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embeddedFontLst>
    <p:embeddedFont>
      <p:font typeface="Corsiva"/>
      <p:regular r:id="rId34"/>
      <p:bold r:id="rId35"/>
      <p:italic r:id="rId36"/>
      <p:boldItalic r:id="rId37"/>
    </p:embeddedFont>
    <p:embeddedFont>
      <p:font typeface="Constantia"/>
      <p:regular r:id="rId38"/>
      <p:bold r:id="rId39"/>
      <p:italic r:id="rId40"/>
      <p:boldItalic r:id="rId41"/>
    </p:embeddedFont>
    <p:embeddedFont>
      <p:font typeface="Arial Black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italic.fntdata"/><Relationship Id="rId20" Type="http://schemas.openxmlformats.org/officeDocument/2006/relationships/slide" Target="slides/slide14.xml"/><Relationship Id="rId42" Type="http://schemas.openxmlformats.org/officeDocument/2006/relationships/font" Target="fonts/ArialBlack-regular.fntdata"/><Relationship Id="rId41" Type="http://schemas.openxmlformats.org/officeDocument/2006/relationships/font" Target="fonts/Constantia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orsiva-bold.fntdata"/><Relationship Id="rId12" Type="http://schemas.openxmlformats.org/officeDocument/2006/relationships/slide" Target="slides/slide6.xml"/><Relationship Id="rId34" Type="http://schemas.openxmlformats.org/officeDocument/2006/relationships/font" Target="fonts/Corsiva-regular.fntdata"/><Relationship Id="rId15" Type="http://schemas.openxmlformats.org/officeDocument/2006/relationships/slide" Target="slides/slide9.xml"/><Relationship Id="rId37" Type="http://schemas.openxmlformats.org/officeDocument/2006/relationships/font" Target="fonts/Corsiva-boldItalic.fntdata"/><Relationship Id="rId14" Type="http://schemas.openxmlformats.org/officeDocument/2006/relationships/slide" Target="slides/slide8.xml"/><Relationship Id="rId36" Type="http://schemas.openxmlformats.org/officeDocument/2006/relationships/font" Target="fonts/Corsiva-italic.fntdata"/><Relationship Id="rId17" Type="http://schemas.openxmlformats.org/officeDocument/2006/relationships/slide" Target="slides/slide11.xml"/><Relationship Id="rId39" Type="http://schemas.openxmlformats.org/officeDocument/2006/relationships/font" Target="fonts/Constantia-bold.fntdata"/><Relationship Id="rId16" Type="http://schemas.openxmlformats.org/officeDocument/2006/relationships/slide" Target="slides/slide10.xml"/><Relationship Id="rId38" Type="http://schemas.openxmlformats.org/officeDocument/2006/relationships/font" Target="fonts/Constanti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222729c72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222729c7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3222729c7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1dc99f40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31dc99f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31dc99f40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8.jpg"/><Relationship Id="rId5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Relationship Id="rId5" Type="http://schemas.openxmlformats.org/officeDocument/2006/relationships/image" Target="../media/image33.jpg"/><Relationship Id="rId6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29.jpg"/><Relationship Id="rId5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naurok.com.ua/prezentaciya-afrika-209169.html" TargetMode="External"/><Relationship Id="rId4" Type="http://schemas.openxmlformats.org/officeDocument/2006/relationships/hyperlink" Target="https://gdz4you.com/prezentaciyi/geografiya/afryka-21279/" TargetMode="External"/><Relationship Id="rId5" Type="http://schemas.openxmlformats.org/officeDocument/2006/relationships/hyperlink" Target="https://vseosvita.ua/library/prezentacia-zagalna-harakteristika-afriki-105159.html" TargetMode="External"/><Relationship Id="rId6" Type="http://schemas.openxmlformats.org/officeDocument/2006/relationships/hyperlink" Target="https://naurok.com.ua/prezentaciya-z-geografi-dlya-7-klasu-po-temi-afrika-80055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1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179500" y="620712"/>
            <a:ext cx="89646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Calibri"/>
              <a:buNone/>
            </a:pPr>
            <a:br>
              <a:rPr lang="ru-RU" sz="11500">
                <a:solidFill>
                  <a:schemeClr val="lt1"/>
                </a:solidFill>
              </a:rPr>
            </a:br>
            <a:br>
              <a:rPr lang="ru-RU" sz="11500">
                <a:solidFill>
                  <a:schemeClr val="lt1"/>
                </a:solidFill>
              </a:rPr>
            </a:br>
            <a:r>
              <a:rPr lang="ru-RU" sz="10200">
                <a:solidFill>
                  <a:schemeClr val="lt1"/>
                </a:solidFill>
              </a:rPr>
              <a:t>Африка</a:t>
            </a:r>
            <a:br>
              <a:rPr lang="ru-RU" sz="10200">
                <a:solidFill>
                  <a:schemeClr val="lt1"/>
                </a:solidFill>
              </a:rPr>
            </a:br>
            <a:r>
              <a:rPr lang="ru-RU" sz="5300">
                <a:solidFill>
                  <a:schemeClr val="lt1"/>
                </a:solidFill>
              </a:rPr>
              <a:t>Географічне положення.</a:t>
            </a:r>
            <a:br>
              <a:rPr lang="ru-RU" sz="5300">
                <a:solidFill>
                  <a:schemeClr val="lt1"/>
                </a:solidFill>
              </a:rPr>
            </a:br>
            <a:r>
              <a:rPr lang="ru-RU" sz="5300">
                <a:solidFill>
                  <a:schemeClr val="lt1"/>
                </a:solidFill>
              </a:rPr>
              <a:t>Дослідження материка.</a:t>
            </a:r>
            <a:br>
              <a:rPr lang="ru-RU" sz="10200">
                <a:solidFill>
                  <a:schemeClr val="lt1"/>
                </a:solidFill>
              </a:rPr>
            </a:br>
            <a:br>
              <a:rPr lang="ru-RU" sz="11500">
                <a:solidFill>
                  <a:schemeClr val="lt1"/>
                </a:solidFill>
              </a:rPr>
            </a:br>
            <a:endParaRPr sz="11500">
              <a:solidFill>
                <a:schemeClr val="lt1"/>
              </a:solidFill>
            </a:endParaRPr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2203650" y="4247777"/>
            <a:ext cx="6798300" cy="20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</a:rPr>
              <a:t>Білоцерковець Наталія Володимирівна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</a:rPr>
              <a:t>вчитель географії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</a:rPr>
              <a:t>Миргородська ЗОШ І-ІІІ ступенів №7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Назовите океаны,моря,заливы,проливы, крупные полуострова и острова ..." id="222" name="Google Shape;222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561" l="0" r="0" t="0"/>
          <a:stretch/>
        </p:blipFill>
        <p:spPr>
          <a:xfrm>
            <a:off x="4273872" y="260648"/>
            <a:ext cx="4870128" cy="52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179512" y="260648"/>
            <a:ext cx="4248472" cy="6264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Африка з усіх боків омивається океанами і їх морями: </a:t>
            </a:r>
            <a:r>
              <a:rPr b="0" i="0" lang="ru-RU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 заходу і півдня </a:t>
            </a:r>
            <a:r>
              <a:rPr b="0" i="0" lang="ru-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Атлантичним океаном, </a:t>
            </a:r>
            <a:r>
              <a:rPr b="0" i="0" lang="ru-RU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 півночі </a:t>
            </a:r>
            <a:r>
              <a:rPr b="0" i="0" lang="ru-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Середземним морем, </a:t>
            </a:r>
            <a:r>
              <a:rPr b="0" i="0" lang="ru-RU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зі сходу і півдня </a:t>
            </a:r>
            <a:r>
              <a:rPr b="0" i="0" lang="ru-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Індійським океаном, </a:t>
            </a:r>
            <a:r>
              <a:rPr b="0" i="0" lang="ru-RU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 з північного сходу </a:t>
            </a:r>
            <a:r>
              <a:rPr b="0" i="0" lang="ru-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Червоним морем.Берегова лінія материка слабко розчленована. Єдина велика затока — Гвінейська, є тільки один великий острів — Мадагаскар,що відокремлюється від материка Мозамбіцькою протокою, та один великий півострів – Сомалі. Від Європи Африку відокремлює Середземне море і Гібралтарська протока, а від Азії — Червоне море і Суецький канал, найвужча частина якого становить 120 м.</a:t>
            </a:r>
            <a:b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16382"/>
            <a:ext cx="3954852" cy="30965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683568" y="2211473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Суецький канал. Вигляд з космосу</a:t>
            </a:r>
            <a:endParaRPr b="1"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Баб-ель-Мандеб, Південні ворота Червого моря" id="230" name="Google Shape;23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50071"/>
            <a:ext cx="3572937" cy="28780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/>
        </p:nvSpPr>
        <p:spPr>
          <a:xfrm>
            <a:off x="4788024" y="2145998"/>
            <a:ext cx="3528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Баб-ель-мандебська протока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Південні ворота Червоного моря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Вид из космоса" id="232" name="Google Shape;23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3454049"/>
            <a:ext cx="3718351" cy="278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/>
          <p:nvPr/>
        </p:nvSpPr>
        <p:spPr>
          <a:xfrm>
            <a:off x="190759" y="5839317"/>
            <a:ext cx="37183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Червоне море. Вигляд з космосу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984" y="3394401"/>
            <a:ext cx="4143404" cy="310755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35" name="Google Shape;235;p35"/>
          <p:cNvSpPr txBox="1"/>
          <p:nvPr/>
        </p:nvSpPr>
        <p:spPr>
          <a:xfrm>
            <a:off x="4918308" y="5839317"/>
            <a:ext cx="3571900" cy="4001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Гібралтарська протока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5724525" y="0"/>
            <a:ext cx="3419475" cy="5078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Крайні точки материка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Крайня північна точка: м. </a:t>
            </a:r>
            <a:r>
              <a:rPr b="1"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Рас-Енгела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Крайня південна точка: м. Агульяс (Голковий)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Крайня західна точка: м. Альмаді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Крайня східна точка: м. Рас-Гафун</a:t>
            </a:r>
            <a:endParaRPr/>
          </a:p>
        </p:txBody>
      </p:sp>
      <p:pic>
        <p:nvPicPr>
          <p:cNvPr descr="0293194438" id="241" name="Google Shape;2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05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/>
          <p:nvPr/>
        </p:nvSpPr>
        <p:spPr>
          <a:xfrm>
            <a:off x="2286000" y="571500"/>
            <a:ext cx="358775" cy="360363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323850" y="2205038"/>
            <a:ext cx="358775" cy="360362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4932363" y="2420938"/>
            <a:ext cx="358775" cy="360362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2987675" y="5589588"/>
            <a:ext cx="358775" cy="360362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Гришельова Т.І.,учитель географії Запорізької ЗШ Апостолівського району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chemeClr val="accent2"/>
                </a:solidFill>
              </a:rPr>
              <a:t>Практична робота №2</a:t>
            </a:r>
            <a:br>
              <a:rPr i="1" lang="ru-RU">
                <a:solidFill>
                  <a:schemeClr val="accent2"/>
                </a:solidFill>
              </a:rPr>
            </a:br>
            <a:endParaRPr i="1">
              <a:solidFill>
                <a:schemeClr val="accent2"/>
              </a:solidFill>
            </a:endParaRPr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Визначення географічних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координат крайніх точок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Африки та протяжності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материка з півночі на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південь та із заходу на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схід.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User\Desktop\81538316.jpg" id="253" name="Google Shape;2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182115"/>
            <a:ext cx="3848968" cy="491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rgbClr val="953734"/>
                </a:solidFill>
              </a:rPr>
              <a:t>Перевірте результати</a:t>
            </a:r>
            <a:endParaRPr b="1" i="1">
              <a:solidFill>
                <a:srgbClr val="953734"/>
              </a:solidFill>
            </a:endParaRPr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/>
              <a:t>північна - мис Рас Енгела 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(37° пн. ш., 10° сх. д.);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/>
              <a:t>південна - мис Агульяс 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(35° пд. ш., 20° сх. д.);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/>
              <a:t>західна - мис Альмаді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 (14° пн. ш., 18° зх. д.);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/>
              <a:t>східна - мис Рас-Хафун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(11° пн. ш., 52° сх. д.).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User\Desktop\1532533512_7k_g_a_2015-0022.jpg"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583" y="1196752"/>
            <a:ext cx="4364822" cy="566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chemeClr val="accent2"/>
                </a:solidFill>
              </a:rPr>
              <a:t>Практична робота №3</a:t>
            </a:r>
            <a:r>
              <a:rPr b="1" lang="ru-RU"/>
              <a:t>.</a:t>
            </a:r>
            <a:br>
              <a:rPr b="1" lang="ru-RU"/>
            </a:br>
            <a:endParaRPr b="1"/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Позначення на контурній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карті  назв основних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географічних об’єктів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Африки(за підручником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ст.43)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User\Desktop\81538316.jpg" id="267" name="Google Shape;2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182115"/>
            <a:ext cx="3848968" cy="491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179512" y="274638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600">
                <a:solidFill>
                  <a:schemeClr val="accent2"/>
                </a:solidFill>
              </a:rPr>
              <a:t>Дослідження та освоєння материка. </a:t>
            </a:r>
            <a:endParaRPr b="1" i="1" sz="3600">
              <a:solidFill>
                <a:schemeClr val="accent2"/>
              </a:solidFill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179512" y="1268760"/>
            <a:ext cx="8712968" cy="2727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467544" y="1556792"/>
            <a:ext cx="8352928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Незважаючи на близькість Африки до Європи, європейські народи ще наприкінці XVI ст. не мали достатніх уявлень про материк.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Важкодоступність берегів,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відсутність затишних бухт,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небезпечні порожисті річки,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величезні пустелі й непрохідні заболочені ліси перешкоджали проникненню вглиб континенту. 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/>
        </p:nvSpPr>
        <p:spPr>
          <a:xfrm>
            <a:off x="178588" y="998725"/>
            <a:ext cx="87867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Перший: </a:t>
            </a:r>
            <a:r>
              <a:rPr b="1" lang="ru-RU" sz="2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від найдавніших часів (фінікійці) до VII ст. (вторгнення арабів).</a:t>
            </a:r>
            <a:endParaRPr b="1" sz="2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Другий: </a:t>
            </a:r>
            <a:r>
              <a:rPr b="1" lang="ru-RU" sz="2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XV ст. — середина XIX ст. Колонізація материка європейцями.</a:t>
            </a:r>
            <a:endParaRPr b="1" sz="2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Третій: </a:t>
            </a:r>
            <a:r>
              <a:rPr b="1" lang="ru-RU" sz="2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ХІХ-ХХ ст. — дослідження внутрішніх районів материка (Давід Лівінґстон, Генрі Стенлі, Микола Вавилов, Василь Юнкер, Єгор Ковалевський та ін.)</a:t>
            </a:r>
            <a:endParaRPr b="1" sz="2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Сучасні дослідження на материку пов'язані з вивченням тектонічної та геоморфологічної будо­ви Великих Африканських розломів</a:t>
            </a:r>
            <a:r>
              <a:rPr b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381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658713" y="213050"/>
            <a:ext cx="769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Етапи дослідження Африки</a:t>
            </a:r>
            <a:endParaRPr b="1" sz="5400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88"/>
            <a:ext cx="5176838" cy="686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859" y="3643313"/>
            <a:ext cx="3919735" cy="3143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Гость\Desktop\Презенташки\Африка\neho.jpg" id="288" name="Google Shape;28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4576" y="214290"/>
            <a:ext cx="2397886" cy="342897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89" name="Google Shape;289;p42"/>
          <p:cNvSpPr txBox="1"/>
          <p:nvPr/>
        </p:nvSpPr>
        <p:spPr>
          <a:xfrm rot="-412070">
            <a:off x="5765800" y="3567113"/>
            <a:ext cx="2578100" cy="4000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Фараон Нехо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thaolomeau" id="294" name="Google Shape;294;p43"/>
          <p:cNvPicPr preferRelativeResize="0"/>
          <p:nvPr/>
        </p:nvPicPr>
        <p:blipFill rotWithShape="1">
          <a:blip r:embed="rId3">
            <a:alphaModFix/>
          </a:blip>
          <a:srcRect b="7816" l="6296" r="7593" t="4718"/>
          <a:stretch/>
        </p:blipFill>
        <p:spPr>
          <a:xfrm>
            <a:off x="179388" y="188913"/>
            <a:ext cx="3636962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/>
          <p:nvPr/>
        </p:nvSpPr>
        <p:spPr>
          <a:xfrm>
            <a:off x="3924300" y="188913"/>
            <a:ext cx="4986338" cy="1198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accent2"/>
                </a:solidFill>
                <a:latin typeface="Arial"/>
              </a:rPr>
              <a:t>Діаш Бартоломеу</a:t>
            </a:r>
          </a:p>
        </p:txBody>
      </p:sp>
      <p:sp>
        <p:nvSpPr>
          <p:cNvPr id="296" name="Google Shape;296;p43"/>
          <p:cNvSpPr txBox="1"/>
          <p:nvPr/>
        </p:nvSpPr>
        <p:spPr>
          <a:xfrm>
            <a:off x="5148263" y="1341438"/>
            <a:ext cx="2187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1450 – 1500рр.</a:t>
            </a:r>
            <a:endParaRPr/>
          </a:p>
        </p:txBody>
      </p:sp>
      <p:sp>
        <p:nvSpPr>
          <p:cNvPr id="297" name="Google Shape;297;p43"/>
          <p:cNvSpPr txBox="1"/>
          <p:nvPr/>
        </p:nvSpPr>
        <p:spPr>
          <a:xfrm>
            <a:off x="3924300" y="1989138"/>
            <a:ext cx="52197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  південно-західне узбережжя Африки на південь від гирла річки Конго,  мис Доброї Надії.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chemeClr val="accent2"/>
                </a:solidFill>
              </a:rPr>
              <a:t>З чим асоціюється материк?</a:t>
            </a:r>
            <a:endParaRPr b="1" i="1">
              <a:solidFill>
                <a:schemeClr val="accent2"/>
              </a:solidFill>
            </a:endParaRPr>
          </a:p>
        </p:txBody>
      </p:sp>
      <p:pic>
        <p:nvPicPr>
          <p:cNvPr descr="200px-Topography_of_africa.png"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1700808"/>
            <a:ext cx="3960439" cy="403244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8205" r="7078" t="0"/>
          <a:stretch/>
        </p:blipFill>
        <p:spPr>
          <a:xfrm>
            <a:off x="0" y="0"/>
            <a:ext cx="9144000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Гость\Desktop\Презенташки\Африка\васко да гама\65.gif" id="304" name="Google Shape;30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214938" cy="3584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5">
            <a:alphaModFix/>
          </a:blip>
          <a:srcRect b="0" l="16469" r="0" t="0"/>
          <a:stretch/>
        </p:blipFill>
        <p:spPr>
          <a:xfrm>
            <a:off x="5158473" y="71438"/>
            <a:ext cx="3985559" cy="428625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306" name="Google Shape;306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58" y="3586959"/>
            <a:ext cx="4739681" cy="312818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07" name="Google Shape;307;p44"/>
          <p:cNvSpPr txBox="1"/>
          <p:nvPr/>
        </p:nvSpPr>
        <p:spPr>
          <a:xfrm>
            <a:off x="5429250" y="4500563"/>
            <a:ext cx="3786188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1497-1498 рр. порту-гальська експедиція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 керівництвом мореплавця </a:t>
            </a:r>
            <a:r>
              <a:rPr b="1" lang="ru-RU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Васко да Ґами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дослідила узбережжя Африки й досягла берегів Індії.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/>
          <p:nvPr/>
        </p:nvSpPr>
        <p:spPr>
          <a:xfrm>
            <a:off x="3924300" y="198118"/>
            <a:ext cx="4986338" cy="1198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accent2"/>
                </a:solidFill>
                <a:latin typeface="Arial"/>
              </a:rPr>
              <a:t>Давид Лівінгстон</a:t>
            </a:r>
          </a:p>
        </p:txBody>
      </p:sp>
      <p:sp>
        <p:nvSpPr>
          <p:cNvPr id="313" name="Google Shape;313;p45"/>
          <p:cNvSpPr txBox="1"/>
          <p:nvPr/>
        </p:nvSpPr>
        <p:spPr>
          <a:xfrm>
            <a:off x="5148263" y="1341438"/>
            <a:ext cx="2187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1813 – 1873рр.</a:t>
            </a:r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3924300" y="1989138"/>
            <a:ext cx="5219700" cy="1331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Вивчав басейни річок Конго и Замбезі, відкрив водоспад Вікторія.</a:t>
            </a:r>
            <a:endParaRPr/>
          </a:p>
        </p:txBody>
      </p:sp>
      <p:pic>
        <p:nvPicPr>
          <p:cNvPr descr="lev" id="315" name="Google Shape;3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88913"/>
            <a:ext cx="3679825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71414"/>
            <a:ext cx="4569115" cy="2837849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321" name="Google Shape;321;p46"/>
          <p:cNvPicPr preferRelativeResize="0"/>
          <p:nvPr/>
        </p:nvPicPr>
        <p:blipFill rotWithShape="1">
          <a:blip r:embed="rId4">
            <a:alphaModFix/>
          </a:blip>
          <a:srcRect b="0" l="0" r="0" t="4638"/>
          <a:stretch/>
        </p:blipFill>
        <p:spPr>
          <a:xfrm>
            <a:off x="5857916" y="142876"/>
            <a:ext cx="3143240" cy="471488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22" name="Google Shape;32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96" y="3857628"/>
            <a:ext cx="3903312" cy="249378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23" name="Google Shape;323;p46"/>
          <p:cNvSpPr txBox="1"/>
          <p:nvPr/>
        </p:nvSpPr>
        <p:spPr>
          <a:xfrm>
            <a:off x="4572000" y="4919663"/>
            <a:ext cx="457200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Експедиція англійського дослід-ника </a:t>
            </a:r>
            <a:r>
              <a:rPr b="1" lang="ru-RU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 Стенлі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999 днів пройшла відстань щонайменше 12 тис. км, зробивши величезну дугу, яка перетинає центральну частину материка.</a:t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1214438" y="2643188"/>
            <a:ext cx="4286250" cy="7080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Генрі Мортон Стенлі зустрічає Давида Лівінгстона</a:t>
            </a:r>
            <a:endParaRPr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85728"/>
            <a:ext cx="4500594" cy="4719193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id="330" name="Google Shape;33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42" y="285728"/>
            <a:ext cx="3166072" cy="4644604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331" name="Google Shape;331;p47"/>
          <p:cNvSpPr txBox="1"/>
          <p:nvPr/>
        </p:nvSpPr>
        <p:spPr>
          <a:xfrm>
            <a:off x="500063" y="5229225"/>
            <a:ext cx="4143375" cy="146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Гірничий інженер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Є. Ковалевський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допомагав єгиптянам у пошуках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 розробці родовищ золота,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вивчав повені Блакитного Нілу. </a:t>
            </a:r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5143500" y="5086350"/>
            <a:ext cx="3357563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В. Юнкер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досліджував вододіл річок Ніл, Конґо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Ніґер і склав докладну карту вивченої місцевості.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chemeClr val="accent2"/>
                </a:solidFill>
              </a:rPr>
              <a:t>Висновки</a:t>
            </a:r>
            <a:endParaRPr b="1" i="1">
              <a:solidFill>
                <a:schemeClr val="accent2"/>
              </a:solidFill>
            </a:endParaRPr>
          </a:p>
        </p:txBody>
      </p:sp>
      <p:sp>
        <p:nvSpPr>
          <p:cNvPr id="338" name="Google Shape;338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50850" lvl="0" marL="7937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ru-RU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Африка — другий за розмірами території материк  Землі.</a:t>
            </a:r>
            <a:endParaRPr/>
          </a:p>
          <a:p>
            <a:pPr indent="-450850" lvl="0" marL="79375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ru-RU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Екватор перетинає Африку майже посередині, що обумовлює своєрідність подібних природних умов північної та південної частин материка. </a:t>
            </a:r>
            <a:endParaRPr/>
          </a:p>
          <a:p>
            <a:pPr indent="-450850" lvl="0" marL="79375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ru-RU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Це «колиска людства», яку досліджували європейці — Д. Лінґвістон, Є. Ковалевський, Г. Стенлі та інші.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Вікторина</a:t>
            </a:r>
            <a:endParaRPr b="1" i="1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4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Канал, що з’єднує два моря двох океанів?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Південний мис Африки?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Найвища тварина Африки?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Рослини в пустелі?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Найбільший острів біля Африки?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/>
          <p:nvPr>
            <p:ph type="ctrTitle"/>
          </p:nvPr>
        </p:nvSpPr>
        <p:spPr>
          <a:xfrm>
            <a:off x="389938" y="613813"/>
            <a:ext cx="85011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40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Домашнє завдання</a:t>
            </a:r>
            <a:br>
              <a:rPr i="1" lang="ru-RU" sz="2400">
                <a:solidFill>
                  <a:schemeClr val="accent2"/>
                </a:solidFill>
              </a:rPr>
            </a:br>
            <a:r>
              <a:rPr lang="ru-RU">
                <a:solidFill>
                  <a:srgbClr val="191919"/>
                </a:solidFill>
              </a:rPr>
              <a:t>• Опрацювати текст §11.</a:t>
            </a:r>
            <a:br>
              <a:rPr lang="ru-RU">
                <a:solidFill>
                  <a:srgbClr val="191919"/>
                </a:solidFill>
              </a:rPr>
            </a:br>
            <a:r>
              <a:rPr lang="ru-RU">
                <a:solidFill>
                  <a:srgbClr val="191919"/>
                </a:solidFill>
              </a:rPr>
              <a:t>• Доопрацювати роботу на     </a:t>
            </a:r>
            <a:br>
              <a:rPr lang="ru-RU">
                <a:solidFill>
                  <a:srgbClr val="191919"/>
                </a:solidFill>
              </a:rPr>
            </a:br>
            <a:r>
              <a:rPr lang="ru-RU">
                <a:solidFill>
                  <a:srgbClr val="191919"/>
                </a:solidFill>
              </a:rPr>
              <a:t>    контурній карті.</a:t>
            </a:r>
            <a:br>
              <a:rPr lang="ru-RU">
                <a:solidFill>
                  <a:srgbClr val="191919"/>
                </a:solidFill>
              </a:rPr>
            </a:br>
            <a:r>
              <a:rPr lang="ru-RU">
                <a:solidFill>
                  <a:srgbClr val="191919"/>
                </a:solidFill>
              </a:rPr>
              <a:t>• Вивчити всі географічні об’єкти       </a:t>
            </a:r>
            <a:br>
              <a:rPr lang="ru-RU">
                <a:solidFill>
                  <a:srgbClr val="191919"/>
                </a:solidFill>
              </a:rPr>
            </a:br>
            <a:r>
              <a:rPr lang="ru-RU">
                <a:solidFill>
                  <a:srgbClr val="191919"/>
                </a:solidFill>
              </a:rPr>
              <a:t>                      берегової лінії Африки.</a:t>
            </a:r>
            <a:br>
              <a:rPr lang="ru-RU"/>
            </a:br>
            <a:endParaRPr/>
          </a:p>
        </p:txBody>
      </p:sp>
      <p:pic>
        <p:nvPicPr>
          <p:cNvPr id="351" name="Google Shape;3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25" y="4040600"/>
            <a:ext cx="2720150" cy="22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ctrTitle"/>
          </p:nvPr>
        </p:nvSpPr>
        <p:spPr>
          <a:xfrm>
            <a:off x="366200" y="5191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Джерела:</a:t>
            </a:r>
            <a:endParaRPr/>
          </a:p>
        </p:txBody>
      </p:sp>
      <p:sp>
        <p:nvSpPr>
          <p:cNvPr id="358" name="Google Shape;358;p51"/>
          <p:cNvSpPr txBox="1"/>
          <p:nvPr>
            <p:ph idx="1" type="subTitle"/>
          </p:nvPr>
        </p:nvSpPr>
        <p:spPr>
          <a:xfrm>
            <a:off x="798975" y="1989125"/>
            <a:ext cx="7670400" cy="454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Географія : підручник для 7 кл. загальноосвіт. навч. закл. / Гільберг Т. Г., Паламарчук Л.Б. — К. : «Грамота», 2015. – 263 с.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Електронні ресурси: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https://naurok.com.ua/prezentaciya-afrika-209169.html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https://gdz4you.com/prezentaciyi/geografiya/afryka-21279/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https://vseosvita.ua/library/prezentacia-zagalna-harakteristika-afriki-105159.html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https://naurok.com.ua/prezentaciya-z-geografi-dlya-7-klasu-po-temi-afrika-80055.html</a:t>
            </a:r>
            <a:r>
              <a:rPr lang="ru-RU" sz="2000"/>
              <a:t>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88640"/>
            <a:ext cx="3744417" cy="2722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3.jpg" id="176" name="Google Shape;1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116632"/>
            <a:ext cx="3277598" cy="327759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image1228540374114.jpg" id="177" name="Google Shape;17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032" y="3645024"/>
            <a:ext cx="4041741" cy="292494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Nile River, Aswan, Egypt.jpg" id="178" name="Google Shape;17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2" y="3356992"/>
            <a:ext cx="4283967" cy="321297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44388" y="1196751"/>
            <a:ext cx="2279740" cy="341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8205" r="7078" t="0"/>
          <a:stretch/>
        </p:blipFill>
        <p:spPr>
          <a:xfrm>
            <a:off x="0" y="0"/>
            <a:ext cx="91440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>
            <p:ph type="title"/>
          </p:nvPr>
        </p:nvSpPr>
        <p:spPr>
          <a:xfrm>
            <a:off x="285750" y="274638"/>
            <a:ext cx="8572500" cy="1143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Формування сучасних материків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5450" y="1785938"/>
            <a:ext cx="5846763" cy="46783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188"/>
            <a:ext cx="9144000" cy="612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rgbClr val="FF0000"/>
                </a:solidFill>
              </a:rPr>
              <a:t>Етимологія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«Афора»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(фінікійське) — «той, що відокремився».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«Фарака»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(арабське) — «розділення».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«Авриг», «африк»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— назва арабських племен Північної Африки.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«Афрос»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(давньогрецьке) — «піна».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«Африкус» «Афріа»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(латинське) — «безморозна».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Географічне положення  материка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 планом характеристики материка  та настінною картою визначити географічне положення материка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ctrTitle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План характеристики географічного положення материка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09" name="Google Shape;209;p32"/>
          <p:cNvSpPr txBox="1"/>
          <p:nvPr>
            <p:ph idx="1" type="subTitle"/>
          </p:nvPr>
        </p:nvSpPr>
        <p:spPr>
          <a:xfrm>
            <a:off x="323528" y="2204864"/>
            <a:ext cx="828092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Положенная відносно екватора й нульового меридіана.</a:t>
            </a:r>
            <a:endParaRPr b="1" sz="2800">
              <a:solidFill>
                <a:schemeClr val="dk1"/>
              </a:solidFill>
            </a:endParaRPr>
          </a:p>
          <a:p>
            <a:pPr indent="-17780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Крайні точки материка, їхні географічні координати.</a:t>
            </a:r>
            <a:endParaRPr b="1" sz="2800">
              <a:solidFill>
                <a:schemeClr val="dk1"/>
              </a:solidFill>
            </a:endParaRPr>
          </a:p>
          <a:p>
            <a:pPr indent="-17780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Протяжність материка. </a:t>
            </a:r>
            <a:endParaRPr b="1" sz="2800">
              <a:solidFill>
                <a:schemeClr val="dk1"/>
              </a:solidFill>
            </a:endParaRPr>
          </a:p>
          <a:p>
            <a:pPr indent="-17780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Положення відносно материків. </a:t>
            </a:r>
            <a:endParaRPr b="1" sz="2800">
              <a:solidFill>
                <a:schemeClr val="dk1"/>
              </a:solidFill>
            </a:endParaRPr>
          </a:p>
          <a:p>
            <a:pPr indent="-17780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Положення відносно океанів і океанічних течій.</a:t>
            </a:r>
            <a:endParaRPr b="1" sz="2800">
              <a:solidFill>
                <a:schemeClr val="dk1"/>
              </a:solidFill>
            </a:endParaRPr>
          </a:p>
          <a:p>
            <a:pPr indent="-17780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Положення відносно кліматичних поясів.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25" y="-4763"/>
            <a:ext cx="5921375" cy="686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/>
        </p:nvSpPr>
        <p:spPr>
          <a:xfrm>
            <a:off x="285750" y="285750"/>
            <a:ext cx="2857500" cy="19383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sx="106000" rotWithShape="0" algn="tl" dir="2700000" dist="38100" sy="106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Африка займає унікальне положення – вона майже посередині перетинається екватором. </a:t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 rot="425630">
            <a:off x="96838" y="2535238"/>
            <a:ext cx="3000375" cy="173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4000" rotWithShape="0" algn="tl" dir="2700000" dist="38100" sy="104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793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Нульовий меридіан перетинає Африку </a:t>
            </a:r>
            <a:endParaRPr/>
          </a:p>
          <a:p>
            <a:pPr indent="0" lvl="0" marL="793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західній частині, </a:t>
            </a:r>
            <a:endParaRPr/>
          </a:p>
          <a:p>
            <a:pPr indent="0" lvl="0" marL="793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тому більша частина материка лежить </a:t>
            </a:r>
            <a:endParaRPr/>
          </a:p>
          <a:p>
            <a:pPr indent="0" lvl="0" marL="793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Східній півкулі. </a:t>
            </a:r>
            <a:endParaRPr/>
          </a:p>
        </p:txBody>
      </p:sp>
      <p:sp>
        <p:nvSpPr>
          <p:cNvPr id="217" name="Google Shape;217;p33"/>
          <p:cNvSpPr txBox="1"/>
          <p:nvPr/>
        </p:nvSpPr>
        <p:spPr>
          <a:xfrm rot="-440692">
            <a:off x="214313" y="4714875"/>
            <a:ext cx="3000375" cy="1477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77800" sx="107000" rotWithShape="0" algn="tl" dir="2700000" dist="38100" sy="107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Більша частина території континенту розміщена між двома тропіками, у жаркому тепловому поясі.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