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59" r:id="rId5"/>
    <p:sldId id="267" r:id="rId6"/>
    <p:sldId id="269" r:id="rId7"/>
    <p:sldId id="302" r:id="rId8"/>
    <p:sldId id="270" r:id="rId9"/>
    <p:sldId id="301" r:id="rId10"/>
    <p:sldId id="293" r:id="rId11"/>
    <p:sldId id="296" r:id="rId12"/>
    <p:sldId id="300" r:id="rId13"/>
    <p:sldId id="299" r:id="rId14"/>
  </p:sldIdLst>
  <p:sldSz cx="12192000" cy="6858000"/>
  <p:notesSz cx="6858000" cy="9144000"/>
  <p:defaultTextStyle>
    <a:defPPr>
      <a:defRPr lang="ru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4AA0C-1AAB-4890-B5E1-3738C13E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8961-CBA0-41A6-9A99-E9BB881F8E17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01CFF-28ED-4115-A69F-04409CBB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DD5FD7-3C2F-4D20-8D4E-3154A121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2267-4289-40B0-B9B5-3CC458C5DDE2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026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80011-210C-4162-A4E3-DDF14A82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7222-1B8E-4BFA-B63F-1F014C02354F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00878-C43A-401C-BE9C-CF49B311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59C49-2A09-4833-884E-6BB65978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B0AB-D2FF-4870-9014-7DC65DBDA715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6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C6023-2498-497B-A4C7-348A8AFB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AEEF-977A-417A-8FA2-5380366C1131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952C3-3106-47B3-B61E-99752AA9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5B46A-A0D8-412E-8209-B88945E8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698B-FF49-4212-8E35-3A781B9F4153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79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25A88-8F7B-4EC0-AD17-8BB939B0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E7B2-4B77-46A7-98DD-3CFA4B50794A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BAA94-176D-45E0-90A9-C22D73A9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239B1-D647-499C-919B-721DF8AE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C7E2-951C-4505-93D7-E3211E0E769B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021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9C99F-7B53-4A91-B379-B2691CA9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3B5E-05C6-4328-9AED-9916F186ABE6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5533A-127D-4F36-9C0D-27ED567D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818D6-14CB-4451-A50A-40867596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9866-0F08-4AC9-AB25-5E8FD547CF74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261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C3CA2E7-F88C-40B7-A656-2DA3E691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53BE-2A79-494E-B807-661B1EDFCA21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302D6D9-35B5-4BF0-A414-8B792991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24F126D-FDB5-44D9-A655-7DD1054D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E496-6CE0-444F-AC73-0086C7FA2036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774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75FB527-5C86-4683-9008-EB4D8D75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B0A3-B680-4051-84B5-2B5E8C0B32B7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42E1B71-D8D1-46CD-A90F-E5E1BB0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C169C12-2938-420F-ACFC-2465028E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9818-FCA2-4CE3-9FDC-8FDBAB120181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448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82E3B11-82C5-4452-9609-FDD55CAC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9089-8F57-4D96-92F2-0493804534BA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140904D-CB88-4D62-89FA-8889D9C7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A022D3E-46EA-4707-BCD0-B632E995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EB45-8468-4D31-85C7-A90D5FE9F760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9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5B27AB7-6AD6-43B2-B80E-081E7A5F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14B6-09B5-43CB-AD5E-866AE9CB0A46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B574446-44EE-4787-B73C-2A9382B4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524B5AA-37A6-41F1-9164-24EEDDE5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792A-F943-43A1-AC25-22C231EBD89A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09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4A9207E-3492-41B1-9F29-86046D15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15C67-CE82-4709-A956-268B15144652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4DF7254-BA53-4A2C-8A79-35646EB5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72A458-C990-4940-943C-81378E42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28A8-5FEE-4327-8D11-417E05A6E7FF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79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5446986-89E5-44D3-A444-A50C6E30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B085-3F67-4262-B267-71E662BD9EE4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59B40A5-8F1E-4399-AA91-2F95C484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ABC868-9E36-4FB1-A46F-AFD044CB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C34B-9B27-40EF-B908-9834D85BEC18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24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586EAC8-33D8-497B-BBFC-E6839CBED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  <a:endParaRPr lang="ru-UA" altLang="ru-UA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5342FF4-1FB2-4385-9860-CA8367909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  <a:endParaRPr lang="ru-UA" alt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939ABB-2DE3-411C-816D-A414CBB61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830F53-ACD3-4E9C-ADCA-03E725060A71}" type="datetimeFigureOut">
              <a:rPr lang="ru-UA"/>
              <a:pPr>
                <a:defRPr/>
              </a:pPr>
              <a:t>06/07/2022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C91BB3-5CCD-4CCF-9B34-4A2A50944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C5CFB1-2609-4C14-8062-9F8A6E879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9179A-4B6D-4245-88A9-7B540E08A986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library/ruh-materialnoi-tocki-po-kolu-484868.html" TargetMode="External"/><Relationship Id="rId2" Type="http://schemas.openxmlformats.org/officeDocument/2006/relationships/hyperlink" Target="http://www.myshared.ru/slide/1033682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seosvita.ua/library/prezentacia-rivnomirnij-ruh-materialnoi-tocki-po-kolu-513190.html" TargetMode="External"/><Relationship Id="rId4" Type="http://schemas.openxmlformats.org/officeDocument/2006/relationships/hyperlink" Target="https://myfizika.wordpress.com/2015/11/23/%D1%80%D1%96%D0%B2%D0%BD%D0%BE%D0%BC%D1%96%D1%80%D0%BD%D0%B8%D0%B9-%D1%80%D1%83%D1%85-%D0%BC%D0%B0%D1%82%D0%B5%D1%80%D1%96%D0%B0%D0%BB%D1%8C%D0%BD%D0%BE%D1%97-%D1%82%D0%BE%D1%87%D0%BA%D0%B8-%D0%B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0D7256EE-CB46-463D-BA47-47FB26B07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UA" sz="4000" b="1">
                <a:solidFill>
                  <a:srgbClr val="00B050"/>
                </a:solidFill>
                <a:latin typeface="Calibri" panose="020F0502020204030204" pitchFamily="34" charset="0"/>
              </a:rPr>
              <a:t>Рівномірний рух матеріальної точки </a:t>
            </a:r>
            <a:br>
              <a:rPr lang="uk-UA" altLang="ru-UA" sz="4000" b="1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uk-UA" altLang="ru-UA" sz="4000" b="1">
                <a:solidFill>
                  <a:srgbClr val="00B050"/>
                </a:solidFill>
                <a:latin typeface="Calibri" panose="020F0502020204030204" pitchFamily="34" charset="0"/>
              </a:rPr>
              <a:t>по колу</a:t>
            </a:r>
            <a:endParaRPr lang="ru-UA" altLang="ru-UA" sz="4000">
              <a:solidFill>
                <a:srgbClr val="00B050"/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CD60812-0B27-49A3-B9DE-3A95B10F11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UA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127565FA-C345-411E-8093-706BE93B0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877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uk-UA" altLang="ru-UA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uk-UA" altLang="ru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Лещенко Зіновій Зіновійович, учитель фізики і астрономії </a:t>
            </a:r>
            <a:r>
              <a:rPr lang="uk-UA" altLang="ru-UA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Водянобалківської</a:t>
            </a:r>
            <a:r>
              <a:rPr lang="uk-UA" altLang="ru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загальноосвітньої школи І-</a:t>
            </a:r>
            <a:r>
              <a:rPr lang="uk-UA" altLang="ru-UA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ІІІст</a:t>
            </a:r>
            <a:r>
              <a:rPr lang="uk-UA" altLang="ru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ru-UA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Диканської районної ради Полтавської області</a:t>
            </a:r>
            <a:endParaRPr lang="ru-UA" altLang="ru-UA" sz="2600" dirty="0"/>
          </a:p>
        </p:txBody>
      </p:sp>
      <p:pic>
        <p:nvPicPr>
          <p:cNvPr id="2055" name="Picture 4">
            <a:extLst>
              <a:ext uri="{FF2B5EF4-FFF2-40B4-BE49-F238E27FC236}">
                <a16:creationId xmlns:a16="http://schemas.microsoft.com/office/drawing/2014/main" id="{39131F35-F81E-414B-9D12-073CDE99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73300"/>
            <a:ext cx="607218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2C3B7CE-EEF2-4F3C-AD8E-128E41ABA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UA" b="1">
                <a:solidFill>
                  <a:srgbClr val="FF0000"/>
                </a:solidFill>
              </a:rPr>
              <a:t>Р</a:t>
            </a:r>
            <a:r>
              <a:rPr lang="uk-UA" altLang="ru-UA" b="1">
                <a:solidFill>
                  <a:srgbClr val="FF0000"/>
                </a:solidFill>
              </a:rPr>
              <a:t>івномірний рух матеріальної точки по колу</a:t>
            </a:r>
            <a:endParaRPr lang="ru-RU" altLang="ru-UA" b="1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97DC8-0EBE-48D0-8DB4-F1607D09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solidFill>
                  <a:schemeClr val="accent1"/>
                </a:solidFill>
              </a:rPr>
              <a:t>Основні характеристики рівномірного руху по колу: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>
              <a:solidFill>
                <a:srgbClr val="A5002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dirty="0"/>
              <a:t> рух  </a:t>
            </a:r>
            <a:r>
              <a:rPr lang="uk-UA" b="1" dirty="0"/>
              <a:t>криволінійний</a:t>
            </a:r>
            <a:r>
              <a:rPr lang="uk-UA" dirty="0"/>
              <a:t>, так як траєкторією є коло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/>
              <a:t>рух </a:t>
            </a:r>
            <a:r>
              <a:rPr lang="uk-UA" b="1" dirty="0"/>
              <a:t>рівномірний</a:t>
            </a:r>
            <a:r>
              <a:rPr lang="uk-UA" dirty="0"/>
              <a:t>, так як модуль швидкості не змінюється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/>
              <a:t>вектор швидкості напрямлений по дотичній до кола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7BFEDAB-C7B2-483D-A21D-126E85FD89D5}"/>
              </a:ext>
            </a:extLst>
          </p:cNvPr>
          <p:cNvSpPr txBox="1"/>
          <p:nvPr/>
        </p:nvSpPr>
        <p:spPr>
          <a:xfrm>
            <a:off x="858838" y="144463"/>
            <a:ext cx="10201275" cy="6581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uk-UA" altLang="ru-UA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матеріалу. </a:t>
            </a:r>
            <a:endParaRPr lang="ru-UA" altLang="ru-UA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Якою лінією полетить камінь, що обертається на нитці, якщо нитка раптово обірветься? </a:t>
            </a:r>
            <a:endParaRPr lang="ru-UA" altLang="ru-UA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Який рух точки по колу називають рівномірним?</a:t>
            </a:r>
            <a:endParaRPr lang="ru-UA" altLang="ru-UA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Як обчислюють лінійну швидкість, якщо точка здійснює рівномірний рух по колу?</a:t>
            </a:r>
            <a:endParaRPr lang="ru-UA" altLang="ru-UA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Як пов’язані лінійна швидкість тіла, що рухається по колу, і період його обертання?</a:t>
            </a:r>
            <a:endParaRPr lang="ru-UA" altLang="ru-UA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Які фізичні величини характеризують рівномірний рух по колу?</a:t>
            </a:r>
            <a:endParaRPr lang="ru-UA" altLang="ru-UA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Чому дорівнює період обертання годинної стрілки годинника? хвилинної? секундної?</a:t>
            </a:r>
            <a:endParaRPr lang="ru-UA" altLang="ru-UA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8C0700B6-DE49-47F9-ACBE-BD61669FC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363538"/>
            <a:ext cx="116554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uk-UA" altLang="ru-UA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 Домашнє завдання.</a:t>
            </a:r>
            <a:endParaRPr lang="ru-UA" altLang="ru-UA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разі рівномірного руху тіла по колу модуль швидкості залишається незмінним.</a:t>
            </a:r>
            <a:endParaRPr lang="ru-UA" altLang="ru-UA" sz="16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випадку руху по колу швидкість у будь-якій точці траєкторії спрямована по дотичній до кола в цій точці.</a:t>
            </a:r>
            <a:endParaRPr lang="ru-UA" altLang="ru-UA" sz="16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Проміжок часу, упродовж якого тіло здійснює один повний оберт, називають періодом обертання.</a:t>
            </a:r>
            <a:endParaRPr lang="ru-UA" altLang="ru-UA" sz="16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Box 7">
            <a:extLst>
              <a:ext uri="{FF2B5EF4-FFF2-40B4-BE49-F238E27FC236}">
                <a16:creationId xmlns:a16="http://schemas.microsoft.com/office/drawing/2014/main" id="{EC54DE89-77FC-4A1F-A0DA-29BE8FD6E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066925"/>
            <a:ext cx="843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ru-UA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випадку рівномірного руху по колу модуль швидкості тіла v, радіус кола </a:t>
            </a:r>
            <a:r>
              <a:rPr lang="uk-UA" altLang="ru-UA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uk-UA" altLang="ru-UA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період обертання </a:t>
            </a:r>
            <a:r>
              <a:rPr lang="uk-UA" altLang="ru-UA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uk-UA" altLang="ru-UA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зв’язані співвідношенням</a:t>
            </a:r>
            <a:endParaRPr lang="ru-UA" altLang="ru-UA">
              <a:solidFill>
                <a:srgbClr val="00B0F0"/>
              </a:solidFill>
            </a:endParaRP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7CDE490A-DCA7-4201-92BD-3CD9045E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1865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3317" name="Объект 9">
            <a:extLst>
              <a:ext uri="{FF2B5EF4-FFF2-40B4-BE49-F238E27FC236}">
                <a16:creationId xmlns:a16="http://schemas.microsoft.com/office/drawing/2014/main" id="{A646608B-1F8E-430B-9382-E5EEB07209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25" y="2322513"/>
          <a:ext cx="542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r:id="rId3" imgW="545863" imgH="393529" progId="Equation.3">
                  <p:embed/>
                </p:oleObj>
              </mc:Choice>
              <mc:Fallback>
                <p:oleObj r:id="rId3" imgW="545863" imgH="393529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2322513"/>
                        <a:ext cx="5429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Box 11">
            <a:extLst>
              <a:ext uri="{FF2B5EF4-FFF2-40B4-BE49-F238E27FC236}">
                <a16:creationId xmlns:a16="http://schemas.microsoft.com/office/drawing/2014/main" id="{61C34ECE-3EDA-4C00-8CED-578CA9572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2713038"/>
            <a:ext cx="99710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uk-UA" altLang="ru-UA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Число повних обертів за 1 с називають частотою.</a:t>
            </a:r>
            <a:endParaRPr lang="ru-UA" altLang="ru-UA" sz="16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2E0CA73-C50B-4F6C-A3D0-DB0BBDACA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6288" y="2713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13320" name="TextBox 17">
            <a:extLst>
              <a:ext uri="{FF2B5EF4-FFF2-40B4-BE49-F238E27FC236}">
                <a16:creationId xmlns:a16="http://schemas.microsoft.com/office/drawing/2014/main" id="{82A981CC-00C3-4573-B6D5-6DFE1E1B3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743450"/>
            <a:ext cx="425291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endParaRPr lang="uk-UA" altLang="ru-UA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8, вивчити конспект.</a:t>
            </a:r>
            <a:endParaRPr lang="ru-UA" altLang="ru-UA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 задачу № 5ст. 51.</a:t>
            </a:r>
            <a:endParaRPr lang="ru-UA" altLang="ru-UA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Box 12">
            <a:extLst>
              <a:ext uri="{FF2B5EF4-FFF2-40B4-BE49-F238E27FC236}">
                <a16:creationId xmlns:a16="http://schemas.microsoft.com/office/drawing/2014/main" id="{9ECE706A-F197-4DBC-8779-B0EC71F5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276600"/>
            <a:ext cx="1523206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uk-UA" altLang="ru-U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Закінчити речення:</a:t>
            </a:r>
            <a:endParaRPr lang="ru-UA" altLang="ru-UA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latin typeface="Times New Roman" panose="02020603050405020304" pitchFamily="18" charset="0"/>
                <a:cs typeface="Times New Roman" panose="02020603050405020304" pitchFamily="18" charset="0"/>
              </a:rPr>
              <a:t>1. Я дізнався, що...</a:t>
            </a:r>
            <a:endParaRPr lang="ru-UA" altLang="ru-UA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latin typeface="Times New Roman" panose="02020603050405020304" pitchFamily="18" charset="0"/>
                <a:cs typeface="Times New Roman" panose="02020603050405020304" pitchFamily="18" charset="0"/>
              </a:rPr>
              <a:t>2.Тепер я можу...</a:t>
            </a:r>
            <a:endParaRPr lang="ru-UA" altLang="ru-UA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uk-UA" altLang="ru-UA">
                <a:latin typeface="Times New Roman" panose="02020603050405020304" pitchFamily="18" charset="0"/>
                <a:cs typeface="Times New Roman" panose="02020603050405020304" pitchFamily="18" charset="0"/>
              </a:rPr>
              <a:t>3.Отже...</a:t>
            </a:r>
            <a:endParaRPr lang="ru-UA" altLang="ru-UA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883E8-93BF-4EF1-BFBC-C2CEE225E676}"/>
              </a:ext>
            </a:extLst>
          </p:cNvPr>
          <p:cNvSpPr txBox="1"/>
          <p:nvPr/>
        </p:nvSpPr>
        <p:spPr>
          <a:xfrm>
            <a:off x="623888" y="1304925"/>
            <a:ext cx="10696575" cy="357020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ru-UA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  <a:t>Використані джерела:</a:t>
            </a:r>
            <a:endParaRPr lang="uk-UA" altLang="ru-UA" u="sng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UA" u="sng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dirty="0" err="1">
                <a:solidFill>
                  <a:srgbClr val="212121"/>
                </a:solidFill>
                <a:latin typeface="Open Sans"/>
              </a:rPr>
              <a:t>Панічева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 Л. В. Рух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матеріальної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точки по колу. </a:t>
            </a:r>
            <a:r>
              <a:rPr lang="ru-RU" i="1" dirty="0" err="1">
                <a:solidFill>
                  <a:srgbClr val="212121"/>
                </a:solidFill>
                <a:latin typeface="Open Sans"/>
              </a:rPr>
              <a:t>Всеосвіта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. URL: </a:t>
            </a:r>
            <a:r>
              <a:rPr lang="ru-RU" dirty="0">
                <a:solidFill>
                  <a:srgbClr val="1A57AA"/>
                </a:solidFill>
                <a:latin typeface="Open Sans"/>
                <a:hlinkClick r:id="rId3"/>
              </a:rPr>
              <a:t>https://vseosvita.ua/library/ruh-materialnoi-tocki-po-kolu-484868.html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.</a:t>
            </a:r>
            <a:endParaRPr lang="uk-UA" altLang="ru-UA" u="sng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hlinkClick r:id="rId2"/>
            </a:endParaRPr>
          </a:p>
          <a:p>
            <a:pPr eaLnBrk="1" hangingPunct="1"/>
            <a:endParaRPr lang="ru-UA" alt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dirty="0"/>
              <a:t>Рівномірний рух матеріальної точки по колу. </a:t>
            </a:r>
            <a:r>
              <a:rPr lang="uk-UA" i="1" dirty="0"/>
              <a:t>Сайт вчителя фізики </a:t>
            </a:r>
            <a:r>
              <a:rPr lang="uk-UA" i="1" dirty="0" err="1"/>
              <a:t>Сажнєвої</a:t>
            </a:r>
            <a:r>
              <a:rPr lang="uk-UA" i="1" dirty="0"/>
              <a:t> Євгенії Борисівни: </a:t>
            </a:r>
            <a:r>
              <a:rPr lang="en-US" i="1" dirty="0"/>
              <a:t>MYFIZIKA</a:t>
            </a:r>
            <a:r>
              <a:rPr lang="en-US" dirty="0"/>
              <a:t>. URL: </a:t>
            </a:r>
            <a:r>
              <a:rPr lang="en-US" dirty="0">
                <a:hlinkClick r:id="rId4"/>
              </a:rPr>
              <a:t>https://myfizika.wordpress.com/2015/11/23/</a:t>
            </a:r>
            <a:r>
              <a:rPr lang="uk-UA" dirty="0">
                <a:hlinkClick r:id="rId4"/>
              </a:rPr>
              <a:t>рівномірний-рух-матеріальної-точки-п/</a:t>
            </a:r>
            <a:r>
              <a:rPr lang="uk-UA" dirty="0"/>
              <a:t> (дата звернення: 07.06.2022).</a:t>
            </a:r>
            <a:endParaRPr lang="uk-UA" altLang="ru-UA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 err="1"/>
              <a:t>Коздоба</a:t>
            </a:r>
            <a:r>
              <a:rPr lang="ru-RU" dirty="0"/>
              <a:t> Т. В. </a:t>
            </a:r>
            <a:r>
              <a:rPr lang="ru-RU" dirty="0" err="1"/>
              <a:t>Презентація</a:t>
            </a:r>
            <a:r>
              <a:rPr lang="ru-RU" dirty="0"/>
              <a:t> "</a:t>
            </a:r>
            <a:r>
              <a:rPr lang="ru-RU" dirty="0" err="1"/>
              <a:t>Рівномірний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точки по колу". </a:t>
            </a:r>
            <a:r>
              <a:rPr lang="ru-RU" i="1" dirty="0" err="1"/>
              <a:t>Всеосвіта</a:t>
            </a:r>
            <a:r>
              <a:rPr lang="ru-RU" dirty="0"/>
              <a:t>. URL: </a:t>
            </a:r>
            <a:r>
              <a:rPr lang="ru-RU" dirty="0">
                <a:hlinkClick r:id="rId5"/>
              </a:rPr>
              <a:t>https://vseosvita.ua/library/prezentacia-rivnomirnij-ruh-materialnoi-tocki-po-kolu-513190.html</a:t>
            </a:r>
            <a:r>
              <a:rPr lang="ru-RU" dirty="0"/>
              <a:t>.</a:t>
            </a:r>
            <a:endParaRPr lang="ru-UA" alt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UA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ru-UA" alt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425470-635C-4366-94AB-ABE4793D5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250" y="1965325"/>
            <a:ext cx="5962650" cy="3292475"/>
          </a:xfrm>
        </p:spPr>
        <p:txBody>
          <a:bodyPr rtlCol="0">
            <a:normAutofit fontScale="62500" lnSpcReduction="20000"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5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Криволінійним називають рух, траєкторія якого є крива лінія.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sz="5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Криволінійний рух завжди відбувається з прискоренням</a:t>
            </a:r>
            <a:r>
              <a:rPr lang="uk-UA" sz="3200" dirty="0">
                <a:solidFill>
                  <a:prstClr val="black"/>
                </a:solidFill>
              </a:rPr>
              <a:t>.</a:t>
            </a:r>
            <a:endParaRPr lang="ru-RU" sz="32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982093-0E7E-4A45-B93B-3B6B032E9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4188"/>
            <a:ext cx="9144000" cy="111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uk-UA" sz="4800" dirty="0">
                <a:solidFill>
                  <a:srgbClr val="FF0000"/>
                </a:solidFill>
              </a:rPr>
              <a:t>Криволінійний рух та швидкість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DFC32FC-9128-44A9-9100-5F85C00C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682750"/>
            <a:ext cx="24066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>
            <a:extLst>
              <a:ext uri="{FF2B5EF4-FFF2-40B4-BE49-F238E27FC236}">
                <a16:creationId xmlns:a16="http://schemas.microsoft.com/office/drawing/2014/main" id="{0CFAF009-24BD-4331-9057-1E1C0F3A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40210" r="25346" b="21861"/>
          <a:stretch>
            <a:fillRect/>
          </a:stretch>
        </p:blipFill>
        <p:spPr bwMode="auto">
          <a:xfrm>
            <a:off x="5260975" y="4187825"/>
            <a:ext cx="54070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>
            <a:extLst>
              <a:ext uri="{FF2B5EF4-FFF2-40B4-BE49-F238E27FC236}">
                <a16:creationId xmlns:a16="http://schemas.microsoft.com/office/drawing/2014/main" id="{266019D3-BAA7-446A-98E8-7C125CA1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17475"/>
            <a:ext cx="78994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F04BD4D3-AB9A-4010-8A09-AF5DA900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88913"/>
            <a:ext cx="9144000" cy="9366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Рівномірний рух по колу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23" name="Місце для вмісту 2">
            <a:extLst>
              <a:ext uri="{FF2B5EF4-FFF2-40B4-BE49-F238E27FC236}">
                <a16:creationId xmlns:a16="http://schemas.microsoft.com/office/drawing/2014/main" id="{98C9E797-1673-4B94-A38D-F72E6D83F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7875" y="1600200"/>
            <a:ext cx="6181725" cy="4594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uk-UA" altLang="ru-UA"/>
              <a:t>Рух тіла по колу зі сталою по модулю швидкістю називається </a:t>
            </a:r>
            <a:r>
              <a:rPr lang="uk-UA" altLang="ru-UA" b="1" i="1">
                <a:solidFill>
                  <a:srgbClr val="FF0000"/>
                </a:solidFill>
              </a:rPr>
              <a:t>рівномірним</a:t>
            </a:r>
            <a:r>
              <a:rPr lang="uk-UA" altLang="ru-UA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altLang="ru-UA" b="1" i="1"/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UA" b="1" i="1"/>
              <a:t>Довжина дуги</a:t>
            </a:r>
            <a:r>
              <a:rPr lang="uk-UA" altLang="ru-UA"/>
              <a:t>, пройдена тілом за одиницю часу, називається </a:t>
            </a:r>
            <a:r>
              <a:rPr lang="uk-UA" altLang="ru-UA" b="1" i="1">
                <a:solidFill>
                  <a:srgbClr val="FF0000"/>
                </a:solidFill>
              </a:rPr>
              <a:t>лінійною швидкістю</a:t>
            </a:r>
            <a:r>
              <a:rPr lang="uk-UA" altLang="ru-UA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altLang="ru-UA"/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UA"/>
              <a:t>Лінійна швидкість напрямлена по дотичних до кола.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UA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19AAAA91-894D-4037-8C6B-3C5414F7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484313"/>
            <a:ext cx="3397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>
            <a:extLst>
              <a:ext uri="{FF2B5EF4-FFF2-40B4-BE49-F238E27FC236}">
                <a16:creationId xmlns:a16="http://schemas.microsoft.com/office/drawing/2014/main" id="{FF135FA0-4D5A-4AD0-8813-F09D617A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013325"/>
            <a:ext cx="1403350" cy="1181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B9560866-F5C3-4985-8CF4-1819FE56A856}"/>
              </a:ext>
            </a:extLst>
          </p:cNvPr>
          <p:cNvSpPr/>
          <p:nvPr/>
        </p:nvSpPr>
        <p:spPr>
          <a:xfrm>
            <a:off x="4583113" y="660400"/>
            <a:ext cx="5616575" cy="5618163"/>
          </a:xfrm>
          <a:prstGeom prst="ellipse">
            <a:avLst/>
          </a:prstGeom>
          <a:noFill/>
          <a:ln w="762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3E91FD32-FFA8-44D9-AE59-F93CCEE14C83}"/>
              </a:ext>
            </a:extLst>
          </p:cNvPr>
          <p:cNvGrpSpPr>
            <a:grpSpLocks/>
          </p:cNvGrpSpPr>
          <p:nvPr/>
        </p:nvGrpSpPr>
        <p:grpSpPr bwMode="auto">
          <a:xfrm>
            <a:off x="6662738" y="433388"/>
            <a:ext cx="1474787" cy="6154737"/>
            <a:chOff x="3842078" y="370287"/>
            <a:chExt cx="1475882" cy="6155057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F9532FEF-8AF8-4ADC-80BF-DA5AA6A550FE}"/>
                </a:ext>
              </a:extLst>
            </p:cNvPr>
            <p:cNvSpPr/>
            <p:nvPr/>
          </p:nvSpPr>
          <p:spPr>
            <a:xfrm>
              <a:off x="3842078" y="405914"/>
              <a:ext cx="576064" cy="62614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cxnSp>
          <p:nvCxnSpPr>
            <p:cNvPr id="7" name="Пряма сполучна лінія 6">
              <a:extLst>
                <a:ext uri="{FF2B5EF4-FFF2-40B4-BE49-F238E27FC236}">
                  <a16:creationId xmlns:a16="http://schemas.microsoft.com/office/drawing/2014/main" id="{13262C80-882E-486F-A0B5-7225D04C54DB}"/>
                </a:ext>
              </a:extLst>
            </p:cNvPr>
            <p:cNvCxnSpPr/>
            <p:nvPr/>
          </p:nvCxnSpPr>
          <p:spPr>
            <a:xfrm>
              <a:off x="4129628" y="719555"/>
              <a:ext cx="1188332" cy="58057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трілка вправо 7">
              <a:extLst>
                <a:ext uri="{FF2B5EF4-FFF2-40B4-BE49-F238E27FC236}">
                  <a16:creationId xmlns:a16="http://schemas.microsoft.com/office/drawing/2014/main" id="{1D87D331-A53F-448B-9972-AF0D2E15E3FC}"/>
                </a:ext>
              </a:extLst>
            </p:cNvPr>
            <p:cNvSpPr/>
            <p:nvPr/>
          </p:nvSpPr>
          <p:spPr>
            <a:xfrm rot="21055456">
              <a:off x="4359987" y="370287"/>
              <a:ext cx="935731" cy="31275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id="{75AECD72-BB20-4DC4-B4AA-F6F4BDCF65B5}"/>
                </a:ext>
              </a:extLst>
            </p:cNvPr>
            <p:cNvCxnSpPr/>
            <p:nvPr/>
          </p:nvCxnSpPr>
          <p:spPr>
            <a:xfrm>
              <a:off x="4129628" y="727493"/>
              <a:ext cx="441653" cy="2773507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8" name="TextBox 1">
            <a:extLst>
              <a:ext uri="{FF2B5EF4-FFF2-40B4-BE49-F238E27FC236}">
                <a16:creationId xmlns:a16="http://schemas.microsoft.com/office/drawing/2014/main" id="{B78CF994-25DB-4140-812E-3147B943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60363"/>
            <a:ext cx="3522662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ru-UA" sz="2800"/>
              <a:t>При русі по колу </a:t>
            </a:r>
            <a:r>
              <a:rPr lang="uk-UA" altLang="ru-UA" sz="2800" b="1" i="1">
                <a:solidFill>
                  <a:srgbClr val="FF0000"/>
                </a:solidFill>
              </a:rPr>
              <a:t>напрям</a:t>
            </a:r>
            <a:r>
              <a:rPr lang="uk-UA" altLang="ru-UA" sz="2800"/>
              <a:t> </a:t>
            </a:r>
            <a:r>
              <a:rPr lang="uk-UA" altLang="ru-UA" sz="2800">
                <a:solidFill>
                  <a:srgbClr val="0000FF"/>
                </a:solidFill>
              </a:rPr>
              <a:t>лінійної швидкості </a:t>
            </a:r>
            <a:r>
              <a:rPr lang="uk-UA" altLang="ru-UA" sz="2800"/>
              <a:t>змінюється, однак її </a:t>
            </a:r>
            <a:r>
              <a:rPr lang="uk-UA" altLang="ru-UA" sz="2800" b="1" i="1">
                <a:solidFill>
                  <a:srgbClr val="FF0000"/>
                </a:solidFill>
              </a:rPr>
              <a:t>величина</a:t>
            </a:r>
            <a:r>
              <a:rPr lang="uk-UA" altLang="ru-UA" sz="2800"/>
              <a:t> залишається незмінною.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9E3942FA-E37B-4492-89D1-6CC3D73AD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UA" sz="4800" b="1">
                <a:solidFill>
                  <a:srgbClr val="FF0000"/>
                </a:solidFill>
              </a:rPr>
              <a:t>Період обертання</a:t>
            </a:r>
            <a:endParaRPr lang="ru-RU" altLang="ru-UA" sz="4800" b="1">
              <a:solidFill>
                <a:srgbClr val="FF0000"/>
              </a:solidFill>
            </a:endParaRP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B1B85B23-681A-4DC0-B438-622D4E5796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1600200"/>
            <a:ext cx="84963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uk-UA" altLang="ru-UA" sz="3200" dirty="0">
                <a:solidFill>
                  <a:srgbClr val="FF0000"/>
                </a:solidFill>
              </a:rPr>
              <a:t>Період обертання Т </a:t>
            </a:r>
            <a:r>
              <a:rPr lang="uk-UA" altLang="ru-U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uk-UA" altLang="ru-UA" sz="3200" dirty="0">
                <a:solidFill>
                  <a:srgbClr val="002060"/>
                </a:solidFill>
              </a:rPr>
              <a:t> це фізична величина, що дорівнює часу, за який тіло, що рівномірно обертається, робить один оберт.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UA" sz="2400" dirty="0">
              <a:solidFill>
                <a:srgbClr val="002060"/>
              </a:solidFill>
            </a:endParaRPr>
          </a:p>
        </p:txBody>
      </p:sp>
      <p:sp>
        <p:nvSpPr>
          <p:cNvPr id="7172" name="TextBox 3">
            <a:extLst>
              <a:ext uri="{FF2B5EF4-FFF2-40B4-BE49-F238E27FC236}">
                <a16:creationId xmlns:a16="http://schemas.microsoft.com/office/drawing/2014/main" id="{E89A5A34-43DC-4E54-9433-31D28CAA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3128963"/>
            <a:ext cx="55451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ru-UA" sz="3200">
                <a:solidFill>
                  <a:srgbClr val="002060"/>
                </a:solidFill>
              </a:rPr>
              <a:t>Якщо за час </a:t>
            </a:r>
            <a:r>
              <a:rPr lang="en-US" altLang="ru-UA" sz="3200">
                <a:solidFill>
                  <a:srgbClr val="C00000"/>
                </a:solidFill>
              </a:rPr>
              <a:t>t</a:t>
            </a:r>
            <a:r>
              <a:rPr lang="uk-UA" altLang="ru-UA" sz="3200">
                <a:solidFill>
                  <a:srgbClr val="002060"/>
                </a:solidFill>
              </a:rPr>
              <a:t> тіло зробило</a:t>
            </a:r>
            <a:r>
              <a:rPr lang="en-US" altLang="ru-UA" sz="3200">
                <a:solidFill>
                  <a:srgbClr val="002060"/>
                </a:solidFill>
              </a:rPr>
              <a:t> </a:t>
            </a:r>
            <a:r>
              <a:rPr lang="en-US" altLang="ru-UA" sz="3200">
                <a:solidFill>
                  <a:srgbClr val="C00000"/>
                </a:solidFill>
              </a:rPr>
              <a:t>N</a:t>
            </a:r>
            <a:r>
              <a:rPr lang="uk-UA" altLang="ru-UA" sz="3200">
                <a:solidFill>
                  <a:srgbClr val="002060"/>
                </a:solidFill>
              </a:rPr>
              <a:t> повних обертів, то період можна визначити за формулою:   </a:t>
            </a:r>
            <a:endParaRPr lang="ru-RU" altLang="ru-UA" sz="3200">
              <a:solidFill>
                <a:srgbClr val="002060"/>
              </a:solidFill>
            </a:endParaRPr>
          </a:p>
        </p:txBody>
      </p:sp>
      <p:graphicFrame>
        <p:nvGraphicFramePr>
          <p:cNvPr id="7173" name="Object 6">
            <a:extLst>
              <a:ext uri="{FF2B5EF4-FFF2-40B4-BE49-F238E27FC236}">
                <a16:creationId xmlns:a16="http://schemas.microsoft.com/office/drawing/2014/main" id="{530F94F3-0121-48FB-8601-BF1273C21B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1538" y="5013325"/>
          <a:ext cx="12287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3" imgW="444307" imgH="393529" progId="Equation.3">
                  <p:embed/>
                </p:oleObj>
              </mc:Choice>
              <mc:Fallback>
                <p:oleObj name="Формула" r:id="rId3" imgW="444307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5013325"/>
                        <a:ext cx="12287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Рисунок 6" descr="https://fsd.videouroki.net/products/conspekty/fizika10/11-ravnomiernoie-dvizhieniie-tochki-po-okruzhnosti.files/image010.png">
            <a:extLst>
              <a:ext uri="{FF2B5EF4-FFF2-40B4-BE49-F238E27FC236}">
                <a16:creationId xmlns:a16="http://schemas.microsoft.com/office/drawing/2014/main" id="{791F2AA5-5205-4A65-8169-2E23BC0E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429000"/>
            <a:ext cx="13922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18DD7A18-5DA4-4785-9B21-8C0F8A02E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UA" sz="6000" b="1" dirty="0">
                <a:solidFill>
                  <a:srgbClr val="FF0000"/>
                </a:solidFill>
              </a:rPr>
              <a:t>Обертова частота</a:t>
            </a:r>
            <a:endParaRPr lang="ru-RU" altLang="ru-UA" sz="6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Объект 8">
                <a:extLst>
                  <a:ext uri="{FF2B5EF4-FFF2-40B4-BE49-F238E27FC236}">
                    <a16:creationId xmlns:a16="http://schemas.microsoft.com/office/drawing/2014/main" id="{B8D9824E-A387-4ED4-A86F-4A409257FCD8}"/>
                  </a:ext>
                </a:extLst>
              </p:cNvPr>
              <p:cNvSpPr txBox="1"/>
              <p:nvPr/>
            </p:nvSpPr>
            <p:spPr bwMode="auto">
              <a:xfrm>
                <a:off x="5683250" y="3854450"/>
                <a:ext cx="1388110" cy="1046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ru-UA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UA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UA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UA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Т</m:t>
                        </m:r>
                      </m:den>
                    </m:f>
                  </m:oMath>
                </a14:m>
                <a:endParaRPr lang="ru-UA" sz="3200" dirty="0"/>
              </a:p>
            </p:txBody>
          </p:sp>
        </mc:Choice>
        <mc:Fallback xmlns="">
          <p:sp>
            <p:nvSpPr>
              <p:cNvPr id="8197" name="Объект 8">
                <a:extLst>
                  <a:ext uri="{FF2B5EF4-FFF2-40B4-BE49-F238E27FC236}">
                    <a16:creationId xmlns:a16="http://schemas.microsoft.com/office/drawing/2014/main" id="{B8D9824E-A387-4ED4-A86F-4A409257F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3250" y="3854450"/>
                <a:ext cx="1388110" cy="1046163"/>
              </a:xfrm>
              <a:prstGeom prst="rect">
                <a:avLst/>
              </a:prstGeom>
              <a:blipFill>
                <a:blip r:embed="rId5"/>
                <a:stretch>
                  <a:fillRect l="-109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8" name="Объект 9">
            <a:extLst>
              <a:ext uri="{FF2B5EF4-FFF2-40B4-BE49-F238E27FC236}">
                <a16:creationId xmlns:a16="http://schemas.microsoft.com/office/drawing/2014/main" id="{F26AA763-4679-40E5-A95B-8754030E5D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4563" y="5145088"/>
          <a:ext cx="431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6" imgW="215713" imgH="203024" progId="Equation.3">
                  <p:embed/>
                </p:oleObj>
              </mc:Choice>
              <mc:Fallback>
                <p:oleObj name="Формула" r:id="rId6" imgW="215713" imgH="203024" progId="Equation.3">
                  <p:embed/>
                  <p:pic>
                    <p:nvPicPr>
                      <p:cNvPr id="8198" name="Объект 9">
                        <a:extLst>
                          <a:ext uri="{FF2B5EF4-FFF2-40B4-BE49-F238E27FC236}">
                            <a16:creationId xmlns:a16="http://schemas.microsoft.com/office/drawing/2014/main" id="{F26AA763-4679-40E5-A95B-8754030E5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5145088"/>
                        <a:ext cx="431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7125B4-39B0-478F-BD46-09457D001691}"/>
                  </a:ext>
                </a:extLst>
              </p:cNvPr>
              <p:cNvSpPr txBox="1"/>
              <p:nvPr/>
            </p:nvSpPr>
            <p:spPr>
              <a:xfrm>
                <a:off x="5610748" y="2196919"/>
                <a:ext cx="1460611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UA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7125B4-39B0-478F-BD46-09457D00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748" y="2196919"/>
                <a:ext cx="1460611" cy="806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CA444FA-546E-45B0-A7BD-DC33F6402992}"/>
              </a:ext>
            </a:extLst>
          </p:cNvPr>
          <p:cNvSpPr txBox="1"/>
          <p:nvPr/>
        </p:nvSpPr>
        <p:spPr>
          <a:xfrm>
            <a:off x="1019522" y="1531362"/>
            <a:ext cx="1087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Обертова частота</a:t>
            </a:r>
            <a:r>
              <a:rPr lang="en-US" sz="3200" dirty="0">
                <a:solidFill>
                  <a:srgbClr val="FF0000"/>
                </a:solidFill>
              </a:rPr>
              <a:t> n- </a:t>
            </a:r>
            <a:r>
              <a:rPr lang="uk-UA" sz="3200" dirty="0">
                <a:solidFill>
                  <a:srgbClr val="002060"/>
                </a:solidFill>
              </a:rPr>
              <a:t>кількість повних обертів за одну секунду</a:t>
            </a:r>
            <a:endParaRPr lang="ru-UA" sz="32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58D71-7B6F-4C13-91CE-816B46C239C3}"/>
              </a:ext>
            </a:extLst>
          </p:cNvPr>
          <p:cNvSpPr txBox="1"/>
          <p:nvPr/>
        </p:nvSpPr>
        <p:spPr>
          <a:xfrm>
            <a:off x="1100831" y="2995889"/>
            <a:ext cx="8752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</a:rPr>
              <a:t>Обертова частота</a:t>
            </a:r>
            <a:r>
              <a:rPr lang="en-US" sz="3200" dirty="0">
                <a:solidFill>
                  <a:srgbClr val="002060"/>
                </a:solidFill>
              </a:rPr>
              <a:t> n- </a:t>
            </a:r>
            <a:r>
              <a:rPr lang="uk-UA" sz="3200" dirty="0">
                <a:solidFill>
                  <a:srgbClr val="002060"/>
                </a:solidFill>
              </a:rPr>
              <a:t>і </a:t>
            </a:r>
            <a:r>
              <a:rPr lang="uk-UA" sz="3200" dirty="0">
                <a:solidFill>
                  <a:srgbClr val="FF0000"/>
                </a:solidFill>
              </a:rPr>
              <a:t>період обертання </a:t>
            </a:r>
            <a:r>
              <a:rPr lang="uk-UA" sz="3200" dirty="0">
                <a:solidFill>
                  <a:srgbClr val="002060"/>
                </a:solidFill>
              </a:rPr>
              <a:t>зв'язані</a:t>
            </a:r>
          </a:p>
          <a:p>
            <a:r>
              <a:rPr lang="uk-UA" sz="3200" dirty="0">
                <a:solidFill>
                  <a:srgbClr val="00B0F0"/>
                </a:solidFill>
              </a:rPr>
              <a:t> </a:t>
            </a:r>
            <a:r>
              <a:rPr lang="uk-UA" sz="3200" dirty="0">
                <a:solidFill>
                  <a:srgbClr val="002060"/>
                </a:solidFill>
              </a:rPr>
              <a:t>таким співвідношенням:</a:t>
            </a:r>
            <a:endParaRPr lang="ru-UA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78376-EED8-4D50-B0C9-B68F1CED9496}"/>
              </a:ext>
            </a:extLst>
          </p:cNvPr>
          <p:cNvSpPr txBox="1"/>
          <p:nvPr/>
        </p:nvSpPr>
        <p:spPr>
          <a:xfrm>
            <a:off x="1100831" y="4741863"/>
            <a:ext cx="403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</a:rPr>
              <a:t>Одиниця частоти в СІ</a:t>
            </a:r>
            <a:endParaRPr lang="ru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3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796326BC-0BB8-4D06-A516-ABA201C6E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UA" sz="5400" b="1">
                <a:solidFill>
                  <a:srgbClr val="FF0000"/>
                </a:solidFill>
              </a:rPr>
              <a:t>Лінійна швидкість</a:t>
            </a:r>
            <a:endParaRPr lang="ru-RU" altLang="ru-UA" sz="5400" b="1">
              <a:solidFill>
                <a:srgbClr val="FF0000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0F3C973-E585-424D-90D3-CED8449B7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238" y="1628775"/>
            <a:ext cx="8410575" cy="3887788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2800" dirty="0">
                <a:solidFill>
                  <a:srgbClr val="002060"/>
                </a:solidFill>
              </a:rPr>
              <a:t>Якщо відомий період обертання Т, то можна знайти </a:t>
            </a:r>
            <a:r>
              <a:rPr lang="uk-UA" sz="12800" dirty="0">
                <a:solidFill>
                  <a:srgbClr val="C00000"/>
                </a:solidFill>
              </a:rPr>
              <a:t>лінійну</a:t>
            </a:r>
            <a:r>
              <a:rPr lang="uk-UA" sz="12800" dirty="0">
                <a:solidFill>
                  <a:srgbClr val="002060"/>
                </a:solidFill>
              </a:rPr>
              <a:t> </a:t>
            </a:r>
            <a:r>
              <a:rPr lang="uk-UA" sz="12800" dirty="0">
                <a:solidFill>
                  <a:srgbClr val="C00000"/>
                </a:solidFill>
              </a:rPr>
              <a:t>швидкість</a:t>
            </a:r>
            <a:r>
              <a:rPr lang="uk-UA" sz="12800" dirty="0">
                <a:solidFill>
                  <a:srgbClr val="002060"/>
                </a:solidFill>
              </a:rPr>
              <a:t> </a:t>
            </a:r>
            <a:r>
              <a:rPr lang="uk-UA" sz="12800" dirty="0">
                <a:solidFill>
                  <a:srgbClr val="C00000"/>
                </a:solidFill>
              </a:rPr>
              <a:t>тіла </a:t>
            </a:r>
            <a:r>
              <a:rPr lang="el-GR" sz="12800" dirty="0">
                <a:solidFill>
                  <a:srgbClr val="C00000"/>
                </a:solidFill>
              </a:rPr>
              <a:t>υ</a:t>
            </a:r>
            <a:r>
              <a:rPr lang="uk-UA" sz="12800" dirty="0">
                <a:solidFill>
                  <a:srgbClr val="002060"/>
                </a:solidFill>
              </a:rPr>
              <a:t>. За час </a:t>
            </a:r>
            <a:r>
              <a:rPr lang="en-US" sz="12800" dirty="0">
                <a:solidFill>
                  <a:srgbClr val="002060"/>
                </a:solidFill>
              </a:rPr>
              <a:t>t</a:t>
            </a:r>
            <a:r>
              <a:rPr lang="uk-UA" sz="12800" dirty="0">
                <a:solidFill>
                  <a:srgbClr val="002060"/>
                </a:solidFill>
              </a:rPr>
              <a:t>, що дорівнює періоду Т, тіло проходить шлях, що дорівнює довжині кола:</a:t>
            </a:r>
            <a:r>
              <a:rPr lang="en-US" sz="12800" dirty="0">
                <a:solidFill>
                  <a:srgbClr val="002060"/>
                </a:solidFill>
              </a:rPr>
              <a:t> </a:t>
            </a:r>
            <a:endParaRPr lang="uk-UA" sz="128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800" dirty="0">
                <a:solidFill>
                  <a:srgbClr val="002060"/>
                </a:solidFill>
              </a:rPr>
              <a:t> ℓ = 2</a:t>
            </a:r>
            <a:r>
              <a:rPr lang="el-GR" sz="12800" dirty="0">
                <a:solidFill>
                  <a:srgbClr val="002060"/>
                </a:solidFill>
              </a:rPr>
              <a:t>π</a:t>
            </a:r>
            <a:r>
              <a:rPr lang="en-US" sz="12800" dirty="0">
                <a:solidFill>
                  <a:srgbClr val="002060"/>
                </a:solidFill>
              </a:rPr>
              <a:t>R</a:t>
            </a:r>
            <a:r>
              <a:rPr lang="uk-UA" sz="12800" dirty="0">
                <a:solidFill>
                  <a:srgbClr val="002060"/>
                </a:solidFill>
              </a:rPr>
              <a:t>. Отже,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9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9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9600" dirty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9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9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9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9600" dirty="0">
                <a:solidFill>
                  <a:srgbClr val="002060"/>
                </a:solidFill>
              </a:rPr>
              <a:t> </a:t>
            </a:r>
            <a:endParaRPr lang="en-US" sz="9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9600" dirty="0">
                <a:solidFill>
                  <a:srgbClr val="002060"/>
                </a:solidFill>
              </a:rPr>
              <a:t> </a:t>
            </a:r>
            <a:endParaRPr lang="en-US" sz="9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9220" name="Объект 6">
            <a:extLst>
              <a:ext uri="{FF2B5EF4-FFF2-40B4-BE49-F238E27FC236}">
                <a16:creationId xmlns:a16="http://schemas.microsoft.com/office/drawing/2014/main" id="{48A45EEC-64CC-4708-92BA-66C75094C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4950" y="2954338"/>
          <a:ext cx="15621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Формула" r:id="rId3" imgW="825500" imgH="393700" progId="Equation.3">
                  <p:embed/>
                </p:oleObj>
              </mc:Choice>
              <mc:Fallback>
                <p:oleObj name="Формула" r:id="rId3" imgW="825500" imgH="3937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954338"/>
                        <a:ext cx="15621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" descr="91">
            <a:extLst>
              <a:ext uri="{FF2B5EF4-FFF2-40B4-BE49-F238E27FC236}">
                <a16:creationId xmlns:a16="http://schemas.microsoft.com/office/drawing/2014/main" id="{7064B850-367D-46E7-A534-9317AD25E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76663"/>
            <a:ext cx="281463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>
            <a:extLst>
              <a:ext uri="{FF2B5EF4-FFF2-40B4-BE49-F238E27FC236}">
                <a16:creationId xmlns:a16="http://schemas.microsoft.com/office/drawing/2014/main" id="{D231F1CF-52B4-4585-B8D1-08A4904B5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43656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UA"/>
              <a:t>R</a:t>
            </a:r>
            <a:endParaRPr lang="ru-RU" altLang="ru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E78C2644-529D-4F13-BA47-54D6B5308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0" hangingPunct="0">
              <a:lnSpc>
                <a:spcPct val="100000"/>
              </a:lnSpc>
            </a:pPr>
            <a:r>
              <a:rPr lang="uk-UA" altLang="zh-CN" sz="20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Кутова швидкість — це фізична величина, що дорівнює відношенню кута повороту радіуса, проведеного до тіла з центра кола, яким рухається тіло, до проміжку часу, упродовж якого цей поворот відбувся:</a:t>
            </a:r>
            <a:br>
              <a:rPr lang="uk-UA" altLang="zh-CN" sz="2000" b="1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UA" altLang="ru-UA" sz="2000" b="1">
              <a:solidFill>
                <a:srgbClr val="FF0000"/>
              </a:solidFill>
            </a:endParaRPr>
          </a:p>
        </p:txBody>
      </p:sp>
      <p:pic>
        <p:nvPicPr>
          <p:cNvPr id="10243" name="Рисунок 8">
            <a:extLst>
              <a:ext uri="{FF2B5EF4-FFF2-40B4-BE49-F238E27FC236}">
                <a16:creationId xmlns:a16="http://schemas.microsoft.com/office/drawing/2014/main" id="{CD3CAC30-55F7-4AA1-A1E9-EB58536D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186113"/>
            <a:ext cx="1087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 descr="image112">
            <a:extLst>
              <a:ext uri="{FF2B5EF4-FFF2-40B4-BE49-F238E27FC236}">
                <a16:creationId xmlns:a16="http://schemas.microsoft.com/office/drawing/2014/main" id="{6BDF4334-BB88-425B-ADAE-1A515C3F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262313"/>
            <a:ext cx="12779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" descr="image113">
            <a:extLst>
              <a:ext uri="{FF2B5EF4-FFF2-40B4-BE49-F238E27FC236}">
                <a16:creationId xmlns:a16="http://schemas.microsoft.com/office/drawing/2014/main" id="{ABFEFF34-E034-4F5C-AD4A-1055B016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019675"/>
            <a:ext cx="41386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4">
            <a:extLst>
              <a:ext uri="{FF2B5EF4-FFF2-40B4-BE49-F238E27FC236}">
                <a16:creationId xmlns:a16="http://schemas.microsoft.com/office/drawing/2014/main" id="{69F2E5C7-12D0-4925-8C6F-E4FCDA3A3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-2978150"/>
            <a:ext cx="4624387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uk-UA" altLang="zh-CN" sz="14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uk-UA" altLang="zh-CN" sz="1400">
                <a:latin typeface="Arial" panose="020B0604020202020204" pitchFamily="34" charset="0"/>
                <a:cs typeface="Times New Roman" panose="02020603050405020304" pitchFamily="18" charset="0"/>
              </a:rPr>
              <a:t>- </a:t>
            </a:r>
            <a:endParaRPr lang="uk-UA" altLang="zh-CN">
              <a:latin typeface="Arial" panose="020B0604020202020204" pitchFamily="34" charset="0"/>
            </a:endParaRP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39D2D7EB-0ED3-4D81-8973-3B79BCD4934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38200" y="3262313"/>
            <a:ext cx="4897438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zh-CN" sz="200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Кутова й лінійна швидкості пов’язані співвідношенням:</a:t>
            </a:r>
            <a:endParaRPr lang="uk-UA" altLang="zh-CN" sz="20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uk-UA" altLang="zh-CN">
              <a:latin typeface="Arial" panose="020B0604020202020204" pitchFamily="34" charset="0"/>
            </a:endParaRPr>
          </a:p>
        </p:txBody>
      </p:sp>
      <p:sp>
        <p:nvSpPr>
          <p:cNvPr id="10248" name="Rectangle 6">
            <a:extLst>
              <a:ext uri="{FF2B5EF4-FFF2-40B4-BE49-F238E27FC236}">
                <a16:creationId xmlns:a16="http://schemas.microsoft.com/office/drawing/2014/main" id="{1A9F6AFE-93C4-44AF-A7A9-F6BEB6E9F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38200" y="4460875"/>
            <a:ext cx="12026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zh-CN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Рівняння координати для рівномірного руху по колу мають такий вигляд:</a:t>
            </a:r>
            <a:endParaRPr lang="uk-UA" altLang="zh-CN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uk-UA" altLang="zh-CN">
              <a:latin typeface="Arial" panose="020B0604020202020204" pitchFamily="34" charset="0"/>
            </a:endParaRP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7F50CBD9-B601-452E-8EE0-669495FA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1255713"/>
            <a:ext cx="244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altLang="zh-CN" sz="1400" b="1" i="1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uk-UA" altLang="zh-CN">
              <a:latin typeface="Arial" panose="020B0604020202020204" pitchFamily="34" charset="0"/>
            </a:endParaRPr>
          </a:p>
        </p:txBody>
      </p:sp>
      <p:pic>
        <p:nvPicPr>
          <p:cNvPr id="10250" name="Объект 10">
            <a:extLst>
              <a:ext uri="{FF2B5EF4-FFF2-40B4-BE49-F238E27FC236}">
                <a16:creationId xmlns:a16="http://schemas.microsoft.com/office/drawing/2014/main" id="{96B4FA31-1B48-4EA9-95D0-1D811FF6D91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9050" y="1709738"/>
            <a:ext cx="1409700" cy="13811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634</Words>
  <Application>Microsoft Office PowerPoint</Application>
  <PresentationFormat>Широкий екран</PresentationFormat>
  <Paragraphs>97</Paragraphs>
  <Slides>13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Cambria Math</vt:lpstr>
      <vt:lpstr>Open Sans</vt:lpstr>
      <vt:lpstr>Times New Roman</vt:lpstr>
      <vt:lpstr>Тема Office</vt:lpstr>
      <vt:lpstr>Формула</vt:lpstr>
      <vt:lpstr>Equation.3</vt:lpstr>
      <vt:lpstr>Рівномірний рух матеріальної точки  по колу</vt:lpstr>
      <vt:lpstr>Криволінійний рух та швидкість</vt:lpstr>
      <vt:lpstr>Презентація PowerPoint</vt:lpstr>
      <vt:lpstr>Рівномірний рух по колу</vt:lpstr>
      <vt:lpstr>Презентація PowerPoint</vt:lpstr>
      <vt:lpstr>Період обертання</vt:lpstr>
      <vt:lpstr>Обертова частота</vt:lpstr>
      <vt:lpstr>Лінійна швидкість</vt:lpstr>
      <vt:lpstr>Кутова швидкість — це фізична величина, що дорівнює відношенню кута повороту радіуса, проведеного до тіла з центра кола, яким рухається тіло, до проміжку часу, упродовж якого цей поворот відбувся: </vt:lpstr>
      <vt:lpstr>Рівномірний рух матеріальної точки по колу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Рівномірний рух матеріальної точки  по колу</dc:title>
  <dc:creator>Владелец</dc:creator>
  <cp:lastModifiedBy>МЛ</cp:lastModifiedBy>
  <cp:revision>12</cp:revision>
  <dcterms:created xsi:type="dcterms:W3CDTF">2022-02-13T18:43:55Z</dcterms:created>
  <dcterms:modified xsi:type="dcterms:W3CDTF">2022-06-07T13:36:48Z</dcterms:modified>
</cp:coreProperties>
</file>