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57" r:id="rId3"/>
    <p:sldId id="272" r:id="rId4"/>
    <p:sldId id="258" r:id="rId5"/>
    <p:sldId id="275" r:id="rId6"/>
    <p:sldId id="262" r:id="rId7"/>
    <p:sldId id="264" r:id="rId8"/>
    <p:sldId id="274" r:id="rId9"/>
    <p:sldId id="266" r:id="rId10"/>
    <p:sldId id="270" r:id="rId11"/>
    <p:sldId id="276" r:id="rId12"/>
    <p:sldId id="277" r:id="rId13"/>
    <p:sldId id="268" r:id="rId14"/>
    <p:sldId id="27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446A5-A541-4700-BDF4-4B2C00775E3F}" type="datetimeFigureOut">
              <a:rPr lang="uk-UA" smtClean="0"/>
              <a:pPr/>
              <a:t>01.06.2022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B7DE44-E71D-4F85-BC7B-40791506B19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772400" cy="5214974"/>
          </a:xfrm>
        </p:spPr>
        <p:txBody>
          <a:bodyPr>
            <a:normAutofit fontScale="90000"/>
          </a:bodyPr>
          <a:lstStyle/>
          <a:p>
            <a:pPr algn="l"/>
            <a:r>
              <a:rPr lang="uk-UA" b="1" dirty="0" smtClean="0"/>
              <a:t> </a:t>
            </a:r>
            <a:br>
              <a:rPr lang="uk-UA" b="1" dirty="0" smtClean="0"/>
            </a:br>
            <a:r>
              <a:rPr lang="uk-UA" sz="5300" b="1" dirty="0" smtClean="0"/>
              <a:t>Тема.</a:t>
            </a:r>
            <a:br>
              <a:rPr lang="uk-UA" sz="5300" b="1" dirty="0" smtClean="0"/>
            </a:br>
            <a:r>
              <a:rPr lang="uk-UA" sz="5300" b="1" dirty="0" smtClean="0"/>
              <a:t>Механічна робота. Кінетична енергія. Потужність</a:t>
            </a:r>
            <a:r>
              <a:rPr lang="uk-UA" sz="5300" b="1" dirty="0" smtClean="0"/>
              <a:t>.</a:t>
            </a:r>
            <a:br>
              <a:rPr lang="uk-UA" sz="5300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2700" b="1" dirty="0" smtClean="0"/>
              <a:t>Автор: </a:t>
            </a:r>
            <a:r>
              <a:rPr lang="uk-UA" sz="2700" b="1" dirty="0" err="1" smtClean="0"/>
              <a:t>Семиволос</a:t>
            </a:r>
            <a:r>
              <a:rPr lang="uk-UA" sz="2700" b="1" dirty="0" smtClean="0"/>
              <a:t> Світлана Олександрівна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6580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Учимося роз</a:t>
            </a:r>
            <a:r>
              <a:rPr lang="en-US" dirty="0"/>
              <a:t>’</a:t>
            </a:r>
            <a:r>
              <a:rPr lang="uk-UA" dirty="0" err="1"/>
              <a:t>язувати</a:t>
            </a:r>
            <a:r>
              <a:rPr lang="uk-UA" dirty="0"/>
              <a:t> задачі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132856"/>
            <a:ext cx="8604944" cy="3993307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/>
              <a:t>Визначте роботу, яка виконується під час піднімання гранітної плити об’ємом 0,5 м3 на висоту 20 м. Густина граніту 2500 кг/м3.</a:t>
            </a:r>
          </a:p>
          <a:p>
            <a:pPr algn="just">
              <a:buNone/>
            </a:pPr>
            <a:r>
              <a:rPr lang="uk-UA" sz="2800" dirty="0" smtClean="0"/>
              <a:t>		</a:t>
            </a:r>
            <a:r>
              <a:rPr lang="uk-UA" sz="2800" b="1" dirty="0" smtClean="0"/>
              <a:t>Задача 2. </a:t>
            </a:r>
            <a:r>
              <a:rPr lang="uk-UA" sz="2800" dirty="0" smtClean="0"/>
              <a:t>Кран піднімає вантаж масою 10 т на висоту 30 м? Яка потужність крана, якщо цю роботу кран виконує за 2 </a:t>
            </a:r>
            <a:r>
              <a:rPr lang="uk-UA" sz="2800" dirty="0" err="1" smtClean="0"/>
              <a:t>хв</a:t>
            </a:r>
            <a:r>
              <a:rPr lang="uk-UA" sz="2800" dirty="0" smtClean="0"/>
              <a:t>?</a:t>
            </a:r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27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Вправа «Асоціативний кущ»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dirty="0" smtClean="0"/>
              <a:t>		На дошці ви бачите кущі з ключовими словами «робота» і «потужність», а також множину слів і форму, які треба розмістити на кущ, в залежності з яким ключовим словом вони асоціюються.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 smtClean="0"/>
              <a:t>Рефлексія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uk-UA" dirty="0" smtClean="0"/>
              <a:t>		Учні, якщо вам зрозумілий вивчений матеріал повністю, то підніміть зелену картку, а якщо частково, то – жовту, а якщо ні – червону. І поясніть, що саме.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Домашнє завдання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Опрацювати </a:t>
            </a: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§15 </a:t>
            </a:r>
            <a:endParaRPr lang="uk-UA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язати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Вправа 15 (2)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933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uk-UA" sz="6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ДЯКУЄМО</a:t>
            </a:r>
          </a:p>
          <a:p>
            <a:pPr algn="ctr">
              <a:buNone/>
            </a:pPr>
            <a:r>
              <a:rPr lang="uk-UA" sz="4800" b="1" dirty="0" smtClean="0">
                <a:latin typeface="Times New Roman" pitchFamily="18" charset="0"/>
                <a:cs typeface="Times New Roman" pitchFamily="18" charset="0"/>
              </a:rPr>
              <a:t> ЗА УВАГУ!</a:t>
            </a:r>
            <a:endParaRPr lang="uk-UA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Що таке механічна робота</a:t>
            </a:r>
            <a:endParaRPr lang="ru-RU" dirty="0"/>
          </a:p>
        </p:txBody>
      </p:sp>
      <p:pic>
        <p:nvPicPr>
          <p:cNvPr id="4" name="Объект 3" descr="image009"/>
          <p:cNvPicPr>
            <a:picLocks noGrp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4104456" cy="280831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622588151"/>
              </p:ext>
            </p:extLst>
          </p:nvPr>
        </p:nvGraphicFramePr>
        <p:xfrm>
          <a:off x="2478088" y="4572000"/>
          <a:ext cx="3687762" cy="882650"/>
        </p:xfrm>
        <a:graphic>
          <a:graphicData uri="http://schemas.openxmlformats.org/presentationml/2006/ole">
            <p:oleObj spid="_x0000_s1035" name="Формула" r:id="rId5" imgW="952200" imgH="22860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483768" y="5877272"/>
            <a:ext cx="3816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uk-UA" sz="3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</a:t>
            </a:r>
            <a:r>
              <a:rPr lang="uk-UA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 Н · 1 </a:t>
            </a:r>
            <a:r>
              <a:rPr lang="uk-UA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594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 фото (1).jpg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87534" y="1500174"/>
            <a:ext cx="3777932" cy="4672026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400" dirty="0" smtClean="0"/>
              <a:t>Джеймс </a:t>
            </a:r>
            <a:r>
              <a:rPr lang="uk-UA" sz="2400" dirty="0" err="1" smtClean="0"/>
              <a:t>Прескотт</a:t>
            </a:r>
            <a:r>
              <a:rPr lang="uk-UA" sz="2400" dirty="0" smtClean="0"/>
              <a:t> Джоуль (1818-1889), відомий англійський фізик, експериментально довів закон збереження енергії, визначив механічний еквівалент теплоти.</a:t>
            </a:r>
            <a:endParaRPr lang="uk-UA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010552"/>
          </a:xfrm>
        </p:spPr>
        <p:txBody>
          <a:bodyPr/>
          <a:lstStyle/>
          <a:p>
            <a:r>
              <a:rPr lang="uk-UA" dirty="0"/>
              <a:t>робота може бути </a:t>
            </a:r>
            <a:r>
              <a:rPr lang="uk-UA" dirty="0" smtClean="0"/>
              <a:t>: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72815"/>
            <a:ext cx="8208912" cy="3142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051720" y="5013176"/>
            <a:ext cx="48782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&gt; 0,якщо  α&lt; 90°;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= 0, якщо  α = 90°;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&lt; 0, якщо α &gt; 90°.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870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Геометричний зміст механічної роботи</a:t>
            </a:r>
            <a:endParaRPr lang="uk-UA" dirty="0"/>
          </a:p>
        </p:txBody>
      </p:sp>
      <p:pic>
        <p:nvPicPr>
          <p:cNvPr id="4" name="Содержимое 3" descr="Без названия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14546" y="2000240"/>
            <a:ext cx="4081484" cy="3646402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7998"/>
            <a:ext cx="8064896" cy="651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82854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Потужність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916832"/>
            <a:ext cx="8640959" cy="4824536"/>
          </a:xfrm>
        </p:spPr>
        <p:txBody>
          <a:bodyPr/>
          <a:lstStyle/>
          <a:p>
            <a:pPr algn="just">
              <a:buNone/>
            </a:pPr>
            <a:r>
              <a:rPr lang="uk-UA" dirty="0" smtClean="0"/>
              <a:t>	це </a:t>
            </a:r>
            <a:r>
              <a:rPr lang="uk-UA" dirty="0"/>
              <a:t>фізична величина, що чисельно дорівнює відношенню роботи до проміжку часу, за який вона виконана</a:t>
            </a:r>
            <a:endParaRPr lang="ru-RU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1740631"/>
              </p:ext>
            </p:extLst>
          </p:nvPr>
        </p:nvGraphicFramePr>
        <p:xfrm>
          <a:off x="3500430" y="5072074"/>
          <a:ext cx="2808312" cy="1354598"/>
        </p:xfrm>
        <a:graphic>
          <a:graphicData uri="http://schemas.openxmlformats.org/presentationml/2006/ole">
            <p:oleObj spid="_x0000_s8214" name="Формула" r:id="rId4" imgW="812447" imgH="393529" progId="Equation.3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786446" y="3786190"/>
            <a:ext cx="17281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P </a:t>
            </a:r>
            <a:r>
              <a:rPr lang="en-US" sz="4400" dirty="0" smtClean="0"/>
              <a:t>=F</a:t>
            </a:r>
            <a:r>
              <a:rPr lang="en-US" sz="4400" dirty="0">
                <a:sym typeface="Symbol"/>
              </a:rPr>
              <a:t></a:t>
            </a:r>
            <a:endParaRPr lang="ru-RU" sz="4400" dirty="0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828330272"/>
              </p:ext>
            </p:extLst>
          </p:nvPr>
        </p:nvGraphicFramePr>
        <p:xfrm>
          <a:off x="2379663" y="3500438"/>
          <a:ext cx="1554162" cy="1395412"/>
        </p:xfrm>
        <a:graphic>
          <a:graphicData uri="http://schemas.openxmlformats.org/presentationml/2006/ole">
            <p:oleObj spid="_x0000_s8215" name="Формула" r:id="rId5" imgW="431640" imgH="39348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142273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	</a:t>
            </a:r>
            <a:r>
              <a:rPr lang="uk-UA" sz="2400" dirty="0" smtClean="0"/>
              <a:t>Джеймс Ватт (1736-1819), британський винахідник – механік, творець універсальної парової машини</a:t>
            </a:r>
            <a:endParaRPr lang="uk-UA" sz="2400" dirty="0"/>
          </a:p>
        </p:txBody>
      </p:sp>
      <p:pic>
        <p:nvPicPr>
          <p:cNvPr id="7" name="Содержимое 6" descr="James_Watt_by_Henry_Howard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90290" y="1646238"/>
            <a:ext cx="3554420" cy="4525962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24744"/>
          </a:xfrm>
        </p:spPr>
        <p:txBody>
          <a:bodyPr>
            <a:noAutofit/>
          </a:bodyPr>
          <a:lstStyle/>
          <a:p>
            <a:pPr algn="ctr"/>
            <a:r>
              <a:rPr lang="uk-UA" sz="4000" b="1" dirty="0"/>
              <a:t>Закріплення вивченого </a:t>
            </a:r>
            <a:r>
              <a:rPr lang="uk-UA" sz="4000" b="1" dirty="0" smtClean="0"/>
              <a:t>матеріалу</a:t>
            </a:r>
            <a:endParaRPr lang="ru-RU" sz="40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5085184"/>
          </a:xfrm>
        </p:spPr>
        <p:txBody>
          <a:bodyPr>
            <a:normAutofit fontScale="92500" lnSpcReduction="20000"/>
          </a:bodyPr>
          <a:lstStyle/>
          <a:p>
            <a:pPr marL="0" lvl="0" indent="539750">
              <a:buFont typeface="+mj-lt"/>
              <a:buAutoNum type="arabicPeriod"/>
              <a:tabLst>
                <a:tab pos="0" algn="l"/>
              </a:tabLst>
            </a:pPr>
            <a:r>
              <a:rPr lang="uk-UA" dirty="0" smtClean="0"/>
              <a:t> У </a:t>
            </a:r>
            <a:r>
              <a:rPr lang="uk-UA" dirty="0"/>
              <a:t>яких випадках робота позитивна? негативна? дорівнює нулю? </a:t>
            </a:r>
            <a:endParaRPr lang="ru-RU" dirty="0"/>
          </a:p>
          <a:p>
            <a:pPr marL="0" lvl="0" indent="539750">
              <a:buFont typeface="+mj-lt"/>
              <a:buAutoNum type="arabicPeriod"/>
            </a:pPr>
            <a:r>
              <a:rPr lang="uk-UA" dirty="0"/>
              <a:t>Морем пливе корабель. Чи виконує при цьому роботу </a:t>
            </a:r>
            <a:r>
              <a:rPr lang="uk-UA" dirty="0" smtClean="0"/>
              <a:t>сила тяжіння</a:t>
            </a:r>
            <a:r>
              <a:rPr lang="uk-UA" dirty="0"/>
              <a:t>?</a:t>
            </a:r>
            <a:endParaRPr lang="ru-RU" dirty="0"/>
          </a:p>
          <a:p>
            <a:pPr marL="0" lvl="0" indent="539750">
              <a:buFont typeface="+mj-lt"/>
              <a:buAutoNum type="arabicPeriod"/>
            </a:pPr>
            <a:r>
              <a:rPr lang="uk-UA" dirty="0" smtClean="0"/>
              <a:t>Позитивну </a:t>
            </a:r>
            <a:r>
              <a:rPr lang="uk-UA" dirty="0"/>
              <a:t>чи негативну роботу виконує сила тяжіння, коли тіло ковзає вниз похилою площиною?</a:t>
            </a:r>
            <a:endParaRPr lang="ru-RU" dirty="0"/>
          </a:p>
          <a:p>
            <a:pPr marL="0" lvl="0" indent="539750">
              <a:buFont typeface="+mj-lt"/>
              <a:buAutoNum type="arabicPeriod"/>
            </a:pPr>
            <a:r>
              <a:rPr lang="uk-UA" dirty="0"/>
              <a:t>Як можна охарактеризувати швидкість виконання роботи?</a:t>
            </a:r>
            <a:endParaRPr lang="ru-RU" dirty="0"/>
          </a:p>
          <a:p>
            <a:pPr marL="0" lvl="0" indent="539750">
              <a:buFont typeface="+mj-lt"/>
              <a:buAutoNum type="arabicPeriod"/>
            </a:pPr>
            <a:r>
              <a:rPr lang="uk-UA" dirty="0"/>
              <a:t>Як за відомою потужністю обчислити роботу?</a:t>
            </a:r>
            <a:endParaRPr lang="ru-RU" dirty="0"/>
          </a:p>
          <a:p>
            <a:pPr marL="0" lvl="0" indent="539750">
              <a:buFont typeface="+mj-lt"/>
              <a:buAutoNum type="arabicPeriod"/>
            </a:pPr>
            <a:r>
              <a:rPr lang="uk-UA" dirty="0"/>
              <a:t>Від чого залежить швидкість рівномірного руху транспортного засобу, що приводиться в рух його двигуном?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605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304</TotalTime>
  <Words>153</Words>
  <Application>Microsoft Office PowerPoint</Application>
  <PresentationFormat>Экран (4:3)</PresentationFormat>
  <Paragraphs>33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Литейная</vt:lpstr>
      <vt:lpstr>Формула</vt:lpstr>
      <vt:lpstr>  Тема. Механічна робота. Кінетична енергія. Потужність.  Автор: Семиволос Світлана Олександрівна </vt:lpstr>
      <vt:lpstr>Що таке механічна робота</vt:lpstr>
      <vt:lpstr>Слайд 3</vt:lpstr>
      <vt:lpstr>робота може бути :</vt:lpstr>
      <vt:lpstr>Геометричний зміст механічної роботи</vt:lpstr>
      <vt:lpstr>Слайд 6</vt:lpstr>
      <vt:lpstr>Потужність</vt:lpstr>
      <vt:lpstr>Слайд 8</vt:lpstr>
      <vt:lpstr>Закріплення вивченого матеріалу</vt:lpstr>
      <vt:lpstr>Учимося роз’язувати задачі</vt:lpstr>
      <vt:lpstr>Вправа «Асоціативний кущ»</vt:lpstr>
      <vt:lpstr>Рефлексія</vt:lpstr>
      <vt:lpstr>Домашнє завдання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Механічна робота. Кінетична енергія. Потужність. </dc:title>
  <dc:creator>user</dc:creator>
  <cp:lastModifiedBy>Сява</cp:lastModifiedBy>
  <cp:revision>33</cp:revision>
  <dcterms:created xsi:type="dcterms:W3CDTF">2018-11-10T12:38:20Z</dcterms:created>
  <dcterms:modified xsi:type="dcterms:W3CDTF">2022-06-01T16:22:57Z</dcterms:modified>
</cp:coreProperties>
</file>