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37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57200" y="275400"/>
            <a:ext cx="653040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653040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5400"/>
            <a:ext cx="65304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5400"/>
            <a:ext cx="65304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5400"/>
            <a:ext cx="65304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Для редагування структури клацніть мишею</a:t>
            </a:r>
            <a:endParaRPr b="0" lang="uk-U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Другий рівень структури</a:t>
            </a:r>
            <a:endParaRPr b="0" lang="uk-U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Третій рівень структури</a:t>
            </a:r>
            <a:endParaRPr b="0" lang="uk-U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Четвертий рівень структури</a:t>
            </a:r>
            <a:endParaRPr b="0" lang="uk-U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П'ятий рівень структури</a:t>
            </a:r>
            <a:endParaRPr b="0" lang="uk-U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Шостий рівень структури</a:t>
            </a:r>
            <a:endParaRPr b="0" lang="uk-U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Сьомий рівень структури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Для редагування структури клацніть мишею</a:t>
            </a:r>
            <a:endParaRPr b="0" lang="uk-U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Другий рівень структури</a:t>
            </a:r>
            <a:endParaRPr b="0" lang="uk-U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Третій рівень структури</a:t>
            </a:r>
            <a:endParaRPr b="0" lang="uk-U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Четвертий рівень структури</a:t>
            </a:r>
            <a:endParaRPr b="0" lang="uk-U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П'ятий рівень структури</a:t>
            </a:r>
            <a:endParaRPr b="0" lang="uk-U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Шостий рівень структури</a:t>
            </a:r>
            <a:endParaRPr b="0" lang="uk-U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Сьомий рівень структури</a:t>
            </a:r>
            <a:endParaRPr b="0" lang="uk-UA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5400"/>
            <a:ext cx="65304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5400"/>
            <a:ext cx="65304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rIns="0" tIns="0" bIns="0">
            <a:normAutofit fontScale="7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Для редагування структури клацніть мишею</a:t>
            </a:r>
            <a:endParaRPr b="0" lang="uk-U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Другий рівень структури</a:t>
            </a:r>
            <a:endParaRPr b="0" lang="uk-U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Третій рівень структури</a:t>
            </a:r>
            <a:endParaRPr b="0" lang="uk-U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Четвертий рівень структури</a:t>
            </a:r>
            <a:endParaRPr b="0" lang="uk-U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П'ятий рівень структури</a:t>
            </a:r>
            <a:endParaRPr b="0" lang="uk-U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Шостий рівень структури</a:t>
            </a:r>
            <a:endParaRPr b="0" lang="uk-U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Сьомий рівень структури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</p:spPr>
        <p:txBody>
          <a:bodyPr lIns="0" rIns="0" tIns="0" bIns="0">
            <a:normAutofit fontScale="7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Для редагування структури клацніть мишею</a:t>
            </a:r>
            <a:endParaRPr b="0" lang="uk-UA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Другий рівень структури</a:t>
            </a:r>
            <a:endParaRPr b="0" lang="uk-UA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Третій рівень структури</a:t>
            </a:r>
            <a:endParaRPr b="0" lang="uk-UA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latin typeface="Arial"/>
              </a:rPr>
              <a:t>Четвертий рівень структури</a:t>
            </a:r>
            <a:endParaRPr b="0" lang="uk-UA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П'ятий рівень структури</a:t>
            </a:r>
            <a:endParaRPr b="0" lang="uk-UA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Шостий рівень структури</a:t>
            </a:r>
            <a:endParaRPr b="0" lang="uk-UA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latin typeface="Arial"/>
              </a:rPr>
              <a:t>Сьомий рівень структури</a:t>
            </a:r>
            <a:endParaRPr b="0" lang="uk-UA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6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GAkqpIzPI0" TargetMode="Externa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8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" descr=""/>
          <p:cNvPicPr/>
          <p:nvPr/>
        </p:nvPicPr>
        <p:blipFill>
          <a:blip r:embed="rId1"/>
          <a:srcRect l="0" t="6621" r="0" b="22635"/>
          <a:stretch/>
        </p:blipFill>
        <p:spPr>
          <a:xfrm>
            <a:off x="327960" y="1728000"/>
            <a:ext cx="8528040" cy="2736000"/>
          </a:xfrm>
          <a:prstGeom prst="rect">
            <a:avLst/>
          </a:prstGeom>
          <a:ln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792000" y="510120"/>
            <a:ext cx="655164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latin typeface="Book Antiqua"/>
              </a:rPr>
              <a:t>РОЗВ’ЯЖИ РЕБУС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464000" y="4802040"/>
            <a:ext cx="4319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Рома Людмила Володимирівна,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вчитель математики та фізики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Дейкалівського опорного закладу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загальної середньої освіти І-ІІІ  ступенів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Зіньківської міської ради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Source Sans Pro Semibold"/>
                <a:ea typeface="DejaVu Sans"/>
              </a:rPr>
              <a:t>Полтавської області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7344000" y="576000"/>
            <a:ext cx="503640" cy="503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2" descr=""/>
          <p:cNvPicPr/>
          <p:nvPr/>
        </p:nvPicPr>
        <p:blipFill>
          <a:blip r:embed="rId1"/>
          <a:stretch/>
        </p:blipFill>
        <p:spPr>
          <a:xfrm>
            <a:off x="288000" y="1296000"/>
            <a:ext cx="8566920" cy="5353560"/>
          </a:xfrm>
          <a:prstGeom prst="rect">
            <a:avLst/>
          </a:prstGeom>
          <a:ln>
            <a:noFill/>
          </a:ln>
        </p:spPr>
      </p:pic>
      <p:sp>
        <p:nvSpPr>
          <p:cNvPr id="403" name="CustomShape 1"/>
          <p:cNvSpPr/>
          <p:nvPr/>
        </p:nvSpPr>
        <p:spPr>
          <a:xfrm>
            <a:off x="-144000" y="432000"/>
            <a:ext cx="7271640" cy="7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6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b="1" lang="uk-UA" sz="32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умовИ рівноваГИ тілА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7344000" y="576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2" descr=""/>
          <p:cNvPicPr/>
          <p:nvPr/>
        </p:nvPicPr>
        <p:blipFill>
          <a:blip r:embed="rId1"/>
          <a:srcRect l="0" t="16791" r="0" b="0"/>
          <a:stretch/>
        </p:blipFill>
        <p:spPr>
          <a:xfrm>
            <a:off x="296280" y="1296000"/>
            <a:ext cx="8558640" cy="5295240"/>
          </a:xfrm>
          <a:prstGeom prst="rect">
            <a:avLst/>
          </a:prstGeom>
          <a:ln>
            <a:noFill/>
          </a:ln>
        </p:spPr>
      </p:pic>
      <p:sp>
        <p:nvSpPr>
          <p:cNvPr id="406" name="CustomShape 1"/>
          <p:cNvSpPr/>
          <p:nvPr/>
        </p:nvSpPr>
        <p:spPr>
          <a:xfrm>
            <a:off x="457200" y="599040"/>
            <a:ext cx="653040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270" spc="-1" strike="noStrike">
                <a:solidFill>
                  <a:srgbClr val="000000"/>
                </a:solidFill>
                <a:latin typeface="Book Antiqua"/>
                <a:ea typeface="DejaVu Sans"/>
              </a:rPr>
              <a:t>ВИДИ РІВНОВАГИ</a:t>
            </a:r>
            <a:endParaRPr b="0" lang="uk-UA" sz="3270" spc="-1" strike="noStrike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2" descr=""/>
          <p:cNvPicPr/>
          <p:nvPr/>
        </p:nvPicPr>
        <p:blipFill>
          <a:blip r:embed="rId1"/>
          <a:srcRect l="0" t="16522" r="0" b="0"/>
          <a:stretch/>
        </p:blipFill>
        <p:spPr>
          <a:xfrm>
            <a:off x="720000" y="1584000"/>
            <a:ext cx="7817040" cy="4925880"/>
          </a:xfrm>
          <a:prstGeom prst="rect">
            <a:avLst/>
          </a:prstGeom>
          <a:ln>
            <a:noFill/>
          </a:ln>
        </p:spPr>
      </p:pic>
      <p:sp>
        <p:nvSpPr>
          <p:cNvPr id="409" name="CustomShape 1"/>
          <p:cNvSpPr/>
          <p:nvPr/>
        </p:nvSpPr>
        <p:spPr>
          <a:xfrm>
            <a:off x="792000" y="648000"/>
            <a:ext cx="6838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ВИДИ РІВНОВАГИ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76400" y="576000"/>
            <a:ext cx="723852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1000"/>
          </a:bodyPr>
          <a:p>
            <a:pPr>
              <a:lnSpc>
                <a:spcPct val="100000"/>
              </a:lnSpc>
            </a:pPr>
            <a:r>
              <a:rPr b="1" lang="uk-UA" sz="36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Зверніть увагу!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133920" y="1290600"/>
            <a:ext cx="4113000" cy="533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6000"/>
          </a:bodyPr>
          <a:p>
            <a:pPr marL="343080" indent="-22680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i="1" lang="uk-UA" sz="2400" spc="-1" strike="noStrike">
                <a:solidFill>
                  <a:srgbClr val="0070c0"/>
                </a:solidFill>
                <a:latin typeface="Century Gothic"/>
                <a:ea typeface="DejaVu Sans"/>
              </a:rPr>
              <a:t>Тіло, що має нерухому вісь обертання, перебуватиме в стані стійкої рівноваги, якщо центр тяжіння тіла розташований нижче від точки опори або підвісу.</a:t>
            </a:r>
            <a:endParaRPr b="0" lang="uk-UA" sz="2400" spc="-1" strike="noStrike">
              <a:latin typeface="Arial"/>
            </a:endParaRPr>
          </a:p>
          <a:p>
            <a:pPr marL="343080" indent="-22680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i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Тіло, яке спирається на горизонтальну площину, перебуває у стані стійкої рівноваги, якщо вертикальна лінія, проведена через центр тяжіння тіла, проходить у межах площі опори.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413" name="Picture 2" descr=""/>
          <p:cNvPicPr/>
          <p:nvPr/>
        </p:nvPicPr>
        <p:blipFill>
          <a:blip r:embed="rId1"/>
          <a:srcRect l="0" t="0" r="11462" b="0"/>
          <a:stretch/>
        </p:blipFill>
        <p:spPr>
          <a:xfrm>
            <a:off x="4320000" y="1368000"/>
            <a:ext cx="1536120" cy="2067840"/>
          </a:xfrm>
          <a:prstGeom prst="rect">
            <a:avLst/>
          </a:prstGeom>
          <a:ln w="38160">
            <a:solidFill>
              <a:srgbClr val="0070c0"/>
            </a:solidFill>
            <a:miter/>
          </a:ln>
        </p:spPr>
      </p:pic>
      <p:pic>
        <p:nvPicPr>
          <p:cNvPr id="414" name="Picture 3" descr=""/>
          <p:cNvPicPr/>
          <p:nvPr/>
        </p:nvPicPr>
        <p:blipFill>
          <a:blip r:embed="rId2"/>
          <a:srcRect l="15630" t="0" r="2172" b="21697"/>
          <a:stretch/>
        </p:blipFill>
        <p:spPr>
          <a:xfrm>
            <a:off x="6048000" y="4680000"/>
            <a:ext cx="2734560" cy="1078920"/>
          </a:xfrm>
          <a:prstGeom prst="rect">
            <a:avLst/>
          </a:prstGeom>
          <a:ln w="38160">
            <a:solidFill>
              <a:srgbClr val="00b050"/>
            </a:solidFill>
            <a:miter/>
          </a:ln>
        </p:spPr>
      </p:pic>
      <p:pic>
        <p:nvPicPr>
          <p:cNvPr id="415" name="Picture 4" descr=""/>
          <p:cNvPicPr/>
          <p:nvPr/>
        </p:nvPicPr>
        <p:blipFill>
          <a:blip r:embed="rId3"/>
          <a:srcRect l="2726" t="9631" r="0" b="0"/>
          <a:stretch/>
        </p:blipFill>
        <p:spPr>
          <a:xfrm>
            <a:off x="5976000" y="1641240"/>
            <a:ext cx="2806920" cy="145368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416" name="" descr=""/>
          <p:cNvPicPr/>
          <p:nvPr/>
        </p:nvPicPr>
        <p:blipFill>
          <a:blip r:embed="rId4"/>
          <a:stretch/>
        </p:blipFill>
        <p:spPr>
          <a:xfrm>
            <a:off x="4255920" y="4040640"/>
            <a:ext cx="1719000" cy="2366280"/>
          </a:xfrm>
          <a:prstGeom prst="rect">
            <a:avLst/>
          </a:prstGeom>
          <a:ln>
            <a:noFill/>
          </a:ln>
        </p:spPr>
      </p:pic>
      <p:sp>
        <p:nvSpPr>
          <p:cNvPr id="417" name="CustomShape 3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52280" y="504000"/>
            <a:ext cx="548460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uk-UA" sz="36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Є очевидним: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0" y="1143000"/>
            <a:ext cx="4646520" cy="571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7000"/>
          </a:bodyPr>
          <a:p>
            <a:pPr marL="343080" indent="-22680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uk-UA" sz="2400" spc="-1" strike="noStrike">
                <a:solidFill>
                  <a:srgbClr val="069a2e"/>
                </a:solidFill>
                <a:latin typeface="Century Gothic"/>
                <a:ea typeface="DejaVu Sans"/>
              </a:rPr>
              <a:t>Чим нижче розташований центр тяжіння тіла і чим більша площа опори тіла, тим стійкішим буде це тіло.</a:t>
            </a:r>
            <a:endParaRPr b="0" lang="uk-UA" sz="2400" spc="-1" strike="noStrike">
              <a:latin typeface="Arial"/>
            </a:endParaRPr>
          </a:p>
          <a:p>
            <a:pPr marL="343080" indent="-22680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uk-UA" sz="2400" spc="-1" strike="noStrike">
                <a:solidFill>
                  <a:srgbClr val="c00000"/>
                </a:solidFill>
                <a:latin typeface="Century Gothic"/>
                <a:ea typeface="DejaVu Sans"/>
              </a:rPr>
              <a:t>Саме тому фундаменти верстатів роблять широкими та масивними, швидкісні боліди мають дуже низьку посадку, людина і тварина, щоб набути стійкого положення, розставляють і трохи згинають ноги (лапи).</a:t>
            </a:r>
            <a:endParaRPr b="0" lang="uk-UA" sz="2400" spc="-1" strike="noStrike">
              <a:latin typeface="Arial"/>
            </a:endParaRPr>
          </a:p>
          <a:p>
            <a:pPr marL="343080" indent="-22680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Щоб збільшити площу опори, літня людина під час ходьби використовує палицю.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420" name="Picture 2" descr=""/>
          <p:cNvPicPr/>
          <p:nvPr/>
        </p:nvPicPr>
        <p:blipFill>
          <a:blip r:embed="rId1"/>
          <a:srcRect l="7741" t="45735" r="64380" b="7047"/>
          <a:stretch/>
        </p:blipFill>
        <p:spPr>
          <a:xfrm>
            <a:off x="4752720" y="4176000"/>
            <a:ext cx="1870920" cy="2374920"/>
          </a:xfrm>
          <a:prstGeom prst="rect">
            <a:avLst/>
          </a:prstGeom>
          <a:ln>
            <a:noFill/>
          </a:ln>
        </p:spPr>
      </p:pic>
      <p:pic>
        <p:nvPicPr>
          <p:cNvPr id="421" name="Picture 3" descr=""/>
          <p:cNvPicPr/>
          <p:nvPr/>
        </p:nvPicPr>
        <p:blipFill>
          <a:blip r:embed="rId2"/>
          <a:srcRect l="54700" t="45164" r="8548" b="8169"/>
          <a:stretch/>
        </p:blipFill>
        <p:spPr>
          <a:xfrm>
            <a:off x="6912000" y="4464000"/>
            <a:ext cx="1871280" cy="1780920"/>
          </a:xfrm>
          <a:prstGeom prst="rect">
            <a:avLst/>
          </a:prstGeom>
          <a:ln>
            <a:noFill/>
          </a:ln>
        </p:spPr>
      </p:pic>
      <p:pic>
        <p:nvPicPr>
          <p:cNvPr id="422" name="Picture 4" descr=""/>
          <p:cNvPicPr/>
          <p:nvPr/>
        </p:nvPicPr>
        <p:blipFill>
          <a:blip r:embed="rId3"/>
          <a:srcRect l="4713" t="4246" r="6904" b="14120"/>
          <a:stretch/>
        </p:blipFill>
        <p:spPr>
          <a:xfrm>
            <a:off x="6579360" y="2952000"/>
            <a:ext cx="2276280" cy="1400040"/>
          </a:xfrm>
          <a:prstGeom prst="rect">
            <a:avLst/>
          </a:prstGeom>
          <a:ln>
            <a:noFill/>
          </a:ln>
        </p:spPr>
      </p:pic>
      <p:pic>
        <p:nvPicPr>
          <p:cNvPr id="423" name="" descr=""/>
          <p:cNvPicPr/>
          <p:nvPr/>
        </p:nvPicPr>
        <p:blipFill>
          <a:blip r:embed="rId4"/>
          <a:stretch/>
        </p:blipFill>
        <p:spPr>
          <a:xfrm>
            <a:off x="6624000" y="1296000"/>
            <a:ext cx="2231640" cy="1573920"/>
          </a:xfrm>
          <a:prstGeom prst="rect">
            <a:avLst/>
          </a:prstGeom>
          <a:ln>
            <a:noFill/>
          </a:ln>
        </p:spPr>
      </p:pic>
      <p:pic>
        <p:nvPicPr>
          <p:cNvPr id="424" name="" descr=""/>
          <p:cNvPicPr/>
          <p:nvPr/>
        </p:nvPicPr>
        <p:blipFill>
          <a:blip r:embed="rId5"/>
          <a:srcRect l="42181" t="12004" r="17170" b="4886"/>
          <a:stretch/>
        </p:blipFill>
        <p:spPr>
          <a:xfrm>
            <a:off x="5040000" y="1169640"/>
            <a:ext cx="1367280" cy="2934000"/>
          </a:xfrm>
          <a:prstGeom prst="rect">
            <a:avLst/>
          </a:prstGeom>
          <a:ln>
            <a:noFill/>
          </a:ln>
        </p:spPr>
      </p:pic>
      <p:sp>
        <p:nvSpPr>
          <p:cNvPr id="425" name="CustomShape 3"/>
          <p:cNvSpPr/>
          <p:nvPr/>
        </p:nvSpPr>
        <p:spPr>
          <a:xfrm>
            <a:off x="7416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16000" y="601560"/>
            <a:ext cx="719964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ЗАСТОСУЄМО НА ПРАКТИЦІ...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457200" y="1656000"/>
            <a:ext cx="8228520" cy="48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2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У якому положенні людини в човні рівновага буде найстійкішою?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А. Людина сидить на кормі човна.         </a:t>
            </a: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Б. Людина сидить на носі човна.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В. Людина стоїть посередині човна.      Г. Людина лежить на дні човна.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Якими способами можна збільшити стійкість лабораторного штатива?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А. Збільшити масу підставки.                Б. Збільшити площу підставки. 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В. Збільшити висоту стержня.               Г. Зменшити масу підставки.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Через отвір у центрі лінійки проділи металеву спицю. Яке з нижченаведених тверджень є правильним?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А. Рівновага лінійки буде стійкою.         Б. Рівновага лінійки буде нестійкою. </a:t>
            </a:r>
            <a:endParaRPr b="0" lang="uk-UA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В. Рівновага лінійки буде байдужою.     Г. Лінійка не буде в рівновазі. 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7349040" y="63972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2040" y="629640"/>
            <a:ext cx="755964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ВЧИМОСЯ РОЗВ’ЯЗУВАТИ ЗАДАЧІ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576000" y="1473840"/>
            <a:ext cx="8228520" cy="48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До одного кінця однорідного та горизонтально розташованого стержня завдовжки 0,6 м підвішений вантаж, маса якого 2,4 кг. Стержень буде в рівновазі, якщо його підперти на відстані 10 см від точки підвісу вантажу. Визначте масу стержня.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Дано                                    Розв’язання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l = 0,6 м                                                                               М</a:t>
            </a:r>
            <a:r>
              <a:rPr b="0" lang="uk-UA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М</a:t>
            </a:r>
            <a:r>
              <a:rPr b="0" lang="uk-UA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--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10 см = 0,1 м                     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gl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gl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,  l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l/2 — l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0,2 м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2,4 кг                                                                      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- ?                                                                                m</a:t>
            </a:r>
            <a:r>
              <a:rPr b="0" lang="uk-UA" sz="1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1,2 кг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uk-UA" sz="1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РОЗВ’ЯЗАТИ САМОСТІЙНО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Сталевий лом завдовжки 1 м, маса якого 8 кг, лежить на горизонтальному ящику, виступаючи за його край зліва на 20 см. Яку мінімальну силу слід прикласти до правого кінця лома, щоб його підняти?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3168000" y="2808000"/>
            <a:ext cx="2375280" cy="143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4"/>
          <p:cNvSpPr/>
          <p:nvPr/>
        </p:nvSpPr>
        <p:spPr>
          <a:xfrm>
            <a:off x="3528000" y="2952000"/>
            <a:ext cx="143280" cy="215280"/>
          </a:xfrm>
          <a:custGeom>
            <a:avLst/>
            <a:gdLst/>
            <a:ahLst/>
            <a:rect l="l" t="t" r="r" b="b"/>
            <a:pathLst>
              <a:path w="402" h="602">
                <a:moveTo>
                  <a:pt x="200" y="0"/>
                </a:moveTo>
                <a:lnTo>
                  <a:pt x="401" y="601"/>
                </a:lnTo>
                <a:lnTo>
                  <a:pt x="0" y="601"/>
                </a:lnTo>
                <a:lnTo>
                  <a:pt x="2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Line 5"/>
          <p:cNvSpPr/>
          <p:nvPr/>
        </p:nvSpPr>
        <p:spPr>
          <a:xfrm>
            <a:off x="4320000" y="2880000"/>
            <a:ext cx="0" cy="57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Line 6"/>
          <p:cNvSpPr/>
          <p:nvPr/>
        </p:nvSpPr>
        <p:spPr>
          <a:xfrm>
            <a:off x="3168000" y="3240000"/>
            <a:ext cx="0" cy="50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7"/>
          <p:cNvSpPr/>
          <p:nvPr/>
        </p:nvSpPr>
        <p:spPr>
          <a:xfrm rot="21551400">
            <a:off x="3025440" y="3169800"/>
            <a:ext cx="287280" cy="21528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Line 8"/>
          <p:cNvSpPr/>
          <p:nvPr/>
        </p:nvSpPr>
        <p:spPr>
          <a:xfrm>
            <a:off x="3168000" y="2880000"/>
            <a:ext cx="0" cy="360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37" name="Formula 9"/>
              <p:cNvSpPr txBox="1"/>
              <p:nvPr/>
            </p:nvSpPr>
            <p:spPr>
              <a:xfrm>
                <a:off x="6153120" y="3456000"/>
                <a:ext cx="470160" cy="403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g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38" name="Line 10"/>
          <p:cNvSpPr/>
          <p:nvPr/>
        </p:nvSpPr>
        <p:spPr>
          <a:xfrm>
            <a:off x="2664000" y="2376000"/>
            <a:ext cx="0" cy="1944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Line 11"/>
          <p:cNvSpPr/>
          <p:nvPr/>
        </p:nvSpPr>
        <p:spPr>
          <a:xfrm>
            <a:off x="432000" y="3960000"/>
            <a:ext cx="2232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2"/>
          <p:cNvSpPr/>
          <p:nvPr/>
        </p:nvSpPr>
        <p:spPr>
          <a:xfrm>
            <a:off x="7704000" y="66168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16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457200" y="510120"/>
            <a:ext cx="82285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000000"/>
                </a:solidFill>
                <a:latin typeface="Book Antiqua"/>
                <a:ea typeface="DejaVu Sans"/>
              </a:rPr>
              <a:t>РЕФЛЕКСІЯ</a:t>
            </a:r>
            <a:endParaRPr b="0" lang="uk-UA" sz="4400" spc="-1" strike="noStrike">
              <a:latin typeface="Arial"/>
            </a:endParaRPr>
          </a:p>
        </p:txBody>
      </p:sp>
      <p:pic>
        <p:nvPicPr>
          <p:cNvPr id="442" name="" descr=""/>
          <p:cNvPicPr/>
          <p:nvPr/>
        </p:nvPicPr>
        <p:blipFill>
          <a:blip r:embed="rId1"/>
          <a:stretch/>
        </p:blipFill>
        <p:spPr>
          <a:xfrm>
            <a:off x="292680" y="1440000"/>
            <a:ext cx="8499240" cy="5068080"/>
          </a:xfrm>
          <a:prstGeom prst="rect">
            <a:avLst/>
          </a:prstGeom>
          <a:ln>
            <a:noFill/>
          </a:ln>
        </p:spPr>
      </p:pic>
      <p:sp>
        <p:nvSpPr>
          <p:cNvPr id="443" name="CustomShape 2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17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457200" y="275400"/>
            <a:ext cx="653040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uk-UA" sz="3600" spc="-1" strike="noStrike">
                <a:latin typeface="Book Antiqua"/>
              </a:rPr>
              <a:t>ДОМАШНЄ ЗАВДАННЯ</a:t>
            </a:r>
            <a:endParaRPr b="1" lang="uk-UA" sz="3600" spc="-1" strike="noStrike">
              <a:latin typeface="Book Antiqua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504000" y="1604520"/>
            <a:ext cx="8229240" cy="451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4000"/>
          </a:bodyPr>
          <a:p>
            <a:r>
              <a:rPr b="1" lang="uk-UA" sz="1800" spc="-1" strike="noStrike" u="sng">
                <a:uFillTx/>
                <a:latin typeface="Berlin Sans FB"/>
              </a:rPr>
              <a:t>Підручник. </a:t>
            </a:r>
            <a:r>
              <a:rPr b="0" lang="uk-UA" sz="1800" spc="-1" strike="noStrike">
                <a:latin typeface="Berlin Sans FB"/>
              </a:rPr>
              <a:t>Фізика (рівень стандарту, за програмою авторського колективу під керівництвом  Локтєва В. М. ) : підруч. для 10 кл. закл. загал. серед. освіти / Бар’яхтар В. Г., Довгий С. О., Божинова Ф. Я., Кірюхіна О. О. ; за ред. Бар’яхтара В. Г., Довгого С. О. - Харків : Вид-во </a:t>
            </a:r>
            <a:r>
              <a:rPr b="0" lang="uk-UA" sz="1800" spc="-1" strike="noStrike">
                <a:latin typeface="Berlin Sans FB"/>
                <a:ea typeface="Microsoft YaHei"/>
              </a:rPr>
              <a:t>“ Ранок”, 2018. - 272 с. : іл.</a:t>
            </a:r>
            <a:endParaRPr b="0" lang="uk-UA" sz="1800" spc="-1" strike="noStrike">
              <a:latin typeface="Berlin Sans FB"/>
            </a:endParaRPr>
          </a:p>
          <a:p>
            <a:endParaRPr b="0" lang="uk-UA" sz="1800" spc="-1" strike="noStrike">
              <a:latin typeface="Berlin Sans FB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Berlin Sans FB"/>
                <a:ea typeface="Microsoft YaHei"/>
              </a:rPr>
              <a:t> </a:t>
            </a:r>
            <a:r>
              <a:rPr b="0" lang="uk-UA" sz="3200" spc="-1" strike="noStrike">
                <a:latin typeface="Berlin Sans FB"/>
              </a:rPr>
              <a:t>Вивчити </a:t>
            </a:r>
            <a:r>
              <a:rPr b="0" lang="uk-UA" sz="3200" spc="-1" strike="noStrike">
                <a:latin typeface="Berlin Sans FB"/>
                <a:ea typeface="Arial"/>
              </a:rPr>
              <a:t>§ 14 (визначення, формули).</a:t>
            </a:r>
            <a:endParaRPr b="0" lang="uk-UA" sz="3200" spc="-1" strike="noStrike">
              <a:latin typeface="Berlin Sans FB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Berlin Sans FB"/>
                <a:ea typeface="Arial"/>
              </a:rPr>
              <a:t>Розглянути п. 5 § 14, с. 90 “Учимося розв’язувати задачі”.</a:t>
            </a:r>
            <a:endParaRPr b="0" lang="uk-UA" sz="3200" spc="-1" strike="noStrike">
              <a:latin typeface="Berlin Sans FB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Berlin Sans FB"/>
                <a:ea typeface="Arial"/>
              </a:rPr>
              <a:t>Розв’язати: вправа № 14 (1;2)-усно,             № 14 (3)-письмово.</a:t>
            </a:r>
            <a:br/>
            <a:r>
              <a:rPr b="0" lang="uk-UA" sz="3200" spc="-1" strike="noStrike">
                <a:latin typeface="Berlin Sans FB"/>
              </a:rPr>
              <a:t> </a:t>
            </a:r>
            <a:endParaRPr b="0" lang="uk-UA" sz="3200" spc="-1" strike="noStrike">
              <a:latin typeface="Berlin Sans FB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7344000" y="576000"/>
            <a:ext cx="504000" cy="50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uk-UA" sz="1800" spc="-1" strike="noStrike">
                <a:latin typeface="Arial"/>
              </a:rPr>
              <a:t>18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457200" y="360000"/>
            <a:ext cx="710244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Дякую за увагу</a:t>
            </a:r>
            <a:endParaRPr b="0" lang="uk-UA" sz="4800" spc="-1" strike="noStrike">
              <a:latin typeface="Arial"/>
            </a:endParaRPr>
          </a:p>
        </p:txBody>
      </p:sp>
      <p:pic>
        <p:nvPicPr>
          <p:cNvPr id="448" name="Picture 2" descr=""/>
          <p:cNvPicPr/>
          <p:nvPr/>
        </p:nvPicPr>
        <p:blipFill>
          <a:blip r:embed="rId1"/>
          <a:stretch/>
        </p:blipFill>
        <p:spPr>
          <a:xfrm>
            <a:off x="4176000" y="1296000"/>
            <a:ext cx="4635360" cy="2579400"/>
          </a:xfrm>
          <a:prstGeom prst="rect">
            <a:avLst/>
          </a:prstGeom>
          <a:ln>
            <a:noFill/>
          </a:ln>
        </p:spPr>
      </p:pic>
      <p:pic>
        <p:nvPicPr>
          <p:cNvPr id="449" name="Picture 3" descr=""/>
          <p:cNvPicPr/>
          <p:nvPr/>
        </p:nvPicPr>
        <p:blipFill>
          <a:blip r:embed="rId2"/>
          <a:stretch/>
        </p:blipFill>
        <p:spPr>
          <a:xfrm>
            <a:off x="314640" y="3946320"/>
            <a:ext cx="4724280" cy="2626920"/>
          </a:xfrm>
          <a:prstGeom prst="rect">
            <a:avLst/>
          </a:prstGeom>
          <a:ln>
            <a:noFill/>
          </a:ln>
        </p:spPr>
      </p:pic>
      <p:sp>
        <p:nvSpPr>
          <p:cNvPr id="450" name="CustomShape 2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19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" descr=""/>
          <p:cNvPicPr/>
          <p:nvPr/>
        </p:nvPicPr>
        <p:blipFill>
          <a:blip r:embed="rId1"/>
          <a:stretch/>
        </p:blipFill>
        <p:spPr>
          <a:xfrm>
            <a:off x="790920" y="1368000"/>
            <a:ext cx="7704720" cy="518364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457200" y="510120"/>
            <a:ext cx="703044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latin typeface="Book Antiqua"/>
              </a:rPr>
              <a:t>РОЗВ’ЯЖИ РЕБУС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7416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032000" y="3888000"/>
            <a:ext cx="4750920" cy="12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lang="uk-UA" sz="1800" spc="287" strike="noStrike" cap="all">
                <a:solidFill>
                  <a:srgbClr val="ff0000"/>
                </a:solidFill>
                <a:latin typeface="Century Gothic"/>
                <a:ea typeface="DejaVu Sans"/>
              </a:rPr>
              <a:t>«Життя – як водіння велосипеда. Щоб зберегти рівновагу, треба рухатися»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uk-UA" sz="1800" spc="287" strike="noStrike" cap="all">
                <a:solidFill>
                  <a:srgbClr val="000000"/>
                </a:solidFill>
                <a:latin typeface="Century Gothic"/>
                <a:ea typeface="DejaVu Sans"/>
              </a:rPr>
              <a:t>                                  </a:t>
            </a:r>
            <a:r>
              <a:rPr b="1" i="1" lang="uk-UA" sz="1800" spc="287" strike="noStrike" cap="all">
                <a:solidFill>
                  <a:srgbClr val="000000"/>
                </a:solidFill>
                <a:latin typeface="Century Gothic"/>
                <a:ea typeface="DejaVu Sans"/>
              </a:rPr>
              <a:t>Альберт ейнштейн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72000" y="504000"/>
            <a:ext cx="7414920" cy="6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РІВНОВАГА ТІЛ. МОМЕНТ СИЛИ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362" name="Picture 6" descr=""/>
          <p:cNvPicPr/>
          <p:nvPr/>
        </p:nvPicPr>
        <p:blipFill>
          <a:blip r:embed="rId1"/>
          <a:srcRect l="57106" t="12257" r="3873" b="31791"/>
          <a:stretch/>
        </p:blipFill>
        <p:spPr>
          <a:xfrm>
            <a:off x="432000" y="2016000"/>
            <a:ext cx="3482640" cy="374292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7416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-504000" y="330120"/>
            <a:ext cx="7703640" cy="10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Що таке рівновага тіла?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365" name="Picture 4" descr=""/>
          <p:cNvPicPr/>
          <p:nvPr/>
        </p:nvPicPr>
        <p:blipFill>
          <a:blip r:embed="rId1"/>
          <a:srcRect l="53651" t="6125" r="18634" b="31082"/>
          <a:stretch/>
        </p:blipFill>
        <p:spPr>
          <a:xfrm>
            <a:off x="6840000" y="3312000"/>
            <a:ext cx="1909800" cy="3238920"/>
          </a:xfrm>
          <a:prstGeom prst="rect">
            <a:avLst/>
          </a:prstGeom>
          <a:ln>
            <a:noFill/>
          </a:ln>
        </p:spPr>
      </p:pic>
      <p:pic>
        <p:nvPicPr>
          <p:cNvPr id="366" name="Picture 5" descr=""/>
          <p:cNvPicPr/>
          <p:nvPr/>
        </p:nvPicPr>
        <p:blipFill>
          <a:blip r:embed="rId2"/>
          <a:srcRect l="4364" t="0" r="22293" b="0"/>
          <a:stretch/>
        </p:blipFill>
        <p:spPr>
          <a:xfrm>
            <a:off x="315000" y="3237840"/>
            <a:ext cx="2131920" cy="3313080"/>
          </a:xfrm>
          <a:prstGeom prst="rect">
            <a:avLst/>
          </a:prstGeom>
          <a:ln>
            <a:noFill/>
          </a:ln>
        </p:spPr>
      </p:pic>
      <p:pic>
        <p:nvPicPr>
          <p:cNvPr id="367" name="Picture 6" descr=""/>
          <p:cNvPicPr/>
          <p:nvPr/>
        </p:nvPicPr>
        <p:blipFill>
          <a:blip r:embed="rId3"/>
          <a:srcRect l="32530" t="31864" r="27880" b="2070"/>
          <a:stretch/>
        </p:blipFill>
        <p:spPr>
          <a:xfrm>
            <a:off x="4608000" y="3941280"/>
            <a:ext cx="2084760" cy="2609640"/>
          </a:xfrm>
          <a:prstGeom prst="rect">
            <a:avLst/>
          </a:prstGeom>
          <a:ln>
            <a:noFill/>
          </a:ln>
        </p:spPr>
      </p:pic>
      <p:pic>
        <p:nvPicPr>
          <p:cNvPr id="368" name="Picture 2" descr=""/>
          <p:cNvPicPr/>
          <p:nvPr/>
        </p:nvPicPr>
        <p:blipFill>
          <a:blip r:embed="rId4"/>
          <a:srcRect l="0" t="3482" r="49949" b="0"/>
          <a:stretch/>
        </p:blipFill>
        <p:spPr>
          <a:xfrm>
            <a:off x="2664360" y="3949560"/>
            <a:ext cx="1798560" cy="2601360"/>
          </a:xfrm>
          <a:prstGeom prst="rect">
            <a:avLst/>
          </a:prstGeom>
          <a:ln>
            <a:noFill/>
          </a:ln>
        </p:spPr>
      </p:pic>
      <p:pic>
        <p:nvPicPr>
          <p:cNvPr id="369" name="Picture 5" descr=""/>
          <p:cNvPicPr/>
          <p:nvPr/>
        </p:nvPicPr>
        <p:blipFill>
          <a:blip r:embed="rId5"/>
          <a:srcRect l="50003" t="15342" r="1782" b="14757"/>
          <a:stretch/>
        </p:blipFill>
        <p:spPr>
          <a:xfrm>
            <a:off x="3238920" y="1309680"/>
            <a:ext cx="2304000" cy="2505240"/>
          </a:xfrm>
          <a:prstGeom prst="rect">
            <a:avLst/>
          </a:prstGeom>
          <a:ln>
            <a:noFill/>
          </a:ln>
        </p:spPr>
      </p:pic>
      <p:pic>
        <p:nvPicPr>
          <p:cNvPr id="370" name="Picture 3" descr=""/>
          <p:cNvPicPr/>
          <p:nvPr/>
        </p:nvPicPr>
        <p:blipFill>
          <a:blip r:embed="rId6"/>
          <a:srcRect l="12329" t="24919" r="12252" b="5292"/>
          <a:stretch/>
        </p:blipFill>
        <p:spPr>
          <a:xfrm>
            <a:off x="354240" y="1339920"/>
            <a:ext cx="2524680" cy="1755000"/>
          </a:xfrm>
          <a:prstGeom prst="rect">
            <a:avLst/>
          </a:prstGeom>
          <a:ln>
            <a:noFill/>
          </a:ln>
        </p:spPr>
      </p:pic>
      <p:pic>
        <p:nvPicPr>
          <p:cNvPr id="371" name="" descr=""/>
          <p:cNvPicPr/>
          <p:nvPr/>
        </p:nvPicPr>
        <p:blipFill>
          <a:blip r:embed="rId7"/>
          <a:stretch/>
        </p:blipFill>
        <p:spPr>
          <a:xfrm>
            <a:off x="5859000" y="1346040"/>
            <a:ext cx="2851920" cy="210888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7416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57200" y="573840"/>
            <a:ext cx="653040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000000"/>
                </a:solidFill>
                <a:latin typeface="Book Antiqua"/>
                <a:ea typeface="DejaVu Sans"/>
              </a:rPr>
              <a:t>РІВНОВАГА ТІЛА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457200" y="1640880"/>
            <a:ext cx="401472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Aft>
                <a:spcPts val="1284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360" spc="-1" strike="noStrike">
                <a:solidFill>
                  <a:srgbClr val="ff0000"/>
                </a:solidFill>
                <a:latin typeface="Arial"/>
                <a:ea typeface="DejaVu Sans"/>
              </a:rPr>
              <a:t>СТАТИКА — </a:t>
            </a:r>
            <a:r>
              <a:rPr b="1" lang="uk-UA" sz="2360" spc="-1" strike="noStrike">
                <a:solidFill>
                  <a:srgbClr val="000000"/>
                </a:solidFill>
                <a:latin typeface="Arial"/>
                <a:ea typeface="DejaVu Sans"/>
              </a:rPr>
              <a:t>розділ механіки, що вивчає умови рівноваги тіл</a:t>
            </a:r>
            <a:endParaRPr b="0" lang="uk-UA" sz="236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284"/>
              </a:spcAft>
            </a:pPr>
            <a:endParaRPr b="0" lang="uk-UA" sz="236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284"/>
              </a:spcAft>
            </a:pPr>
            <a:endParaRPr b="0" lang="uk-UA" sz="236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284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360" spc="-1" strike="noStrike">
                <a:solidFill>
                  <a:srgbClr val="ff0000"/>
                </a:solidFill>
                <a:latin typeface="Arial"/>
                <a:ea typeface="DejaVu Sans"/>
              </a:rPr>
              <a:t>РІВНОВАГА ТІЛА</a:t>
            </a:r>
            <a:r>
              <a:rPr b="1" lang="uk-UA" sz="2360" spc="-1" strike="noStrike">
                <a:solidFill>
                  <a:srgbClr val="55308d"/>
                </a:solidFill>
                <a:latin typeface="Arial"/>
                <a:ea typeface="DejaVu Sans"/>
              </a:rPr>
              <a:t> </a:t>
            </a:r>
            <a:r>
              <a:rPr b="1" lang="uk-UA" sz="2360" spc="-1" strike="noStrike">
                <a:solidFill>
                  <a:srgbClr val="ff0000"/>
                </a:solidFill>
                <a:latin typeface="Arial"/>
                <a:ea typeface="DejaVu Sans"/>
              </a:rPr>
              <a:t>—</a:t>
            </a:r>
            <a:r>
              <a:rPr b="1" lang="uk-UA" sz="2360" spc="-1" strike="noStrike">
                <a:solidFill>
                  <a:srgbClr val="55308d"/>
                </a:solidFill>
                <a:latin typeface="Arial"/>
                <a:ea typeface="DejaVu Sans"/>
              </a:rPr>
              <a:t> </a:t>
            </a:r>
            <a:r>
              <a:rPr b="1" lang="uk-UA" sz="2360" spc="-1" strike="noStrike">
                <a:solidFill>
                  <a:srgbClr val="000000"/>
                </a:solidFill>
                <a:latin typeface="Arial"/>
                <a:ea typeface="DejaVu Sans"/>
              </a:rPr>
              <a:t>це збереження стану руху або стану спокою тіла з плином часу </a:t>
            </a:r>
            <a:endParaRPr b="0" lang="uk-UA" sz="2360" spc="-1" strike="noStrike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585000" y="1440360"/>
            <a:ext cx="3886920" cy="1798920"/>
          </a:xfrm>
          <a:prstGeom prst="rect">
            <a:avLst/>
          </a:prstGeom>
          <a:solidFill>
            <a:srgbClr val="069a2e">
              <a:alpha val="28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4"/>
          <p:cNvSpPr/>
          <p:nvPr/>
        </p:nvSpPr>
        <p:spPr>
          <a:xfrm>
            <a:off x="576000" y="3528000"/>
            <a:ext cx="3886920" cy="2230920"/>
          </a:xfrm>
          <a:prstGeom prst="rect">
            <a:avLst/>
          </a:prstGeom>
          <a:solidFill>
            <a:srgbClr val="729fcf">
              <a:alpha val="3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4592520" y="1368000"/>
            <a:ext cx="4190400" cy="4966920"/>
          </a:xfrm>
          <a:prstGeom prst="rect">
            <a:avLst/>
          </a:prstGeom>
          <a:ln>
            <a:noFill/>
          </a:ln>
        </p:spPr>
      </p:pic>
      <p:sp>
        <p:nvSpPr>
          <p:cNvPr id="378" name="CustomShape 5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74400" y="223920"/>
            <a:ext cx="8258760" cy="10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uk-UA" sz="36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Центр мас тіла –</a:t>
            </a:r>
            <a:r>
              <a:rPr b="1" lang="uk-UA" sz="6000" spc="-1" strike="noStrike" cap="all">
                <a:solidFill>
                  <a:srgbClr val="6b7d72"/>
                </a:solidFill>
                <a:latin typeface="Book Antiqua"/>
                <a:ea typeface="DejaVu Sans"/>
              </a:rPr>
              <a:t> </a:t>
            </a:r>
            <a:endParaRPr b="0" lang="uk-UA" sz="6000" spc="-1" strike="noStrike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32000" y="1262520"/>
            <a:ext cx="4678920" cy="52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5000"/>
          </a:bodyPr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200" spc="-1" strike="noStrike">
                <a:solidFill>
                  <a:srgbClr val="0070c0"/>
                </a:solidFill>
                <a:latin typeface="Century Gothic"/>
                <a:ea typeface="DejaVu Sans"/>
              </a:rPr>
              <a:t>-це точка перетину прямих, уздовж яких напрямлені сили, кожна з яких спричиняє тільки поступальний рух тіла.</a:t>
            </a:r>
            <a:endParaRPr b="0" lang="uk-UA" sz="22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uk-UA" sz="2200" spc="-1" strike="noStrike">
                <a:solidFill>
                  <a:srgbClr val="564b3c"/>
                </a:solidFill>
                <a:latin typeface="Century Gothic"/>
                <a:ea typeface="Microsoft YaHei"/>
              </a:rPr>
              <a:t>   </a:t>
            </a:r>
            <a:r>
              <a:rPr b="0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Якщо розміри тіла набагато менші від радіуса Землі, </a:t>
            </a:r>
            <a:r>
              <a:rPr b="1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то центр мас тіла збігається з</a:t>
            </a:r>
            <a:r>
              <a:rPr b="1" lang="uk-UA" sz="2200" spc="-1" strike="noStrike">
                <a:solidFill>
                  <a:srgbClr val="00b050"/>
                </a:solidFill>
                <a:latin typeface="Century Gothic"/>
                <a:ea typeface="Microsoft YaHei"/>
              </a:rPr>
              <a:t> </a:t>
            </a:r>
            <a:r>
              <a:rPr b="1" lang="uk-UA" sz="2200" spc="-1" strike="noStrike">
                <a:solidFill>
                  <a:srgbClr val="ff0000"/>
                </a:solidFill>
                <a:latin typeface="Century Gothic"/>
                <a:ea typeface="Microsoft YaHei"/>
              </a:rPr>
              <a:t>центром тяжіння,</a:t>
            </a:r>
            <a:r>
              <a:rPr b="1" lang="uk-UA" sz="2200" spc="-1" strike="noStrike">
                <a:solidFill>
                  <a:srgbClr val="00b050"/>
                </a:solidFill>
                <a:latin typeface="Century Gothic"/>
                <a:ea typeface="Microsoft YaHei"/>
              </a:rPr>
              <a:t> </a:t>
            </a:r>
            <a:r>
              <a:rPr b="0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який у симетричних фігур розташований у</a:t>
            </a:r>
            <a:r>
              <a:rPr b="1" lang="uk-UA" sz="2200" spc="-1" strike="noStrike">
                <a:solidFill>
                  <a:srgbClr val="ff0000"/>
                </a:solidFill>
                <a:latin typeface="Century Gothic"/>
                <a:ea typeface="Microsoft YaHei"/>
              </a:rPr>
              <a:t> їх геометричному центрі:</a:t>
            </a:r>
            <a:endParaRPr b="0" lang="uk-UA" sz="22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трикутник –</a:t>
            </a:r>
            <a:r>
              <a:rPr b="1" lang="uk-UA" sz="2200" spc="-1" strike="noStrike">
                <a:solidFill>
                  <a:srgbClr val="c00000"/>
                </a:solidFill>
                <a:latin typeface="Century Gothic"/>
                <a:ea typeface="Microsoft YaHei"/>
              </a:rPr>
              <a:t> перетин його медіан;</a:t>
            </a:r>
            <a:endParaRPr b="0" lang="uk-UA" sz="22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паралелограм – </a:t>
            </a:r>
            <a:r>
              <a:rPr b="1" lang="uk-UA" sz="2200" spc="-1" strike="noStrike">
                <a:solidFill>
                  <a:srgbClr val="c00000"/>
                </a:solidFill>
                <a:latin typeface="Century Gothic"/>
                <a:ea typeface="Microsoft YaHei"/>
              </a:rPr>
              <a:t>перетин діагоналей;</a:t>
            </a:r>
            <a:endParaRPr b="0" lang="uk-UA" sz="22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2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круг</a:t>
            </a:r>
            <a:r>
              <a:rPr b="1" lang="uk-UA" sz="2200" spc="-1" strike="noStrike">
                <a:solidFill>
                  <a:srgbClr val="c00000"/>
                </a:solidFill>
                <a:latin typeface="Century Gothic"/>
                <a:ea typeface="Microsoft YaHei"/>
              </a:rPr>
              <a:t> – центр круга.</a:t>
            </a:r>
            <a:endParaRPr b="0" lang="uk-UA" sz="2200" spc="-1" strike="noStrike">
              <a:latin typeface="Arial"/>
            </a:endParaRPr>
          </a:p>
        </p:txBody>
      </p:sp>
      <p:pic>
        <p:nvPicPr>
          <p:cNvPr id="381" name="Picture 2" descr=""/>
          <p:cNvPicPr/>
          <p:nvPr/>
        </p:nvPicPr>
        <p:blipFill>
          <a:blip r:embed="rId1"/>
          <a:stretch/>
        </p:blipFill>
        <p:spPr>
          <a:xfrm>
            <a:off x="7488000" y="1572840"/>
            <a:ext cx="1370880" cy="4474080"/>
          </a:xfrm>
          <a:prstGeom prst="rect">
            <a:avLst/>
          </a:prstGeom>
          <a:ln>
            <a:noFill/>
          </a:ln>
        </p:spPr>
      </p:pic>
      <p:pic>
        <p:nvPicPr>
          <p:cNvPr id="382" name="Picture 3" descr=""/>
          <p:cNvPicPr/>
          <p:nvPr/>
        </p:nvPicPr>
        <p:blipFill>
          <a:blip r:embed="rId2"/>
          <a:stretch/>
        </p:blipFill>
        <p:spPr>
          <a:xfrm>
            <a:off x="4785120" y="3168000"/>
            <a:ext cx="2557800" cy="1498680"/>
          </a:xfrm>
          <a:prstGeom prst="rect">
            <a:avLst/>
          </a:prstGeom>
          <a:ln w="38160">
            <a:solidFill>
              <a:srgbClr val="ffff00"/>
            </a:solidFill>
            <a:miter/>
          </a:ln>
        </p:spPr>
      </p:pic>
      <p:pic>
        <p:nvPicPr>
          <p:cNvPr id="383" name="Picture 5" descr=""/>
          <p:cNvPicPr/>
          <p:nvPr/>
        </p:nvPicPr>
        <p:blipFill>
          <a:blip r:embed="rId3"/>
          <a:srcRect l="57159" t="19003" r="5335" b="35197"/>
          <a:stretch/>
        </p:blipFill>
        <p:spPr>
          <a:xfrm>
            <a:off x="5183280" y="1340280"/>
            <a:ext cx="1728360" cy="1539360"/>
          </a:xfrm>
          <a:prstGeom prst="rect">
            <a:avLst/>
          </a:prstGeom>
          <a:ln w="28440">
            <a:solidFill>
              <a:srgbClr val="c00000"/>
            </a:solidFill>
            <a:miter/>
          </a:ln>
        </p:spPr>
      </p:pic>
      <p:pic>
        <p:nvPicPr>
          <p:cNvPr id="384" name="Picture 6" descr=""/>
          <p:cNvPicPr/>
          <p:nvPr/>
        </p:nvPicPr>
        <p:blipFill>
          <a:blip r:embed="rId4"/>
          <a:stretch/>
        </p:blipFill>
        <p:spPr>
          <a:xfrm>
            <a:off x="5146920" y="4968000"/>
            <a:ext cx="2196000" cy="1480320"/>
          </a:xfrm>
          <a:prstGeom prst="rect">
            <a:avLst/>
          </a:prstGeom>
          <a:ln w="28440">
            <a:solidFill>
              <a:srgbClr val="c00000"/>
            </a:solidFill>
            <a:miter/>
          </a:ln>
        </p:spPr>
      </p:pic>
      <p:sp>
        <p:nvSpPr>
          <p:cNvPr id="385" name="CustomShape 3"/>
          <p:cNvSpPr/>
          <p:nvPr/>
        </p:nvSpPr>
        <p:spPr>
          <a:xfrm>
            <a:off x="734904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864000" y="360000"/>
            <a:ext cx="65512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 cap="all">
                <a:solidFill>
                  <a:srgbClr val="000000"/>
                </a:solidFill>
                <a:latin typeface="Book Antiqua"/>
                <a:ea typeface="DejaVu Sans"/>
              </a:rPr>
              <a:t>Момент сили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216000" y="1224000"/>
            <a:ext cx="5120280" cy="547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М – момент сили </a:t>
            </a:r>
            <a:r>
              <a:rPr b="0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–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це фізична величина, що дорівнює добутку модуля сили</a:t>
            </a:r>
            <a:r>
              <a:rPr b="1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ff4000"/>
                </a:solidFill>
                <a:latin typeface="Century Gothic"/>
                <a:ea typeface="DejaVu Sans"/>
              </a:rPr>
              <a:t>F,</a:t>
            </a:r>
            <a:r>
              <a:rPr b="1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яка діє на тіло, на плече </a:t>
            </a: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d</a:t>
            </a:r>
            <a:r>
              <a:rPr b="1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цієї сили:  </a:t>
            </a:r>
            <a:r>
              <a:rPr b="1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   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 = Fd</a:t>
            </a:r>
            <a:endParaRPr b="0" lang="uk-UA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Плече сили</a:t>
            </a:r>
            <a:r>
              <a:rPr b="0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– </a:t>
            </a: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це найменша </a:t>
            </a:r>
            <a:endParaRPr b="0" lang="uk-UA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відстань від осі обертання тіла </a:t>
            </a:r>
            <a:endParaRPr b="0" lang="uk-UA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до лінії, вздовж якої діє сила F.</a:t>
            </a:r>
            <a:endParaRPr b="0" lang="uk-UA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0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 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Момент сили F, що обертає тіло</a:t>
            </a:r>
            <a:r>
              <a:rPr b="0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проти ходу годинникової стрілки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- додатний,</a:t>
            </a:r>
            <a:endParaRPr b="0" lang="uk-UA" sz="2400" spc="-1" strike="noStrike"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</a:pPr>
            <a:r>
              <a:rPr b="1" lang="uk-UA" sz="2400" spc="-1" strike="noStrike">
                <a:solidFill>
                  <a:srgbClr val="ff0000"/>
                </a:solidFill>
                <a:latin typeface="Century Gothic"/>
                <a:ea typeface="DejaVu Sans"/>
              </a:rPr>
              <a:t>за рухом годинникової стрілки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- </a:t>
            </a:r>
            <a:r>
              <a:rPr b="0" lang="uk-UA" sz="2400" spc="-1" strike="noStrike">
                <a:solidFill>
                  <a:srgbClr val="564b3c"/>
                </a:solidFill>
                <a:latin typeface="Century Gothic"/>
                <a:ea typeface="DejaVu Sans"/>
              </a:rPr>
              <a:t>  </a:t>
            </a:r>
            <a:r>
              <a:rPr b="1" lang="uk-UA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від’ємний.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365400" y="2694240"/>
            <a:ext cx="1217520" cy="455400"/>
          </a:xfrm>
          <a:prstGeom prst="rect">
            <a:avLst/>
          </a:prstGeom>
          <a:solidFill>
            <a:srgbClr val="ffbf00">
              <a:alpha val="34000"/>
            </a:srgbClr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9" name="Picture 2" descr=""/>
          <p:cNvPicPr/>
          <p:nvPr/>
        </p:nvPicPr>
        <p:blipFill>
          <a:blip r:embed="rId1"/>
          <a:stretch/>
        </p:blipFill>
        <p:spPr>
          <a:xfrm>
            <a:off x="5417640" y="1699560"/>
            <a:ext cx="3365280" cy="3339360"/>
          </a:xfrm>
          <a:prstGeom prst="rect">
            <a:avLst/>
          </a:prstGeom>
          <a:ln>
            <a:noFill/>
          </a:ln>
        </p:spPr>
      </p:pic>
      <p:sp>
        <p:nvSpPr>
          <p:cNvPr id="390" name="CustomShape 4"/>
          <p:cNvSpPr/>
          <p:nvPr/>
        </p:nvSpPr>
        <p:spPr>
          <a:xfrm>
            <a:off x="5472000" y="5256000"/>
            <a:ext cx="3310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5"/>
          <p:cNvSpPr/>
          <p:nvPr/>
        </p:nvSpPr>
        <p:spPr>
          <a:xfrm>
            <a:off x="5616000" y="5256000"/>
            <a:ext cx="165492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Arial"/>
                <a:ea typeface="Arial"/>
              </a:rPr>
              <a:t>[М] = Н·м</a:t>
            </a:r>
            <a:endParaRPr b="0" lang="uk-UA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Arial"/>
                <a:ea typeface="Arial"/>
              </a:rPr>
              <a:t>[F] = H</a:t>
            </a:r>
            <a:endParaRPr b="0" lang="uk-UA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latin typeface="Arial"/>
                <a:ea typeface="Arial"/>
              </a:rPr>
              <a:t>[d] = м</a:t>
            </a:r>
            <a:endParaRPr b="0" lang="uk-UA" sz="2200" spc="-1" strike="noStrike"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7344360" y="648000"/>
            <a:ext cx="43128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39120" y="591840"/>
            <a:ext cx="693252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ЗАСТОСУЄМО НА ПРАКТИЦІ...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864000" y="1296000"/>
            <a:ext cx="7559280" cy="5261400"/>
          </a:xfrm>
          <a:prstGeom prst="rect">
            <a:avLst/>
          </a:prstGeom>
          <a:ln>
            <a:noFill/>
          </a:ln>
        </p:spPr>
      </p:pic>
      <p:sp>
        <p:nvSpPr>
          <p:cNvPr id="395" name="CustomShape 2"/>
          <p:cNvSpPr/>
          <p:nvPr/>
        </p:nvSpPr>
        <p:spPr>
          <a:xfrm>
            <a:off x="7344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13200" y="576000"/>
            <a:ext cx="695844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000000"/>
                </a:solidFill>
                <a:latin typeface="Book Antiqua"/>
                <a:ea typeface="DejaVu Sans"/>
              </a:rPr>
              <a:t>ХВИЛИНКА ВІДПОЧИНКУ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82760" y="5112000"/>
            <a:ext cx="822852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 u="sng">
                <a:solidFill>
                  <a:srgbClr val="cccc00"/>
                </a:solidFill>
                <a:uFillTx/>
                <a:latin typeface="Arial"/>
                <a:ea typeface="DejaVu Sans"/>
                <a:hlinkClick r:id="rId1"/>
              </a:rPr>
              <a:t>https://www.youtube.com/watch?v=vGAkqpIzPI0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2"/>
          <a:stretch/>
        </p:blipFill>
        <p:spPr>
          <a:xfrm>
            <a:off x="2079720" y="1393560"/>
            <a:ext cx="4975560" cy="3357720"/>
          </a:xfrm>
          <a:prstGeom prst="rect">
            <a:avLst/>
          </a:prstGeom>
          <a:ln>
            <a:noFill/>
          </a:ln>
        </p:spPr>
      </p:pic>
      <p:pic>
        <p:nvPicPr>
          <p:cNvPr id="399" name="" descr=""/>
          <p:cNvPicPr/>
          <p:nvPr/>
        </p:nvPicPr>
        <p:blipFill>
          <a:blip r:embed="rId3"/>
          <a:srcRect l="48756" t="15862" r="4882" b="28559"/>
          <a:stretch/>
        </p:blipFill>
        <p:spPr>
          <a:xfrm>
            <a:off x="288000" y="1288440"/>
            <a:ext cx="1054440" cy="943200"/>
          </a:xfrm>
          <a:prstGeom prst="rect">
            <a:avLst/>
          </a:prstGeom>
          <a:ln>
            <a:noFill/>
          </a:ln>
        </p:spPr>
      </p:pic>
      <p:pic>
        <p:nvPicPr>
          <p:cNvPr id="400" name="" descr=""/>
          <p:cNvPicPr/>
          <p:nvPr/>
        </p:nvPicPr>
        <p:blipFill>
          <a:blip r:embed="rId4"/>
          <a:srcRect l="48756" t="15862" r="4882" b="28559"/>
          <a:stretch/>
        </p:blipFill>
        <p:spPr>
          <a:xfrm>
            <a:off x="7810200" y="5616000"/>
            <a:ext cx="1045440" cy="935280"/>
          </a:xfrm>
          <a:prstGeom prst="rect">
            <a:avLst/>
          </a:prstGeom>
          <a:ln>
            <a:noFill/>
          </a:ln>
        </p:spPr>
      </p:pic>
      <p:sp>
        <p:nvSpPr>
          <p:cNvPr id="401" name="CustomShape 3"/>
          <p:cNvSpPr/>
          <p:nvPr/>
        </p:nvSpPr>
        <p:spPr>
          <a:xfrm>
            <a:off x="7416000" y="648000"/>
            <a:ext cx="431640" cy="431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452</TotalTime>
  <Application>LibreOffice/6.3.2.2$Windows_x86 LibreOffice_project/98b30e735bda24bc04ab42594c85f7fd8be07b9c</Application>
  <Words>321</Words>
  <Paragraphs>31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2019-11-27T15:27:13Z</dcterms:created>
  <dc:creator>Lucy</dc:creator>
  <dc:description/>
  <dc:language>uk-UA</dc:language>
  <cp:lastModifiedBy/>
  <dcterms:modified xsi:type="dcterms:W3CDTF">2022-05-08T18:06:19Z</dcterms:modified>
  <cp:revision>26</cp:revision>
  <dc:subject/>
  <dc:title>РІВНОВАГА ТІЛ. МОМЕНТ СИЛИ.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