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sldIdLst>
    <p:sldId id="256" r:id="rId2"/>
    <p:sldId id="257" r:id="rId3"/>
    <p:sldId id="261" r:id="rId4"/>
    <p:sldId id="260" r:id="rId5"/>
    <p:sldId id="259" r:id="rId6"/>
    <p:sldId id="262" r:id="rId7"/>
    <p:sldId id="264" r:id="rId8"/>
    <p:sldId id="263" r:id="rId9"/>
    <p:sldId id="267" r:id="rId10"/>
    <p:sldId id="269" r:id="rId11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30" autoAdjust="0"/>
  </p:normalViewPr>
  <p:slideViewPr>
    <p:cSldViewPr>
      <p:cViewPr varScale="1">
        <p:scale>
          <a:sx n="101" d="100"/>
          <a:sy n="101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335463" y="1169988"/>
            <a:ext cx="4814887" cy="4994275"/>
            <a:chOff x="4334933" y="1169931"/>
            <a:chExt cx="4814835" cy="4993802"/>
          </a:xfrm>
        </p:grpSpPr>
        <p:cxnSp>
          <p:nvCxnSpPr>
            <p:cNvPr id="5" name="Straight Connector 16"/>
            <p:cNvCxnSpPr/>
            <p:nvPr/>
          </p:nvCxnSpPr>
          <p:spPr>
            <a:xfrm flipH="1">
              <a:off x="6009727" y="1169931"/>
              <a:ext cx="3133691" cy="313501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8"/>
            <p:cNvCxnSpPr/>
            <p:nvPr/>
          </p:nvCxnSpPr>
          <p:spPr>
            <a:xfrm flipH="1">
              <a:off x="4334933" y="1349301"/>
              <a:ext cx="4814835" cy="481443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20"/>
            <p:cNvCxnSpPr/>
            <p:nvPr/>
          </p:nvCxnSpPr>
          <p:spPr>
            <a:xfrm flipH="1">
              <a:off x="5225510" y="1469940"/>
              <a:ext cx="3911558" cy="391123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1"/>
            <p:cNvCxnSpPr/>
            <p:nvPr/>
          </p:nvCxnSpPr>
          <p:spPr>
            <a:xfrm flipH="1">
              <a:off x="5304885" y="1308030"/>
              <a:ext cx="3838534" cy="38397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22"/>
            <p:cNvCxnSpPr/>
            <p:nvPr/>
          </p:nvCxnSpPr>
          <p:spPr>
            <a:xfrm flipH="1">
              <a:off x="5706518" y="1769949"/>
              <a:ext cx="3430550" cy="343026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/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536EF-3412-4C97-9C83-AE8B4CADC9D9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29731-5AAA-4B69-8D0F-5D6070AEA6BE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112331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7E315-2188-452D-8A46-D9538C3F36A7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4C63D-E720-4EA4-B5C6-05691B79372D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48636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/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925BC-25E6-4150-A18E-19B85447A5DD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2DBE6-AD28-4D42-BF5E-C99BFD7B5CA8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13095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uk-UA" sz="8000"/>
              <a:t>“</a:t>
            </a: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uk-UA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950A5-4416-4BED-9D7C-D127685C9152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EF534-FC37-4B71-BFCC-30AF9D9D75E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591064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/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4DBC-2B0A-4D72-90CD-16FD37E3D976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701F1-D8AA-43F6-BDC2-6102D49B192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468834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uk-UA" sz="8000"/>
              <a:t>“</a:t>
            </a:r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uk-UA" sz="800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/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08000-7931-466D-B5FD-792F2D2D9D17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CFA4-6A63-4926-A914-09E9665512E3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710303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/>
          <a:lstStyle>
            <a:lvl1pPr>
              <a:defRPr lang="en-US" sz="2800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35989-E66B-473E-AC53-C60929850043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AF12-BE3C-4585-BA55-B4A0548FF96E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744252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D5B46-D2B5-4EB2-A651-206EC2B2A1FF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5DC90-4358-4B99-953B-92D93AC0E38B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5417371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05502-BE39-4A46-AE5A-954366A91CCB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3505-AFCA-422A-A73F-13FA3F509FEC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0904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131F-02B8-4985-9421-90D42FED4023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99A77-801A-4DE6-9A15-838EE0D32812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26835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/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85DD9-E0E6-4B80-A9A4-5E848304DABC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38218-79F2-47DA-8E0F-130E4CD510DB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04292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23AEB-0195-4978-9067-69279BFF9603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6545E-8F42-48AD-832E-E02C216E7FF8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13617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9795E-C0EA-4CCD-8DF9-9D33DC22173E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9453D-F48A-4DBF-8A2D-CD4DC8929362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92383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B7CA-B95D-4F0D-99E2-A10D1FDF3B8E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5F334-E761-403E-8F3F-B653F5DFDD1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84264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A7F1A-6C4D-4CF1-9556-8C7F9E55A0C8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ECF2-AC44-454D-892A-67AC7BA0B133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2808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4DDFD-1F98-4B7F-BAAC-A77D34C52788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D2A45-1117-4A4B-82DC-7ED1D3B7E694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58181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28EE-3584-4BE0-B0D7-5645C5580A4A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5D396-0513-4F8D-9551-A16778EEFFC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73225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4D4EF"/>
            </a:gs>
            <a:gs pos="10001">
              <a:srgbClr val="64D4EF"/>
            </a:gs>
            <a:gs pos="100000">
              <a:srgbClr val="06588E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6670675" y="3894138"/>
            <a:ext cx="2470150" cy="2659062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746" y="3259666"/>
              <a:ext cx="912188" cy="91189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5724"/>
              <a:ext cx="2981857" cy="298280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1737" y="3581511"/>
              <a:ext cx="1897197" cy="1896584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130" y="3433998"/>
              <a:ext cx="1740055" cy="17394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388" y="3985732"/>
              <a:ext cx="1264798" cy="12643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788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3400" y="533400"/>
            <a:ext cx="6554788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  <a:endParaRPr lang="en-US" altLang="uk-U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9500" y="6172200"/>
            <a:ext cx="12017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462F6A7-1162-4D74-842C-8CA93196DF03}" type="datetimeFigureOut">
              <a:rPr lang="uk-UA"/>
              <a:pPr>
                <a:defRPr/>
              </a:pPr>
              <a:t>29.05.2022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838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3988" y="5578475"/>
            <a:ext cx="857250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 smtClean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F97AFBF-7486-4F89-9891-3F0D8E6A71AA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6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7" r:id="rId12"/>
    <p:sldLayoutId id="2147483912" r:id="rId13"/>
    <p:sldLayoutId id="2147483918" r:id="rId14"/>
    <p:sldLayoutId id="2147483913" r:id="rId15"/>
    <p:sldLayoutId id="2147483914" r:id="rId16"/>
    <p:sldLayoutId id="2147483915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 cap="all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>
          <a:solidFill>
            <a:srgbClr val="0F496F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ern="1200">
          <a:solidFill>
            <a:srgbClr val="0F496F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>
          <a:solidFill>
            <a:srgbClr val="0F496F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>
          <a:solidFill>
            <a:srgbClr val="0F496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9388" y="115888"/>
            <a:ext cx="6553200" cy="259238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Тема  уроку: </a:t>
            </a:r>
            <a: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Вільне падіння тіл. 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Прискорення вільного падіння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068638"/>
            <a:ext cx="5968046" cy="37447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250713"/>
            <a:ext cx="2519610" cy="55626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6770" y="116631"/>
            <a:ext cx="6123582" cy="86409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err="1" smtClean="0">
                <a:solidFill>
                  <a:srgbClr val="FFFF00"/>
                </a:solidFill>
              </a:rPr>
              <a:t>Рекорди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вільного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падіння</a:t>
            </a:r>
            <a:endParaRPr lang="uk-UA" dirty="0">
              <a:solidFill>
                <a:srgbClr val="FFFF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388" y="1412776"/>
            <a:ext cx="8785225" cy="5329337"/>
          </a:xfrm>
        </p:spPr>
        <p:txBody>
          <a:bodyPr rtlCol="0">
            <a:normAutofit/>
          </a:bodyPr>
          <a:lstStyle/>
          <a:p>
            <a:pPr fontAlgn="auto">
              <a:defRPr/>
            </a:pPr>
            <a:r>
              <a:rPr lang="ru-RU" sz="2400" dirty="0" err="1">
                <a:solidFill>
                  <a:schemeClr val="bg1"/>
                </a:solidFill>
              </a:rPr>
              <a:t>Згідно</a:t>
            </a:r>
            <a:r>
              <a:rPr lang="ru-RU" sz="2400" dirty="0">
                <a:solidFill>
                  <a:schemeClr val="bg1"/>
                </a:solidFill>
              </a:rPr>
              <a:t>  </a:t>
            </a:r>
            <a:r>
              <a:rPr lang="ru-RU" sz="2400" dirty="0" err="1">
                <a:solidFill>
                  <a:schemeClr val="bg1"/>
                </a:solidFill>
              </a:rPr>
              <a:t>Книзі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рекордів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Гіннесса</a:t>
            </a:r>
            <a:r>
              <a:rPr lang="ru-RU" sz="2400" dirty="0">
                <a:solidFill>
                  <a:schemeClr val="bg1"/>
                </a:solidFill>
              </a:rPr>
              <a:t>, </a:t>
            </a:r>
            <a:r>
              <a:rPr lang="ru-RU" sz="2400" dirty="0" err="1">
                <a:solidFill>
                  <a:schemeClr val="bg1"/>
                </a:solidFill>
              </a:rPr>
              <a:t>Євген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Андрєєв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встановив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світовий</a:t>
            </a:r>
            <a:r>
              <a:rPr lang="ru-RU" sz="2400" dirty="0">
                <a:solidFill>
                  <a:schemeClr val="bg1"/>
                </a:solidFill>
              </a:rPr>
              <a:t> рекорд </a:t>
            </a:r>
            <a:r>
              <a:rPr lang="ru-RU" sz="2400" dirty="0" err="1">
                <a:solidFill>
                  <a:schemeClr val="bg1"/>
                </a:solidFill>
              </a:rPr>
              <a:t>вільного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падіння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становить </a:t>
            </a:r>
            <a:r>
              <a:rPr lang="ru-RU" sz="2400" dirty="0">
                <a:solidFill>
                  <a:schemeClr val="bg1"/>
                </a:solidFill>
              </a:rPr>
              <a:t>24500 м, </a:t>
            </a:r>
            <a:r>
              <a:rPr lang="ru-RU" sz="2400" dirty="0" err="1">
                <a:solidFill>
                  <a:schemeClr val="bg1"/>
                </a:solidFill>
              </a:rPr>
              <a:t>під</a:t>
            </a:r>
            <a:r>
              <a:rPr lang="ru-RU" sz="2400" dirty="0">
                <a:solidFill>
                  <a:schemeClr val="bg1"/>
                </a:solidFill>
              </a:rPr>
              <a:t> час </a:t>
            </a:r>
            <a:r>
              <a:rPr lang="ru-RU" sz="2400" dirty="0" err="1">
                <a:solidFill>
                  <a:schemeClr val="bg1"/>
                </a:solidFill>
              </a:rPr>
              <a:t>парашутного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стрибка</a:t>
            </a:r>
            <a:r>
              <a:rPr lang="ru-RU" sz="2400" dirty="0">
                <a:solidFill>
                  <a:schemeClr val="bg1"/>
                </a:solidFill>
              </a:rPr>
              <a:t> з 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висоти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25457 м, </a:t>
            </a:r>
            <a:r>
              <a:rPr lang="ru-RU" sz="2400" dirty="0" err="1">
                <a:solidFill>
                  <a:schemeClr val="bg1"/>
                </a:solidFill>
              </a:rPr>
              <a:t>вчиненого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неподалік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dirty="0" smtClean="0">
                <a:solidFill>
                  <a:schemeClr val="bg1"/>
                </a:solidFill>
              </a:rPr>
              <a:t>Саратова,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1 </a:t>
            </a:r>
            <a:r>
              <a:rPr lang="ru-RU" sz="2400" dirty="0">
                <a:solidFill>
                  <a:schemeClr val="bg1"/>
                </a:solidFill>
              </a:rPr>
              <a:t>листопада 1962. </a:t>
            </a:r>
            <a:r>
              <a:rPr lang="ru-RU" sz="2400" dirty="0" smtClean="0">
                <a:solidFill>
                  <a:schemeClr val="bg1"/>
                </a:solidFill>
              </a:rPr>
              <a:t>При </a:t>
            </a:r>
            <a:r>
              <a:rPr lang="ru-RU" sz="2400" dirty="0" err="1">
                <a:solidFill>
                  <a:schemeClr val="bg1"/>
                </a:solidFill>
              </a:rPr>
              <a:t>цьому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він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використовував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dirty="0" err="1">
                <a:solidFill>
                  <a:schemeClr val="bg1"/>
                </a:solidFill>
              </a:rPr>
              <a:t>гальмівний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парашут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fontAlgn="auto"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6 </a:t>
            </a:r>
            <a:r>
              <a:rPr lang="ru-RU" sz="2400" dirty="0" err="1" smtClean="0">
                <a:solidFill>
                  <a:schemeClr val="bg1"/>
                </a:solidFill>
              </a:rPr>
              <a:t>серпня</a:t>
            </a:r>
            <a:r>
              <a:rPr lang="ru-RU" sz="2400" dirty="0" smtClean="0">
                <a:solidFill>
                  <a:schemeClr val="bg1"/>
                </a:solidFill>
              </a:rPr>
              <a:t> 1960 Джозеф </a:t>
            </a:r>
            <a:r>
              <a:rPr lang="ru-RU" sz="2400" dirty="0" err="1" smtClean="0">
                <a:solidFill>
                  <a:schemeClr val="bg1"/>
                </a:solidFill>
              </a:rPr>
              <a:t>Кіттінгер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здійснив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рекордний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стрибок</a:t>
            </a:r>
            <a:r>
              <a:rPr lang="ru-RU" sz="2400" dirty="0" smtClean="0">
                <a:solidFill>
                  <a:schemeClr val="bg1"/>
                </a:solidFill>
              </a:rPr>
              <a:t> з  </a:t>
            </a:r>
            <a:r>
              <a:rPr lang="ru-RU" sz="2400" dirty="0" err="1" smtClean="0">
                <a:solidFill>
                  <a:schemeClr val="bg1"/>
                </a:solidFill>
              </a:rPr>
              <a:t>висоти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31 км </a:t>
            </a:r>
            <a:r>
              <a:rPr lang="ru-RU" sz="2400" dirty="0" smtClean="0">
                <a:solidFill>
                  <a:schemeClr val="bg1"/>
                </a:solidFill>
              </a:rPr>
              <a:t>з </a:t>
            </a:r>
            <a:r>
              <a:rPr lang="ru-RU" sz="2400" dirty="0" err="1" smtClean="0">
                <a:solidFill>
                  <a:schemeClr val="bg1"/>
                </a:solidFill>
              </a:rPr>
              <a:t>використанням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гальмівного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парашута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fontAlgn="auto">
              <a:defRPr/>
            </a:pPr>
            <a:r>
              <a:rPr lang="ru-RU" sz="2400" dirty="0" smtClean="0">
                <a:solidFill>
                  <a:schemeClr val="bg1"/>
                </a:solidFill>
              </a:rPr>
              <a:t>У 2005 </a:t>
            </a:r>
            <a:r>
              <a:rPr lang="ru-RU" sz="2400" dirty="0" err="1" smtClean="0">
                <a:solidFill>
                  <a:schemeClr val="bg1"/>
                </a:solidFill>
              </a:rPr>
              <a:t>році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Луїджі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Кані</a:t>
            </a:r>
            <a:r>
              <a:rPr lang="ru-RU" sz="2400" dirty="0" smtClean="0">
                <a:solidFill>
                  <a:schemeClr val="bg1"/>
                </a:solidFill>
              </a:rPr>
              <a:t> </a:t>
            </a:r>
            <a:r>
              <a:rPr lang="ru-RU" sz="2400" dirty="0" err="1" smtClean="0">
                <a:solidFill>
                  <a:schemeClr val="bg1"/>
                </a:solidFill>
              </a:rPr>
              <a:t>встановив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світовий</a:t>
            </a:r>
            <a:r>
              <a:rPr lang="ru-RU" sz="2400" dirty="0" smtClean="0">
                <a:solidFill>
                  <a:schemeClr val="bg1"/>
                </a:solidFill>
              </a:rPr>
              <a:t> рекорд </a:t>
            </a:r>
            <a:r>
              <a:rPr lang="ru-RU" sz="2400" dirty="0" err="1" smtClean="0">
                <a:solidFill>
                  <a:schemeClr val="bg1"/>
                </a:solidFill>
              </a:rPr>
              <a:t>швидкості</a:t>
            </a:r>
            <a:r>
              <a:rPr lang="ru-RU" sz="2400" dirty="0" smtClean="0">
                <a:solidFill>
                  <a:schemeClr val="bg1"/>
                </a:solidFill>
              </a:rPr>
              <a:t> (</a:t>
            </a:r>
            <a:r>
              <a:rPr lang="ru-RU" sz="2400" dirty="0" err="1" smtClean="0">
                <a:solidFill>
                  <a:schemeClr val="bg1"/>
                </a:solidFill>
              </a:rPr>
              <a:t>стрибок</a:t>
            </a:r>
            <a:r>
              <a:rPr lang="ru-RU" sz="2400" dirty="0" smtClean="0">
                <a:solidFill>
                  <a:schemeClr val="bg1"/>
                </a:solidFill>
              </a:rPr>
              <a:t> в </a:t>
            </a:r>
            <a:r>
              <a:rPr lang="ru-RU" sz="2400" dirty="0" err="1" smtClean="0">
                <a:solidFill>
                  <a:schemeClr val="bg1"/>
                </a:solidFill>
              </a:rPr>
              <a:t>тропосфері</a:t>
            </a:r>
            <a:r>
              <a:rPr lang="ru-RU" sz="2400" dirty="0" smtClean="0">
                <a:solidFill>
                  <a:schemeClr val="bg1"/>
                </a:solidFill>
              </a:rPr>
              <a:t>), </a:t>
            </a:r>
            <a:r>
              <a:rPr lang="ru-RU" sz="2400" dirty="0" err="1" smtClean="0">
                <a:solidFill>
                  <a:schemeClr val="bg1"/>
                </a:solidFill>
              </a:rPr>
              <a:t>досягнутої</a:t>
            </a:r>
            <a:r>
              <a:rPr lang="ru-RU" sz="2400" dirty="0" smtClean="0">
                <a:solidFill>
                  <a:schemeClr val="bg1"/>
                </a:solidFill>
              </a:rPr>
              <a:t> у </a:t>
            </a:r>
            <a:r>
              <a:rPr lang="ru-RU" sz="2400" dirty="0" err="1" smtClean="0">
                <a:solidFill>
                  <a:schemeClr val="bg1"/>
                </a:solidFill>
              </a:rPr>
              <a:t>вільному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 smtClean="0">
                <a:solidFill>
                  <a:schemeClr val="bg1"/>
                </a:solidFill>
              </a:rPr>
              <a:t>падінні</a:t>
            </a:r>
            <a:r>
              <a:rPr lang="ru-RU" sz="2400" dirty="0" smtClean="0">
                <a:solidFill>
                  <a:schemeClr val="bg1"/>
                </a:solidFill>
              </a:rPr>
              <a:t> – </a:t>
            </a:r>
            <a:r>
              <a:rPr lang="ru-RU" sz="2400" b="1" dirty="0" smtClean="0">
                <a:solidFill>
                  <a:schemeClr val="bg1"/>
                </a:solidFill>
              </a:rPr>
              <a:t>553 км/год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fontAlgn="auto">
              <a:buFont typeface="Wingdings 3" panose="05040102010807070707" pitchFamily="18" charset="2"/>
              <a:buNone/>
              <a:defRPr/>
            </a:pPr>
            <a:endParaRPr lang="uk-UA" sz="1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Місце для вмісту 2"/>
          <p:cNvSpPr>
            <a:spLocks noGrp="1"/>
          </p:cNvSpPr>
          <p:nvPr>
            <p:ph idx="1"/>
          </p:nvPr>
        </p:nvSpPr>
        <p:spPr>
          <a:xfrm>
            <a:off x="250825" y="260350"/>
            <a:ext cx="6265863" cy="5030788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Великий </a:t>
            </a:r>
            <a:r>
              <a:rPr lang="ru-RU" alt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давньогрецький</a:t>
            </a: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учений </a:t>
            </a:r>
            <a:r>
              <a:rPr lang="ru-RU" alt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Арістотель</a:t>
            </a: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(384-322 </a:t>
            </a:r>
            <a:r>
              <a:rPr lang="ru-RU" alt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рр</a:t>
            </a: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alt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н.е</a:t>
            </a: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ru-RU" altLang="uk-UA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побудував</a:t>
            </a:r>
            <a:r>
              <a:rPr lang="ru-RU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теорію, яка доводила наступне: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 важче тіло, тим швидше воно падає. 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теорія проіснувала 2 тисячі років, адже підручник, справді,  падає швидше за аркуш паперу.</a:t>
            </a:r>
          </a:p>
        </p:txBody>
      </p:sp>
      <p:pic>
        <p:nvPicPr>
          <p:cNvPr id="6147" name="Picture 6" descr="http://pics.livejournal.com/inoyan/pic/001byky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15888"/>
            <a:ext cx="3311525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Місце для вмісту 2"/>
          <p:cNvSpPr>
            <a:spLocks noGrp="1"/>
          </p:cNvSpPr>
          <p:nvPr>
            <p:ph idx="1"/>
          </p:nvPr>
        </p:nvSpPr>
        <p:spPr>
          <a:xfrm>
            <a:off x="468313" y="260350"/>
            <a:ext cx="5256212" cy="6192838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7030A0"/>
                </a:solidFill>
              </a:rPr>
              <a:t>В кінці 16 століття італійський вчений Галілео-Галілей поставив дослід з Пізанською вежею (56 м): скидав одночасно кулю і гарматне ядро.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FF0000"/>
                </a:solidFill>
              </a:rPr>
              <a:t>Хоча маси цих тіл відрізняються у багато разів, куля і ядро падали одночасно. </a:t>
            </a:r>
          </a:p>
          <a:p>
            <a:pPr marL="0" indent="0">
              <a:buFont typeface="Wingdings 2" panose="05020102010507070707" pitchFamily="18" charset="2"/>
              <a:buNone/>
            </a:pPr>
            <a:endParaRPr lang="uk-UA" altLang="uk-UA" sz="2600" smtClean="0">
              <a:solidFill>
                <a:srgbClr val="7030A0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ru-RU" altLang="uk-UA" sz="2400" smtClean="0">
              <a:solidFill>
                <a:srgbClr val="7030A0"/>
              </a:solidFill>
            </a:endParaRPr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15888"/>
            <a:ext cx="3311525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Місце для вмісту 2"/>
          <p:cNvSpPr>
            <a:spLocks noGrp="1"/>
          </p:cNvSpPr>
          <p:nvPr>
            <p:ph idx="1"/>
          </p:nvPr>
        </p:nvSpPr>
        <p:spPr>
          <a:xfrm>
            <a:off x="179388" y="115888"/>
            <a:ext cx="5472112" cy="4826000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7030A0"/>
                </a:solidFill>
              </a:rPr>
              <a:t>На основі досліду,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7030A0"/>
                </a:solidFill>
              </a:rPr>
              <a:t>Галілео-Галілей зробив висновок про те,  що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FF0000"/>
                </a:solidFill>
              </a:rPr>
              <a:t>усі тіла падають на поверхню землі при відсутності сили опору повітря з однаковим прискоренням, тобто прискорення вільного падіння не залежить від маси тіла</a:t>
            </a:r>
            <a:endParaRPr lang="ru-RU" altLang="uk-UA" sz="2800" smtClean="0">
              <a:solidFill>
                <a:srgbClr val="FF0000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</a:pPr>
            <a:endParaRPr lang="uk-UA" altLang="uk-UA" smtClean="0"/>
          </a:p>
        </p:txBody>
      </p:sp>
      <p:pic>
        <p:nvPicPr>
          <p:cNvPr id="8195" name="Picture 5" descr="http://elementy.ru/images/eltbook/accelerated_motion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15888"/>
            <a:ext cx="3384550" cy="662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Місце для вмісту 8"/>
          <p:cNvSpPr>
            <a:spLocks noGrp="1"/>
          </p:cNvSpPr>
          <p:nvPr>
            <p:ph idx="1"/>
          </p:nvPr>
        </p:nvSpPr>
        <p:spPr>
          <a:xfrm>
            <a:off x="323850" y="549275"/>
            <a:ext cx="5453063" cy="4986338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chemeClr val="bg1"/>
                </a:solidFill>
              </a:rPr>
              <a:t>Видатний англійський вчений фізик, математик і астроном Ісаак Ньютон (1643-1727 рр.) для дослідження вільного падіння тіл використав спеціальну скляну трубку з якої можна відкачувати повітря. 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chemeClr val="bg1"/>
                </a:solidFill>
              </a:rPr>
              <a:t>Пізніше її назвали: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800" smtClean="0">
                <a:solidFill>
                  <a:srgbClr val="FF0000"/>
                </a:solidFill>
              </a:rPr>
              <a:t>«Трубка Ньютона»</a:t>
            </a:r>
          </a:p>
        </p:txBody>
      </p:sp>
      <p:pic>
        <p:nvPicPr>
          <p:cNvPr id="9219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90488"/>
            <a:ext cx="2697162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1763713" y="5229225"/>
            <a:ext cx="5903912" cy="12239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rgbClr val="FF0000"/>
                </a:solidFill>
              </a:rPr>
              <a:t>Трубка Ньютона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pic>
        <p:nvPicPr>
          <p:cNvPr id="102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476250"/>
            <a:ext cx="4787900" cy="4537075"/>
          </a:xfrm>
          <a:noFill/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76250"/>
            <a:ext cx="3997325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Місце для вмісту 1"/>
          <p:cNvSpPr>
            <a:spLocks noGrp="1"/>
          </p:cNvSpPr>
          <p:nvPr>
            <p:ph idx="1"/>
          </p:nvPr>
        </p:nvSpPr>
        <p:spPr>
          <a:xfrm>
            <a:off x="250825" y="692150"/>
            <a:ext cx="8713788" cy="4752975"/>
          </a:xfrm>
        </p:spPr>
        <p:txBody>
          <a:bodyPr/>
          <a:lstStyle/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3000" b="1" smtClean="0">
                <a:solidFill>
                  <a:schemeClr val="bg1"/>
                </a:solidFill>
              </a:rPr>
              <a:t>Висновки: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3000" smtClean="0">
                <a:solidFill>
                  <a:schemeClr val="bg1"/>
                </a:solidFill>
              </a:rPr>
              <a:t>1. Вільне падіння – це рух тіла під дією сили   земного тяжіння у безповітряному просторі.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3000" smtClean="0">
                <a:solidFill>
                  <a:schemeClr val="bg1"/>
                </a:solidFill>
              </a:rPr>
              <a:t>2. Вільне падіння – це рівноприскорений рух.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3000" smtClean="0">
                <a:solidFill>
                  <a:schemeClr val="bg1"/>
                </a:solidFill>
              </a:rPr>
              <a:t>3. При вільному падінні всі тіла рухаються з однаковим прискоренням:</a:t>
            </a:r>
          </a:p>
          <a:p>
            <a:pPr marL="0" indent="0">
              <a:buFont typeface="Wingdings 2" panose="05020102010507070707" pitchFamily="18" charset="2"/>
              <a:buNone/>
            </a:pPr>
            <a:r>
              <a:rPr lang="uk-UA" altLang="uk-UA" sz="2400" smtClean="0">
                <a:solidFill>
                  <a:schemeClr val="bg1"/>
                </a:solidFill>
              </a:rPr>
              <a:t>    </a:t>
            </a:r>
            <a:r>
              <a:rPr lang="en-US" altLang="uk-UA" sz="3200" b="1" smtClean="0">
                <a:solidFill>
                  <a:schemeClr val="bg1"/>
                </a:solidFill>
              </a:rPr>
              <a:t>g</a:t>
            </a:r>
            <a:r>
              <a:rPr lang="uk-UA" altLang="uk-UA" sz="3200" b="1" smtClean="0">
                <a:solidFill>
                  <a:schemeClr val="bg1"/>
                </a:solidFill>
              </a:rPr>
              <a:t> = 9,8 м/</a:t>
            </a:r>
            <a:r>
              <a:rPr lang="uk-UA" altLang="uk-UA" sz="3200" b="1" smtClean="0">
                <a:solidFill>
                  <a:schemeClr val="bg1"/>
                </a:solidFill>
                <a:cs typeface="Times New Roman" panose="02020603050405020304" pitchFamily="18" charset="0"/>
              </a:rPr>
              <a:t>с</a:t>
            </a:r>
            <a:r>
              <a:rPr lang="uk-UA" altLang="uk-UA" sz="3200" b="1" baseline="30000" smtClean="0">
                <a:solidFill>
                  <a:schemeClr val="bg1"/>
                </a:solidFill>
              </a:rPr>
              <a:t>2</a:t>
            </a:r>
            <a:endParaRPr lang="uk-UA" altLang="uk-UA" sz="32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Місце для вмісту 1"/>
          <p:cNvSpPr>
            <a:spLocks noGrp="1"/>
          </p:cNvSpPr>
          <p:nvPr>
            <p:ph idx="1"/>
          </p:nvPr>
        </p:nvSpPr>
        <p:spPr>
          <a:xfrm>
            <a:off x="539750" y="260350"/>
            <a:ext cx="8183563" cy="5472113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4500" dirty="0" smtClean="0">
                <a:solidFill>
                  <a:srgbClr val="0070C0"/>
                </a:solidFill>
              </a:rPr>
              <a:t>Значення прискорення вільного падіння різне в різних місцях Землі: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3900" dirty="0" smtClean="0">
                <a:solidFill>
                  <a:srgbClr val="0070C0"/>
                </a:solidFill>
              </a:rPr>
              <a:t>на полюсах     </a:t>
            </a:r>
            <a:r>
              <a:rPr lang="en-US" altLang="uk-UA" sz="4500" dirty="0" smtClean="0">
                <a:solidFill>
                  <a:srgbClr val="FF0000"/>
                </a:solidFill>
              </a:rPr>
              <a:t>g</a:t>
            </a:r>
            <a:r>
              <a:rPr lang="uk-UA" altLang="uk-UA" sz="4500" dirty="0" smtClean="0">
                <a:solidFill>
                  <a:srgbClr val="FF0000"/>
                </a:solidFill>
              </a:rPr>
              <a:t> = 9,83 м/</a:t>
            </a:r>
            <a:r>
              <a:rPr lang="uk-UA" altLang="uk-UA" sz="4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с</a:t>
            </a:r>
            <a:r>
              <a:rPr lang="uk-UA" altLang="uk-UA" sz="4500" baseline="30000" dirty="0" smtClean="0">
                <a:solidFill>
                  <a:srgbClr val="FF0000"/>
                </a:solidFill>
              </a:rPr>
              <a:t>2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3900" dirty="0" smtClean="0">
                <a:solidFill>
                  <a:srgbClr val="0070C0"/>
                </a:solidFill>
              </a:rPr>
              <a:t>на екваторі      </a:t>
            </a:r>
            <a:r>
              <a:rPr lang="en-US" altLang="uk-UA" sz="4500" dirty="0" smtClean="0">
                <a:solidFill>
                  <a:srgbClr val="FF0000"/>
                </a:solidFill>
              </a:rPr>
              <a:t>g</a:t>
            </a:r>
            <a:r>
              <a:rPr lang="uk-UA" altLang="uk-UA" sz="4500" dirty="0" smtClean="0">
                <a:solidFill>
                  <a:srgbClr val="FF0000"/>
                </a:solidFill>
              </a:rPr>
              <a:t> = 9,78 м/</a:t>
            </a:r>
            <a:r>
              <a:rPr lang="uk-UA" altLang="uk-UA" sz="4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с</a:t>
            </a:r>
            <a:r>
              <a:rPr lang="uk-UA" altLang="uk-UA" sz="4500" baseline="30000" dirty="0" smtClean="0">
                <a:solidFill>
                  <a:srgbClr val="FF0000"/>
                </a:solidFill>
              </a:rPr>
              <a:t>2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sz="3500" dirty="0" smtClean="0">
                <a:solidFill>
                  <a:srgbClr val="0070C0"/>
                </a:solidFill>
              </a:rPr>
              <a:t>в середніх широтах  </a:t>
            </a:r>
            <a:r>
              <a:rPr lang="en-US" altLang="uk-UA" sz="4500" dirty="0" smtClean="0">
                <a:solidFill>
                  <a:srgbClr val="FF0000"/>
                </a:solidFill>
              </a:rPr>
              <a:t>g</a:t>
            </a:r>
            <a:r>
              <a:rPr lang="uk-UA" altLang="uk-UA" sz="4500" dirty="0" smtClean="0">
                <a:solidFill>
                  <a:srgbClr val="FF0000"/>
                </a:solidFill>
              </a:rPr>
              <a:t> = 9,81 м/</a:t>
            </a:r>
            <a:r>
              <a:rPr lang="uk-UA" altLang="uk-UA" sz="45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с</a:t>
            </a:r>
            <a:r>
              <a:rPr lang="uk-UA" altLang="uk-UA" sz="4500" baseline="30000" dirty="0" smtClean="0">
                <a:solidFill>
                  <a:srgbClr val="FF0000"/>
                </a:solidFill>
              </a:rPr>
              <a:t>2</a:t>
            </a: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endParaRPr lang="uk-UA" altLang="uk-UA" sz="3200" dirty="0" smtClean="0">
              <a:solidFill>
                <a:srgbClr val="FF0000"/>
              </a:solidFill>
            </a:endParaRPr>
          </a:p>
          <a:p>
            <a:pPr marL="0" indent="0" fontAlgn="auto">
              <a:buFont typeface="Wingdings 2" panose="05020102010507070707" pitchFamily="18" charset="2"/>
              <a:buNone/>
              <a:defRPr/>
            </a:pPr>
            <a:r>
              <a:rPr lang="uk-UA" altLang="uk-UA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214313"/>
            <a:ext cx="8713788" cy="142875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Парашутист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протягом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кількох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перших секунд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стрибка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знаходиться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практично у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вільному</a:t>
            </a:r>
            <a:r>
              <a:rPr lang="ru-RU" sz="2800" cap="none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cap="none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падінні</a:t>
            </a:r>
            <a:endParaRPr lang="uk-UA" sz="2800" cap="none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Місце для вмісту 3" descr="1221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715050"/>
            <a:ext cx="9001000" cy="5098326"/>
          </a:xfrm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248</TotalTime>
  <Words>252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Wingdings 2</vt:lpstr>
      <vt:lpstr>Wingdings 3</vt:lpstr>
      <vt:lpstr>Сектор</vt:lpstr>
      <vt:lpstr>Тема  уроку:  Вільне падіння тіл.  Прискорення вільного падіння</vt:lpstr>
      <vt:lpstr>Презентация PowerPoint</vt:lpstr>
      <vt:lpstr>Презентация PowerPoint</vt:lpstr>
      <vt:lpstr>Презентация PowerPoint</vt:lpstr>
      <vt:lpstr>Презентация PowerPoint</vt:lpstr>
      <vt:lpstr>Трубка Ньютона</vt:lpstr>
      <vt:lpstr>Презентация PowerPoint</vt:lpstr>
      <vt:lpstr>Презентация PowerPoint</vt:lpstr>
      <vt:lpstr>Парашутист, протягом кількох перших секунд стрибка, знаходиться практично у вільному падінні</vt:lpstr>
      <vt:lpstr>Рекорди вільного падіння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Вільне падіння.  Прискорення вільного падіння</dc:title>
  <dc:creator>Maxim</dc:creator>
  <cp:lastModifiedBy>Maxim</cp:lastModifiedBy>
  <cp:revision>37</cp:revision>
  <dcterms:modified xsi:type="dcterms:W3CDTF">2022-05-29T13:54:26Z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000800d806000000000001024140</vt:lpwstr>
  </property>
</Properties>
</file>