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499" r:id="rId3"/>
    <p:sldId id="645" r:id="rId4"/>
    <p:sldId id="646" r:id="rId5"/>
    <p:sldId id="647" r:id="rId6"/>
    <p:sldId id="618" r:id="rId7"/>
    <p:sldId id="621" r:id="rId8"/>
    <p:sldId id="617" r:id="rId9"/>
    <p:sldId id="619" r:id="rId10"/>
    <p:sldId id="620" r:id="rId11"/>
    <p:sldId id="632" r:id="rId12"/>
    <p:sldId id="635" r:id="rId13"/>
    <p:sldId id="634" r:id="rId14"/>
    <p:sldId id="637" r:id="rId15"/>
    <p:sldId id="639" r:id="rId16"/>
    <p:sldId id="615" r:id="rId17"/>
    <p:sldId id="648" r:id="rId18"/>
    <p:sldId id="496" r:id="rId19"/>
    <p:sldId id="472" r:id="rId20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548235"/>
    <a:srgbClr val="404040"/>
    <a:srgbClr val="09629F"/>
    <a:srgbClr val="DB4437"/>
    <a:srgbClr val="009688"/>
    <a:srgbClr val="70AD47"/>
    <a:srgbClr val="B45F06"/>
    <a:srgbClr val="E69138"/>
    <a:srgbClr val="78909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30.05.2022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13.png"/><Relationship Id="rId7" Type="http://schemas.openxmlformats.org/officeDocument/2006/relationships/image" Target="../media/image3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94937"/>
            <a:ext cx="14398977" cy="2648263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4804020" cy="2743200"/>
          </a:xfrm>
        </p:spPr>
        <p:txBody>
          <a:bodyPr anchor="ctr">
            <a:noAutofit/>
          </a:bodyPr>
          <a:lstStyle/>
          <a:p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Швидкість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руху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Середня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та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миттєва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швидкості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80" y="3055716"/>
            <a:ext cx="8301411" cy="46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1273214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Нерівномірний рух</a:t>
            </a: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5058B379-73C9-4D37-8032-4C3A4C86D9D8}"/>
              </a:ext>
            </a:extLst>
          </p:cNvPr>
          <p:cNvSpPr/>
          <p:nvPr/>
        </p:nvSpPr>
        <p:spPr>
          <a:xfrm>
            <a:off x="667283" y="1470071"/>
            <a:ext cx="12620453" cy="2627367"/>
          </a:xfrm>
          <a:prstGeom prst="rect">
            <a:avLst/>
          </a:prstGeom>
          <a:solidFill>
            <a:srgbClr val="FFC000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079906"/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Нерівномірний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kern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67;p15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9" y="4688388"/>
            <a:ext cx="11954719" cy="2950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152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Середня швидкість руху тіла</a:t>
            </a:r>
          </a:p>
        </p:txBody>
      </p:sp>
      <p:sp>
        <p:nvSpPr>
          <p:cNvPr id="12" name="Button Color - Down">
            <a:extLst>
              <a:ext uri="{FF2B5EF4-FFF2-40B4-BE49-F238E27FC236}">
                <a16:creationId xmlns:a16="http://schemas.microsoft.com/office/drawing/2014/main" id="{E4FBF908-0AA7-43AC-BB66-B9851CFF3515}"/>
              </a:ext>
            </a:extLst>
          </p:cNvPr>
          <p:cNvSpPr/>
          <p:nvPr/>
        </p:nvSpPr>
        <p:spPr>
          <a:xfrm>
            <a:off x="2353104" y="1198446"/>
            <a:ext cx="9694003" cy="716898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Середня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переміщення</a:t>
            </a:r>
            <a:endParaRPr lang="ru-RU" sz="44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EAB3DF-AD6C-4031-AB55-E5288310FC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9" y="2425319"/>
            <a:ext cx="6242421" cy="4674475"/>
          </a:xfrm>
          <a:prstGeom prst="rect">
            <a:avLst/>
          </a:prstGeom>
        </p:spPr>
      </p:pic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3A839FE2-CF67-478C-BD92-32F236170BBC}"/>
              </a:ext>
            </a:extLst>
          </p:cNvPr>
          <p:cNvSpPr/>
          <p:nvPr/>
        </p:nvSpPr>
        <p:spPr>
          <a:xfrm>
            <a:off x="6926402" y="2274196"/>
            <a:ext cx="7473811" cy="7168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Векторна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фізична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величина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Button Color - Down">
                <a:extLst>
                  <a:ext uri="{FF2B5EF4-FFF2-40B4-BE49-F238E27FC236}">
                    <a16:creationId xmlns:a16="http://schemas.microsoft.com/office/drawing/2014/main" id="{F3AED308-62E0-46DD-94E9-8959D6948415}"/>
                  </a:ext>
                </a:extLst>
              </p:cNvPr>
              <p:cNvSpPr/>
              <p:nvPr/>
            </p:nvSpPr>
            <p:spPr>
              <a:xfrm>
                <a:off x="6925785" y="3381817"/>
                <a:ext cx="7473810" cy="185691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accPr>
                            <m:e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сер </m:t>
                          </m:r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uk-UA" sz="44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accPr>
                            <m:e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uk-UA" sz="44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uk-UA" sz="44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</a:rPr>
                                  </m:ctrlPr>
                                </m:accPr>
                                <m:e>
                                  <m:r>
                                    <a:rPr lang="uk-UA" sz="44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uk-UA" sz="44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</a:rPr>
                                  </m:ctrlPr>
                                </m:accPr>
                                <m:e>
                                  <m:r>
                                    <a:rPr lang="uk-UA" sz="44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uk-UA" sz="44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</a:rPr>
                                  </m:ctrlPr>
                                </m:accPr>
                                <m:e>
                                  <m:r>
                                    <a:rPr lang="uk-UA" sz="44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23" name="Button Color - Down">
                <a:extLst>
                  <a:ext uri="{FF2B5EF4-FFF2-40B4-BE49-F238E27FC236}">
                    <a16:creationId xmlns:a16="http://schemas.microsoft.com/office/drawing/2014/main" id="{F3AED308-62E0-46DD-94E9-8959D6948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785" y="3381817"/>
                <a:ext cx="7473810" cy="1856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92ADF7D7-5278-4577-B294-0F479207E50F}"/>
                  </a:ext>
                </a:extLst>
              </p:cNvPr>
              <p:cNvSpPr/>
              <p:nvPr/>
            </p:nvSpPr>
            <p:spPr>
              <a:xfrm>
                <a:off x="6925784" y="5597584"/>
                <a:ext cx="7473811" cy="16501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b="0" i="1" smtClean="0">
                              <a:latin typeface="Cambria Math" panose="02040503050406030204" pitchFamily="18" charset="0"/>
                            </a:rPr>
                            <m:t>Усе переміщення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Увесь час спостереження</m:t>
                          </m:r>
                        </m:den>
                      </m:f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92ADF7D7-5278-4577-B294-0F479207E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784" y="5597584"/>
                <a:ext cx="7473811" cy="1650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31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28D215-D9AC-46E4-A0AF-777D4EBC8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30" y="2412252"/>
            <a:ext cx="6242421" cy="4674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Середня швидкість руху тіла</a:t>
            </a:r>
          </a:p>
        </p:txBody>
      </p:sp>
      <p:sp>
        <p:nvSpPr>
          <p:cNvPr id="12" name="Button Color - Down">
            <a:extLst>
              <a:ext uri="{FF2B5EF4-FFF2-40B4-BE49-F238E27FC236}">
                <a16:creationId xmlns:a16="http://schemas.microsoft.com/office/drawing/2014/main" id="{E4FBF908-0AA7-43AC-BB66-B9851CFF3515}"/>
              </a:ext>
            </a:extLst>
          </p:cNvPr>
          <p:cNvSpPr/>
          <p:nvPr/>
        </p:nvSpPr>
        <p:spPr>
          <a:xfrm>
            <a:off x="2946232" y="1341882"/>
            <a:ext cx="8507748" cy="716898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Середня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шляхова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швидкість</a:t>
            </a:r>
            <a:endParaRPr lang="ru-RU" sz="44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68B05D0C-DDA7-45F7-BD43-CFD46977E760}"/>
              </a:ext>
            </a:extLst>
          </p:cNvPr>
          <p:cNvSpPr/>
          <p:nvPr/>
        </p:nvSpPr>
        <p:spPr>
          <a:xfrm>
            <a:off x="276724" y="2328688"/>
            <a:ext cx="7473811" cy="7168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Скалярна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фізична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величина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id="{3642B81A-A170-4817-AF31-D3033F2E1BE6}"/>
                  </a:ext>
                </a:extLst>
              </p:cNvPr>
              <p:cNvSpPr/>
              <p:nvPr/>
            </p:nvSpPr>
            <p:spPr>
              <a:xfrm>
                <a:off x="276725" y="3315494"/>
                <a:ext cx="7473810" cy="185691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bPr>
                        <m:e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сер 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uk-UA" sz="44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fPr>
                        <m:num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uk-UA" sz="44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4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4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id="{3642B81A-A170-4817-AF31-D3033F2E1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5" y="3315494"/>
                <a:ext cx="7473810" cy="1856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EC0AD827-7402-4094-B16A-9182BB360358}"/>
                  </a:ext>
                </a:extLst>
              </p:cNvPr>
              <p:cNvSpPr/>
              <p:nvPr/>
            </p:nvSpPr>
            <p:spPr>
              <a:xfrm>
                <a:off x="276724" y="5436581"/>
                <a:ext cx="7473811" cy="16501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b="0" i="1" smtClean="0">
                              <a:latin typeface="Cambria Math" panose="02040503050406030204" pitchFamily="18" charset="0"/>
                            </a:rPr>
                            <m:t>Увесь шлях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Увесь час спостереження</m:t>
                          </m:r>
                        </m:den>
                      </m:f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EC0AD827-7402-4094-B16A-9182BB360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4" y="5436581"/>
                <a:ext cx="7473811" cy="1650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041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utton Color - Down">
            <a:extLst>
              <a:ext uri="{FF2B5EF4-FFF2-40B4-BE49-F238E27FC236}">
                <a16:creationId xmlns:a16="http://schemas.microsoft.com/office/drawing/2014/main" id="{565B57C4-D857-4597-99C7-54F7DDB08072}"/>
              </a:ext>
            </a:extLst>
          </p:cNvPr>
          <p:cNvSpPr/>
          <p:nvPr/>
        </p:nvSpPr>
        <p:spPr>
          <a:xfrm>
            <a:off x="289375" y="3596042"/>
            <a:ext cx="7775631" cy="17891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Середня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векторна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виміряна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нескінченно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малий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інтервал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часу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Миттєва швидкість руху тіла</a:t>
            </a: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68B05D0C-DDA7-45F7-BD43-CFD46977E760}"/>
              </a:ext>
            </a:extLst>
          </p:cNvPr>
          <p:cNvSpPr/>
          <p:nvPr/>
        </p:nvSpPr>
        <p:spPr>
          <a:xfrm>
            <a:off x="289377" y="1392560"/>
            <a:ext cx="7775631" cy="7168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Векторна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фізична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величина</a:t>
            </a:r>
          </a:p>
        </p:txBody>
      </p:sp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7A727CEC-5061-481E-B8CD-AC415B358CA0}"/>
              </a:ext>
            </a:extLst>
          </p:cNvPr>
          <p:cNvSpPr/>
          <p:nvPr/>
        </p:nvSpPr>
        <p:spPr>
          <a:xfrm>
            <a:off x="289376" y="2229016"/>
            <a:ext cx="7775631" cy="12474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даний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момент часу, в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даній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точці</a:t>
            </a:r>
            <a:endParaRPr lang="ru-RU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id="{3642B81A-A170-4817-AF31-D3033F2E1BE6}"/>
                  </a:ext>
                </a:extLst>
              </p:cNvPr>
              <p:cNvSpPr/>
              <p:nvPr/>
            </p:nvSpPr>
            <p:spPr>
              <a:xfrm>
                <a:off x="289375" y="5630717"/>
                <a:ext cx="2466375" cy="185691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uk-UA" sz="5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id="{3642B81A-A170-4817-AF31-D3033F2E1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75" y="5630717"/>
                <a:ext cx="2466375" cy="18569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68B05D0C-DDA7-45F7-BD43-CFD46977E760}"/>
                  </a:ext>
                </a:extLst>
              </p:cNvPr>
              <p:cNvSpPr/>
              <p:nvPr/>
            </p:nvSpPr>
            <p:spPr>
              <a:xfrm>
                <a:off x="2904891" y="5630717"/>
                <a:ext cx="5160115" cy="185691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r>
                      <a:rPr lang="uk-UA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uk-UA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uk-UA" sz="4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переміщення за дуже малий інтервал часу </a:t>
                </a:r>
                <a14:m>
                  <m:oMath xmlns:m="http://schemas.openxmlformats.org/officeDocument/2006/math">
                    <m:r>
                      <a:rPr lang="uk-UA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uk-UA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uk-UA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uk-UA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uk-UA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uk-UA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uk-UA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ru-RU" sz="40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68B05D0C-DDA7-45F7-BD43-CFD46977E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891" y="5630717"/>
                <a:ext cx="5160115" cy="1856915"/>
              </a:xfrm>
              <a:prstGeom prst="rect">
                <a:avLst/>
              </a:prstGeom>
              <a:blipFill>
                <a:blip r:embed="rId3"/>
                <a:stretch>
                  <a:fillRect l="-1526" t="-1613" r="-3991" b="-10645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373" y="4726312"/>
            <a:ext cx="5778316" cy="276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89356" y="1392560"/>
            <a:ext cx="4404836" cy="309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335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487B41-A23B-4CFF-9E14-BA759554D6C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12" y="1982234"/>
            <a:ext cx="8759172" cy="48990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Миттєва швидкість руху тіла</a:t>
            </a: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9C69FF25-B81A-4B76-B18E-54B27E733E28}"/>
              </a:ext>
            </a:extLst>
          </p:cNvPr>
          <p:cNvSpPr/>
          <p:nvPr/>
        </p:nvSpPr>
        <p:spPr>
          <a:xfrm>
            <a:off x="423129" y="1387932"/>
            <a:ext cx="4752375" cy="21336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Якою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буде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миттєва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тіла</a:t>
            </a:r>
            <a:endParaRPr lang="ru-RU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>
            <a:extLst>
              <a:ext uri="{FF2B5EF4-FFF2-40B4-BE49-F238E27FC236}">
                <a16:creationId xmlns:a16="http://schemas.microsoft.com/office/drawing/2014/main" id="{7A6A3814-6369-41DB-B09D-8F25FB560A24}"/>
              </a:ext>
            </a:extLst>
          </p:cNvPr>
          <p:cNvSpPr/>
          <p:nvPr/>
        </p:nvSpPr>
        <p:spPr>
          <a:xfrm>
            <a:off x="423129" y="3789171"/>
            <a:ext cx="4752375" cy="12829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ерез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1,5</a:t>
            </a:r>
            <a:r>
              <a:rPr lang="ru-RU" sz="40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після</a:t>
            </a:r>
            <a:r>
              <a:rPr lang="en-US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початку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AAACF8AA-E7C4-4C8F-BA33-C86016E495E0}"/>
              </a:ext>
            </a:extLst>
          </p:cNvPr>
          <p:cNvSpPr/>
          <p:nvPr/>
        </p:nvSpPr>
        <p:spPr>
          <a:xfrm>
            <a:off x="423129" y="5339727"/>
            <a:ext cx="4752375" cy="7748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Через </a:t>
            </a:r>
            <a:r>
              <a:rPr lang="uk-UA" sz="40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с? </a:t>
            </a:r>
            <a:endParaRPr lang="ru-RU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04299F11-36B0-44B5-B091-6414B022BCFC}"/>
              </a:ext>
            </a:extLst>
          </p:cNvPr>
          <p:cNvSpPr/>
          <p:nvPr/>
        </p:nvSpPr>
        <p:spPr>
          <a:xfrm>
            <a:off x="423129" y="6382143"/>
            <a:ext cx="4752375" cy="7748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Через </a:t>
            </a:r>
            <a:r>
              <a:rPr lang="uk-UA" sz="40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с? </a:t>
            </a:r>
            <a:endParaRPr lang="ru-RU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56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414235" y="1259916"/>
            <a:ext cx="7190332" cy="605408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Піднімаючись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гору,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лижник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шлях,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км,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 км/год.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Спускаючись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м/с,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1 км шляху.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лижника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r="10819"/>
          <a:stretch/>
        </p:blipFill>
        <p:spPr>
          <a:xfrm>
            <a:off x="7928658" y="1259916"/>
            <a:ext cx="5935461" cy="60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8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414235" y="1259916"/>
            <a:ext cx="7190332" cy="605408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потяга,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першу половину шляху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їхав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км/год, а другу половину шляху 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км/год.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3196" y="2074721"/>
            <a:ext cx="6157286" cy="45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42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Проведення вікторини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78" y="1734122"/>
            <a:ext cx="5544274" cy="55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28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694483" y="3794542"/>
            <a:ext cx="12662704" cy="3902622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Опрацювати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§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2, 4,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права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№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 (5), № 4 (2)</a:t>
            </a:r>
          </a:p>
          <a:p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 підручником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Засєкіна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Т. М.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Фізика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рівень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стандарту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</a:t>
            </a:r>
            <a:endParaRPr lang="uk-UA" sz="4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352" y="1570011"/>
            <a:ext cx="13293999" cy="5842932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Механіка вивчає…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2). Основна задача механіки - це…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Механічний рух - це.…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3). Прикладами різних механічних рухів можуть бути…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4).</a:t>
            </a:r>
            <a:r>
              <a:rPr lang="uk-U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Складовими системи відліку є…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Тіло, що рухається, можна розглядати як матеріальну точку у випадках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2469" y="0"/>
            <a:ext cx="14397744" cy="1214992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54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67" y="190070"/>
            <a:ext cx="12508759" cy="1024922"/>
          </a:xfrm>
        </p:spPr>
        <p:txBody>
          <a:bodyPr>
            <a:noAutofit/>
          </a:bodyPr>
          <a:lstStyle/>
          <a:p>
            <a:pPr algn="ctr"/>
            <a:r>
              <a:rPr lang="uk-UA" sz="5999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Фронтальне опитування</a:t>
            </a:r>
            <a:endParaRPr lang="uk-UA" sz="5999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25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5" y="350"/>
            <a:ext cx="14397744" cy="1214992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54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710" y="271835"/>
            <a:ext cx="12418053" cy="716837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Прямолінійний рівномірний рух</a:t>
            </a:r>
            <a:endParaRPr lang="uk-UA" sz="4800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5058B379-73C9-4D37-8032-4C3A4C86D9D8}"/>
              </a:ext>
            </a:extLst>
          </p:cNvPr>
          <p:cNvSpPr/>
          <p:nvPr/>
        </p:nvSpPr>
        <p:spPr>
          <a:xfrm>
            <a:off x="431912" y="1585732"/>
            <a:ext cx="13248714" cy="2165198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079854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Прямолінійним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рівномірним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точка,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рухаючись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будь-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kern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16" y="3880098"/>
            <a:ext cx="12126291" cy="396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710" y="271835"/>
            <a:ext cx="12418053" cy="716837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Рівномірний прямолінійний рух</a:t>
            </a:r>
          </a:p>
        </p:txBody>
      </p:sp>
      <p:sp>
        <p:nvSpPr>
          <p:cNvPr id="28" name="Button Color - Down">
            <a:extLst>
              <a:ext uri="{FF2B5EF4-FFF2-40B4-BE49-F238E27FC236}">
                <a16:creationId xmlns:a16="http://schemas.microsoft.com/office/drawing/2014/main" id="{C0FA7D68-DBE6-4046-BE84-E2A4D1277168}"/>
              </a:ext>
            </a:extLst>
          </p:cNvPr>
          <p:cNvSpPr/>
          <p:nvPr/>
        </p:nvSpPr>
        <p:spPr>
          <a:xfrm>
            <a:off x="7347460" y="3817525"/>
            <a:ext cx="3127189" cy="12080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54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Модуль швидкост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F0198D9A-CEC6-42AB-9523-FA1775DF08A7}"/>
                  </a:ext>
                </a:extLst>
              </p:cNvPr>
              <p:cNvSpPr/>
              <p:nvPr/>
            </p:nvSpPr>
            <p:spPr>
              <a:xfrm>
                <a:off x="7347460" y="5057036"/>
                <a:ext cx="3127189" cy="123959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uk-UA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uk-UA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F0198D9A-CEC6-42AB-9523-FA1775DF0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460" y="5057036"/>
                <a:ext cx="3127189" cy="1239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Button Color - Down">
            <a:extLst>
              <a:ext uri="{FF2B5EF4-FFF2-40B4-BE49-F238E27FC236}">
                <a16:creationId xmlns:a16="http://schemas.microsoft.com/office/drawing/2014/main" id="{C2362D92-0849-4265-8B23-CCBD7361118D}"/>
              </a:ext>
            </a:extLst>
          </p:cNvPr>
          <p:cNvSpPr/>
          <p:nvPr/>
        </p:nvSpPr>
        <p:spPr>
          <a:xfrm>
            <a:off x="10732225" y="3797257"/>
            <a:ext cx="3247355" cy="12080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54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Проекція швидкост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D98C9AE5-4227-448D-B979-A478753B1ADA}"/>
                  </a:ext>
                </a:extLst>
              </p:cNvPr>
              <p:cNvSpPr/>
              <p:nvPr/>
            </p:nvSpPr>
            <p:spPr>
              <a:xfrm>
                <a:off x="10758519" y="5025533"/>
                <a:ext cx="3119527" cy="127109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D98C9AE5-4227-448D-B979-A478753B1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519" y="5025533"/>
                <a:ext cx="3119527" cy="1271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3E5A9873-3494-4C04-A38C-54FF12BEED7F}"/>
                  </a:ext>
                </a:extLst>
              </p:cNvPr>
              <p:cNvSpPr/>
              <p:nvPr/>
            </p:nvSpPr>
            <p:spPr>
              <a:xfrm>
                <a:off x="8752263" y="6314812"/>
                <a:ext cx="4348070" cy="127818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uk-UA" sz="4800" i="1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3E5A9873-3494-4C04-A38C-54FF12BE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263" y="6314812"/>
                <a:ext cx="4348070" cy="1278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"/>
          <a:stretch/>
        </p:blipFill>
        <p:spPr>
          <a:xfrm>
            <a:off x="8588358" y="988670"/>
            <a:ext cx="4675880" cy="2715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5058B379-73C9-4D37-8032-4C3A4C86D9D8}"/>
                  </a:ext>
                </a:extLst>
              </p:cNvPr>
              <p:cNvSpPr/>
              <p:nvPr/>
            </p:nvSpPr>
            <p:spPr>
              <a:xfrm>
                <a:off x="554854" y="1174759"/>
                <a:ext cx="6707820" cy="5619579"/>
              </a:xfrm>
              <a:prstGeom prst="rect">
                <a:avLst/>
              </a:prstGeom>
              <a:solidFill>
                <a:srgbClr val="FFC000"/>
              </a:solidFill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 defTabSz="1079854"/>
                <a:r>
                  <a:rPr lang="uk-UA" sz="4000" b="1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Швидкість рівномірного прямолінійного руху тіла</a:t>
                </a:r>
                <a:r>
                  <a:rPr lang="uk-UA" sz="4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це векторна фізична величина, яка дорівнює відношенню переміщення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ru-RU" sz="4000" kern="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до інтервалу часу </a:t>
                </a:r>
                <a14:m>
                  <m:oMath xmlns:m="http://schemas.openxmlformats.org/officeDocument/2006/math">
                    <m:r>
                      <a:rPr lang="uk-UA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4000" kern="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4000" kern="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за який це переміщення відбулося.</a:t>
                </a:r>
              </a:p>
            </p:txBody>
          </p:sp>
        </mc:Choice>
        <mc:Fallback xmlns="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5058B379-73C9-4D37-8032-4C3A4C86D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4" y="1174759"/>
                <a:ext cx="6707820" cy="5619579"/>
              </a:xfrm>
              <a:prstGeom prst="rect">
                <a:avLst/>
              </a:prstGeom>
              <a:blipFill>
                <a:blip r:embed="rId6"/>
                <a:stretch>
                  <a:fillRect l="-3539" r="-353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1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1655179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031" y="46914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Переміщення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тіла</a:t>
            </a: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</a:t>
            </a:r>
            <a:r>
              <a:rPr lang="ru-RU" sz="4800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випадку</a:t>
            </a:r>
            <a:r>
              <a:rPr lang="ru-RU" sz="48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рівномірного</a:t>
            </a:r>
            <a:r>
              <a:rPr lang="ru-RU" sz="48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прямолінійного</a:t>
            </a:r>
            <a:r>
              <a:rPr lang="ru-RU" sz="48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руху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63BB2196-A912-419D-8796-812EEEDCB14D}"/>
                  </a:ext>
                </a:extLst>
              </p:cNvPr>
              <p:cNvSpPr/>
              <p:nvPr/>
            </p:nvSpPr>
            <p:spPr>
              <a:xfrm>
                <a:off x="3360270" y="2398819"/>
                <a:ext cx="2550871" cy="179598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uk-UA" sz="5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63BB2196-A912-419D-8796-812EEEDCB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70" y="2398819"/>
                <a:ext cx="2550871" cy="17959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ілка: униз 18">
            <a:extLst>
              <a:ext uri="{FF2B5EF4-FFF2-40B4-BE49-F238E27FC236}">
                <a16:creationId xmlns:a16="http://schemas.microsoft.com/office/drawing/2014/main" id="{54D482CE-F1BE-4015-8421-50B0B0216875}"/>
              </a:ext>
            </a:extLst>
          </p:cNvPr>
          <p:cNvSpPr/>
          <p:nvPr/>
        </p:nvSpPr>
        <p:spPr>
          <a:xfrm rot="16200000">
            <a:off x="6407747" y="2953117"/>
            <a:ext cx="1533781" cy="687389"/>
          </a:xfrm>
          <a:prstGeom prst="downArrow">
            <a:avLst/>
          </a:prstGeom>
          <a:solidFill>
            <a:srgbClr val="548235"/>
          </a:solidFill>
          <a:ln>
            <a:solidFill>
              <a:srgbClr val="2E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04EE003E-4A2F-40BC-9CEE-1A22DF288552}"/>
                  </a:ext>
                </a:extLst>
              </p:cNvPr>
              <p:cNvSpPr/>
              <p:nvPr/>
            </p:nvSpPr>
            <p:spPr>
              <a:xfrm>
                <a:off x="8565457" y="2585821"/>
                <a:ext cx="2550871" cy="116798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uk-UA" sz="5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04EE003E-4A2F-40BC-9CEE-1A22DF288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457" y="2585821"/>
                <a:ext cx="2550871" cy="11679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utton Color - Down">
            <a:extLst>
              <a:ext uri="{FF2B5EF4-FFF2-40B4-BE49-F238E27FC236}">
                <a16:creationId xmlns:a16="http://schemas.microsoft.com/office/drawing/2014/main" id="{513CD291-7E57-4332-8D7A-8453B0FE8D5F}"/>
              </a:ext>
            </a:extLst>
          </p:cNvPr>
          <p:cNvSpPr/>
          <p:nvPr/>
        </p:nvSpPr>
        <p:spPr>
          <a:xfrm>
            <a:off x="2653185" y="4376743"/>
            <a:ext cx="3965039" cy="1208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Модуль 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переміщення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>
            <a:extLst>
              <a:ext uri="{FF2B5EF4-FFF2-40B4-BE49-F238E27FC236}">
                <a16:creationId xmlns:a16="http://schemas.microsoft.com/office/drawing/2014/main" id="{1919C673-FDED-4774-B782-0D5D1AE9FD30}"/>
              </a:ext>
            </a:extLst>
          </p:cNvPr>
          <p:cNvSpPr/>
          <p:nvPr/>
        </p:nvSpPr>
        <p:spPr>
          <a:xfrm>
            <a:off x="8101704" y="4392002"/>
            <a:ext cx="3965039" cy="12081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Проекція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переміщення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4EC46BAC-3BF8-483A-A36F-AB91776EC5BB}"/>
                  </a:ext>
                </a:extLst>
              </p:cNvPr>
              <p:cNvSpPr/>
              <p:nvPr/>
            </p:nvSpPr>
            <p:spPr>
              <a:xfrm>
                <a:off x="3134756" y="6146556"/>
                <a:ext cx="3001895" cy="116798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4EC46BAC-3BF8-483A-A36F-AB91776EC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56" y="6146556"/>
                <a:ext cx="3001895" cy="1167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id="{D9A21BC7-DF2C-46DB-997A-8208E7DEB85D}"/>
                  </a:ext>
                </a:extLst>
              </p:cNvPr>
              <p:cNvSpPr/>
              <p:nvPr/>
            </p:nvSpPr>
            <p:spPr>
              <a:xfrm>
                <a:off x="8565457" y="6146555"/>
                <a:ext cx="3001895" cy="116798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uk-UA" sz="5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id="{D9A21BC7-DF2C-46DB-997A-8208E7DEB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457" y="6146555"/>
                <a:ext cx="3001895" cy="1167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62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1646256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0"/>
            <a:ext cx="12419118" cy="1237295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Кінематичне рівняння рівномірного прямолінійного руху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04EE003E-4A2F-40BC-9CEE-1A22DF288552}"/>
                  </a:ext>
                </a:extLst>
              </p:cNvPr>
              <p:cNvSpPr/>
              <p:nvPr/>
            </p:nvSpPr>
            <p:spPr>
              <a:xfrm>
                <a:off x="1496334" y="2166657"/>
                <a:ext cx="3961129" cy="116798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5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04EE003E-4A2F-40BC-9CEE-1A22DF288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34" y="2166657"/>
                <a:ext cx="3961129" cy="11679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трілка: униз 19">
            <a:extLst>
              <a:ext uri="{FF2B5EF4-FFF2-40B4-BE49-F238E27FC236}">
                <a16:creationId xmlns:a16="http://schemas.microsoft.com/office/drawing/2014/main" id="{5BA4EF0F-3759-4E1B-96E7-A4F42EAB234F}"/>
              </a:ext>
            </a:extLst>
          </p:cNvPr>
          <p:cNvSpPr/>
          <p:nvPr/>
        </p:nvSpPr>
        <p:spPr>
          <a:xfrm rot="16200000">
            <a:off x="6426868" y="3268494"/>
            <a:ext cx="1533781" cy="687389"/>
          </a:xfrm>
          <a:prstGeom prst="downArrow">
            <a:avLst/>
          </a:prstGeom>
          <a:solidFill>
            <a:srgbClr val="548235"/>
          </a:solidFill>
          <a:ln>
            <a:solidFill>
              <a:srgbClr val="2E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46E045F7-6B33-4DCD-82C2-7C239FEDC9A1}"/>
                  </a:ext>
                </a:extLst>
              </p:cNvPr>
              <p:cNvSpPr/>
              <p:nvPr/>
            </p:nvSpPr>
            <p:spPr>
              <a:xfrm>
                <a:off x="1496333" y="3922205"/>
                <a:ext cx="3961129" cy="116798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uk-UA" sz="5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46E045F7-6B33-4DCD-82C2-7C239FEDC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33" y="3922205"/>
                <a:ext cx="3961129" cy="1167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D808ED4D-A699-4DF0-B28E-6566E4DC36D8}"/>
                  </a:ext>
                </a:extLst>
              </p:cNvPr>
              <p:cNvSpPr/>
              <p:nvPr/>
            </p:nvSpPr>
            <p:spPr>
              <a:xfrm>
                <a:off x="8455546" y="3028197"/>
                <a:ext cx="4386701" cy="116798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5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uk-UA" sz="5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D808ED4D-A699-4DF0-B28E-6566E4DC3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546" y="3028197"/>
                <a:ext cx="4386701" cy="1167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C70EFED9-F1C3-4898-B1E0-4B34D22DAFC2}"/>
                  </a:ext>
                </a:extLst>
              </p:cNvPr>
              <p:cNvSpPr/>
              <p:nvPr/>
            </p:nvSpPr>
            <p:spPr>
              <a:xfrm>
                <a:off x="240249" y="5978606"/>
                <a:ext cx="3961129" cy="11679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4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44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початкова координата</a:t>
                </a:r>
                <a:endParaRPr lang="ru-RU" sz="3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C70EFED9-F1C3-4898-B1E0-4B34D22DA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49" y="5978606"/>
                <a:ext cx="3961129" cy="1167985"/>
              </a:xfrm>
              <a:prstGeom prst="rect">
                <a:avLst/>
              </a:prstGeom>
              <a:blipFill>
                <a:blip r:embed="rId6"/>
                <a:stretch>
                  <a:fillRect t="-4061" r="-2744" b="-2385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B1554198-3948-47D7-B6D2-25E6515844C9}"/>
                  </a:ext>
                </a:extLst>
              </p:cNvPr>
              <p:cNvSpPr/>
              <p:nvPr/>
            </p:nvSpPr>
            <p:spPr>
              <a:xfrm>
                <a:off x="4782080" y="5978606"/>
                <a:ext cx="4823359" cy="11679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4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44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uk-UA" sz="4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проекція швидкості руху тіла</a:t>
                </a:r>
                <a:endParaRPr lang="ru-RU" sz="3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B1554198-3948-47D7-B6D2-25E651584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80" y="5978606"/>
                <a:ext cx="4823359" cy="1167985"/>
              </a:xfrm>
              <a:prstGeom prst="rect">
                <a:avLst/>
              </a:prstGeom>
              <a:blipFill>
                <a:blip r:embed="rId7"/>
                <a:stretch>
                  <a:fillRect l="-2130" t="-4061" r="-2130" b="-2385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71C83CA0-E425-46B2-AE39-AC77E5A732C6}"/>
                  </a:ext>
                </a:extLst>
              </p:cNvPr>
              <p:cNvSpPr/>
              <p:nvPr/>
            </p:nvSpPr>
            <p:spPr>
              <a:xfrm>
                <a:off x="10186141" y="5978606"/>
                <a:ext cx="3961129" cy="11679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r>
                      <a:rPr lang="uk-UA" sz="4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час спостереження</a:t>
                </a:r>
                <a:endParaRPr lang="ru-RU" sz="3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71C83CA0-E425-46B2-AE39-AC77E5A73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141" y="5978606"/>
                <a:ext cx="3961129" cy="1167985"/>
              </a:xfrm>
              <a:prstGeom prst="rect">
                <a:avLst/>
              </a:prstGeom>
              <a:blipFill>
                <a:blip r:embed="rId8"/>
                <a:stretch>
                  <a:fillRect t="-4569" r="-152" b="-22843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210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>
            <a:extLst>
              <a:ext uri="{FF2B5EF4-FFF2-40B4-BE49-F238E27FC236}">
                <a16:creationId xmlns:a16="http://schemas.microsoft.com/office/drawing/2014/main" id="{E90AA270-A477-43B0-A9EC-3C5F08010D10}"/>
              </a:ext>
            </a:extLst>
          </p:cNvPr>
          <p:cNvSpPr/>
          <p:nvPr/>
        </p:nvSpPr>
        <p:spPr>
          <a:xfrm>
            <a:off x="7823560" y="4560855"/>
            <a:ext cx="5846361" cy="2690946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якою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швидкістю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рухається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автомобіль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велосипед? хлопчик?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Рівномірний прямолінійний рух</a:t>
            </a:r>
          </a:p>
        </p:txBody>
      </p:sp>
      <p:sp>
        <p:nvSpPr>
          <p:cNvPr id="28" name="Button Color - Down">
            <a:extLst>
              <a:ext uri="{FF2B5EF4-FFF2-40B4-BE49-F238E27FC236}">
                <a16:creationId xmlns:a16="http://schemas.microsoft.com/office/drawing/2014/main" id="{C0FA7D68-DBE6-4046-BE84-E2A4D1277168}"/>
              </a:ext>
            </a:extLst>
          </p:cNvPr>
          <p:cNvSpPr/>
          <p:nvPr/>
        </p:nvSpPr>
        <p:spPr>
          <a:xfrm>
            <a:off x="7834820" y="549217"/>
            <a:ext cx="5846361" cy="38973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Графік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проекції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швидкості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відрізок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прямої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паралельної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часу,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адже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змінюється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 часом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AF17F9-F022-4231-8D77-0A28B34CDA67}"/>
              </a:ext>
            </a:extLst>
          </p:cNvPr>
          <p:cNvGrpSpPr/>
          <p:nvPr/>
        </p:nvGrpSpPr>
        <p:grpSpPr>
          <a:xfrm>
            <a:off x="359834" y="910292"/>
            <a:ext cx="7463726" cy="6168487"/>
            <a:chOff x="6433795" y="1421243"/>
            <a:chExt cx="7463726" cy="6168487"/>
          </a:xfrm>
          <a:solidFill>
            <a:schemeClr val="accent1">
              <a:lumMod val="40000"/>
              <a:lumOff val="60000"/>
            </a:schemeClr>
          </a:solidFill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EF4F2B-778F-4AD8-A425-1FEEC0329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795" y="1421243"/>
              <a:ext cx="7463726" cy="6168487"/>
            </a:xfrm>
            <a:prstGeom prst="rect">
              <a:avLst/>
            </a:prstGeom>
            <a:grpFill/>
          </p:spPr>
        </p:pic>
        <p:cxnSp>
          <p:nvCxnSpPr>
            <p:cNvPr id="13" name="Прямая соединительная линия 6">
              <a:extLst>
                <a:ext uri="{FF2B5EF4-FFF2-40B4-BE49-F238E27FC236}">
                  <a16:creationId xmlns:a16="http://schemas.microsoft.com/office/drawing/2014/main" id="{F3ACA79E-5F58-4ACA-9DDD-4E8320CE576D}"/>
                </a:ext>
              </a:extLst>
            </p:cNvPr>
            <p:cNvCxnSpPr>
              <a:cxnSpLocks/>
            </p:cNvCxnSpPr>
            <p:nvPr/>
          </p:nvCxnSpPr>
          <p:spPr>
            <a:xfrm>
              <a:off x="7022381" y="3340166"/>
              <a:ext cx="6531059" cy="0"/>
            </a:xfrm>
            <a:prstGeom prst="line">
              <a:avLst/>
            </a:prstGeom>
            <a:grpFill/>
            <a:ln w="666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6">
              <a:extLst>
                <a:ext uri="{FF2B5EF4-FFF2-40B4-BE49-F238E27FC236}">
                  <a16:creationId xmlns:a16="http://schemas.microsoft.com/office/drawing/2014/main" id="{37D5BE79-956C-4170-B8C3-5A34235479D4}"/>
                </a:ext>
              </a:extLst>
            </p:cNvPr>
            <p:cNvCxnSpPr>
              <a:cxnSpLocks/>
            </p:cNvCxnSpPr>
            <p:nvPr/>
          </p:nvCxnSpPr>
          <p:spPr>
            <a:xfrm>
              <a:off x="7022381" y="7233986"/>
              <a:ext cx="6531059" cy="0"/>
            </a:xfrm>
            <a:prstGeom prst="line">
              <a:avLst/>
            </a:prstGeom>
            <a:grpFill/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6">
              <a:extLst>
                <a:ext uri="{FF2B5EF4-FFF2-40B4-BE49-F238E27FC236}">
                  <a16:creationId xmlns:a16="http://schemas.microsoft.com/office/drawing/2014/main" id="{A61859FC-A2C6-4CD5-8DE1-CAC3836FF125}"/>
                </a:ext>
              </a:extLst>
            </p:cNvPr>
            <p:cNvCxnSpPr>
              <a:cxnSpLocks/>
            </p:cNvCxnSpPr>
            <p:nvPr/>
          </p:nvCxnSpPr>
          <p:spPr>
            <a:xfrm>
              <a:off x="7022381" y="4625409"/>
              <a:ext cx="5819866" cy="0"/>
            </a:xfrm>
            <a:prstGeom prst="line">
              <a:avLst/>
            </a:prstGeom>
            <a:grpFill/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7792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>
            <a:extLst>
              <a:ext uri="{FF2B5EF4-FFF2-40B4-BE49-F238E27FC236}">
                <a16:creationId xmlns:a16="http://schemas.microsoft.com/office/drawing/2014/main" id="{E90AA270-A477-43B0-A9EC-3C5F08010D10}"/>
              </a:ext>
            </a:extLst>
          </p:cNvPr>
          <p:cNvSpPr/>
          <p:nvPr/>
        </p:nvSpPr>
        <p:spPr>
          <a:xfrm>
            <a:off x="502692" y="4796809"/>
            <a:ext cx="5846361" cy="2690946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Яким буде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переміщення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велосипеда за </a:t>
            </a:r>
            <a:r>
              <a:rPr lang="en-US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спостереження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C0FA7D68-DBE6-4046-BE84-E2A4D1277168}"/>
                  </a:ext>
                </a:extLst>
              </p:cNvPr>
              <p:cNvSpPr/>
              <p:nvPr/>
            </p:nvSpPr>
            <p:spPr>
              <a:xfrm>
                <a:off x="502691" y="1029781"/>
                <a:ext cx="5846361" cy="32856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Переміщення</a:t>
                </a:r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чисельно</a:t>
                </a:r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дорівнює площі прямокутника під графіком залежності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uk-UA" sz="4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C0FA7D68-DBE6-4046-BE84-E2A4D1277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91" y="1029781"/>
                <a:ext cx="5846361" cy="3285630"/>
              </a:xfrm>
              <a:prstGeom prst="rect">
                <a:avLst/>
              </a:prstGeom>
              <a:blipFill>
                <a:blip r:embed="rId2"/>
                <a:stretch>
                  <a:fillRect t="-550" r="-1760" b="-513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5D53CDC-0FFE-4FD9-9CB2-6A8CD6678D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36" y="4666388"/>
            <a:ext cx="5013091" cy="2951787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95" y="230139"/>
            <a:ext cx="5473425" cy="4175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148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627B98-3BB8-4E74-8360-4E8B71E838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57" y="891644"/>
            <a:ext cx="6700085" cy="6084335"/>
          </a:xfrm>
          <a:prstGeom prst="rect">
            <a:avLst/>
          </a:prstGeom>
        </p:spPr>
      </p:pic>
      <p:sp>
        <p:nvSpPr>
          <p:cNvPr id="19" name="Button Color - Down">
            <a:extLst>
              <a:ext uri="{FF2B5EF4-FFF2-40B4-BE49-F238E27FC236}">
                <a16:creationId xmlns:a16="http://schemas.microsoft.com/office/drawing/2014/main" id="{E90AA270-A477-43B0-A9EC-3C5F08010D10}"/>
              </a:ext>
            </a:extLst>
          </p:cNvPr>
          <p:cNvSpPr/>
          <p:nvPr/>
        </p:nvSpPr>
        <p:spPr>
          <a:xfrm>
            <a:off x="502692" y="4726980"/>
            <a:ext cx="6483324" cy="2690946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Яким буде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переміщення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автомобіля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велосипеда та хлопчика за 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с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спостереження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Переміщення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тіла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C0FA7D68-DBE6-4046-BE84-E2A4D1277168}"/>
                  </a:ext>
                </a:extLst>
              </p:cNvPr>
              <p:cNvSpPr/>
              <p:nvPr/>
            </p:nvSpPr>
            <p:spPr>
              <a:xfrm>
                <a:off x="502692" y="891644"/>
                <a:ext cx="6483324" cy="32856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4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Графік проекції переміщення </a:t>
                </a:r>
                <a:r>
                  <a:rPr lang="uk-UA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відрізок прямої, що проходить через початок координат, оскільки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uk-UA" sz="4000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uk-UA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C0FA7D68-DBE6-4046-BE84-E2A4D1277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92" y="891644"/>
                <a:ext cx="6483324" cy="3285630"/>
              </a:xfrm>
              <a:prstGeom prst="rect">
                <a:avLst/>
              </a:prstGeom>
              <a:blipFill>
                <a:blip r:embed="rId4"/>
                <a:stretch>
                  <a:fillRect l="-2991" t="-550" r="-2991" b="-513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96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5497</TotalTime>
  <Words>428</Words>
  <Application>Microsoft Office PowerPoint</Application>
  <PresentationFormat>Произвольный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MyriadPro-Regular</vt:lpstr>
      <vt:lpstr>Roboto</vt:lpstr>
      <vt:lpstr>Times New Roman</vt:lpstr>
      <vt:lpstr>Verdana</vt:lpstr>
      <vt:lpstr>Office Theme</vt:lpstr>
      <vt:lpstr>1_Office Theme</vt:lpstr>
      <vt:lpstr>Швидкість руху. Середня та миттєва швидкості</vt:lpstr>
      <vt:lpstr>Фронтальне опитування</vt:lpstr>
      <vt:lpstr>Прямолінійний рівномірний рух</vt:lpstr>
      <vt:lpstr>Рівномірний прямолінійний рух</vt:lpstr>
      <vt:lpstr>Переміщення тіла у випадку рівномірного прямолінійного руху</vt:lpstr>
      <vt:lpstr>Кінематичне рівняння рівномірного прямолінійного руху</vt:lpstr>
      <vt:lpstr>Рівномірний прямолінійний рух</vt:lpstr>
      <vt:lpstr>Презентация PowerPoint</vt:lpstr>
      <vt:lpstr>Переміщення тіла</vt:lpstr>
      <vt:lpstr>Нерівномірний рух</vt:lpstr>
      <vt:lpstr>Середня швидкість руху тіла</vt:lpstr>
      <vt:lpstr>Середня швидкість руху тіла</vt:lpstr>
      <vt:lpstr>Миттєва швидкість руху тіла</vt:lpstr>
      <vt:lpstr>Миттєва швидкість руху тіла</vt:lpstr>
      <vt:lpstr>Розв'язування задач</vt:lpstr>
      <vt:lpstr>Розв'язування задач</vt:lpstr>
      <vt:lpstr>Проведення вікторини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user</cp:lastModifiedBy>
  <cp:revision>503</cp:revision>
  <dcterms:created xsi:type="dcterms:W3CDTF">2015-01-15T13:10:55Z</dcterms:created>
  <dcterms:modified xsi:type="dcterms:W3CDTF">2022-05-30T20:59:48Z</dcterms:modified>
</cp:coreProperties>
</file>