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2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VNKCtqNPtc" TargetMode="External"/><Relationship Id="rId2" Type="http://schemas.openxmlformats.org/officeDocument/2006/relationships/hyperlink" Target="https://naurok.com.ua/prezentaciya-vzaemodiya-til-impuls-zakon-zberezhennya-impulsu-214442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620688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500" b="1" i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  <a:cs typeface="Arial" pitchFamily="34" charset="0"/>
              </a:rPr>
              <a:t>ІМПУЛЬС ТІЛА. </a:t>
            </a:r>
          </a:p>
          <a:p>
            <a:pPr algn="ctr"/>
            <a:r>
              <a:rPr lang="uk-UA" sz="4500" b="1" i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  <a:cs typeface="Arial" pitchFamily="34" charset="0"/>
              </a:rPr>
              <a:t>РЕАКТИВНИЙ РУХ. </a:t>
            </a:r>
          </a:p>
          <a:p>
            <a:pPr algn="ctr"/>
            <a:r>
              <a:rPr lang="uk-UA" sz="4500" b="1" i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  <a:cs typeface="Arial" pitchFamily="34" charset="0"/>
              </a:rPr>
              <a:t>ПРУЖНЕ ТА НЕПРУЖНЕ ЗІТКНЕННЯ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465313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Тодорова Надія Василівна,</a:t>
            </a: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вчитель фізики Тарасівської гімназії Гребінківської міської ради</a:t>
            </a:r>
          </a:p>
        </p:txBody>
      </p:sp>
    </p:spTree>
    <p:extLst>
      <p:ext uri="{BB962C8B-B14F-4D97-AF65-F5344CB8AC3E}">
        <p14:creationId xmlns:p14="http://schemas.microsoft.com/office/powerpoint/2010/main" val="238699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253083" cy="497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1209" y="188640"/>
            <a:ext cx="4277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>
                <a:solidFill>
                  <a:srgbClr val="0070C0"/>
                </a:solidFill>
              </a:rPr>
              <a:t>Реактивний рух</a:t>
            </a:r>
            <a:endParaRPr lang="uk-U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79105"/>
            <a:ext cx="4824536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Ракета</a:t>
            </a:r>
            <a:r>
              <a:rPr lang="uk-UA" sz="2400" b="1" dirty="0">
                <a:solidFill>
                  <a:srgbClr val="002060"/>
                </a:solidFill>
              </a:rPr>
              <a:t> – літальний апарат, який переміщується в просторі завдяки реактивній тязі, що виникає внаслідок відкидання ракетою частини власної маси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0" y="3573016"/>
            <a:ext cx="4724185" cy="8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4" y="4653136"/>
            <a:ext cx="4587611" cy="59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8" y="5445224"/>
            <a:ext cx="2952328" cy="98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56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88640"/>
            <a:ext cx="4277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i="1" dirty="0">
                <a:solidFill>
                  <a:srgbClr val="0070C0"/>
                </a:solidFill>
              </a:rPr>
              <a:t>Реактивний рух</a:t>
            </a:r>
            <a:endParaRPr lang="uk-UA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2" y="1242765"/>
            <a:ext cx="2312644" cy="520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15" y="4156305"/>
            <a:ext cx="2160240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3" y="1052736"/>
            <a:ext cx="5976664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12 квітня 1961 року ракета-носій «Восток» вивела на орбіту перший космічний корабель «Восток»</a:t>
            </a:r>
          </a:p>
          <a:p>
            <a:pPr algn="ctr"/>
            <a:r>
              <a:rPr lang="uk-UA" sz="2400" b="1" i="1" dirty="0"/>
              <a:t>На борту був перший у світі космонавт Ю.О. Гагарін</a:t>
            </a:r>
          </a:p>
          <a:p>
            <a:pPr algn="ctr"/>
            <a:r>
              <a:rPr lang="uk-UA" sz="2400" b="1" i="1" dirty="0"/>
              <a:t>Конструктор корабля С.П. Корольов (1907 – 1966), уроженець </a:t>
            </a:r>
          </a:p>
          <a:p>
            <a:pPr algn="ctr"/>
            <a:r>
              <a:rPr lang="uk-UA" sz="2400" b="1" i="1" dirty="0"/>
              <a:t>м. Житомира</a:t>
            </a:r>
          </a:p>
        </p:txBody>
      </p:sp>
    </p:spTree>
    <p:extLst>
      <p:ext uri="{BB962C8B-B14F-4D97-AF65-F5344CB8AC3E}">
        <p14:creationId xmlns:p14="http://schemas.microsoft.com/office/powerpoint/2010/main" val="1972713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33265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rgbClr val="0070C0"/>
                </a:solidFill>
              </a:rPr>
              <a:t>Зіткнення тіл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397" y="119675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C00000"/>
                </a:solidFill>
              </a:rPr>
              <a:t>Зіткнення (удар) </a:t>
            </a:r>
            <a:r>
              <a:rPr lang="uk-UA" sz="2000" b="1" i="1" dirty="0"/>
              <a:t>– </a:t>
            </a:r>
            <a:r>
              <a:rPr lang="uk-UA" sz="2000" b="1" i="1" dirty="0">
                <a:solidFill>
                  <a:srgbClr val="002060"/>
                </a:solidFill>
              </a:rPr>
              <a:t>це короткочасна взаємодія тіл, у ході якої тіла безпосередньо торкаються одне одного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2060848"/>
            <a:ext cx="272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C00000"/>
                </a:solidFill>
              </a:rPr>
              <a:t>Пружне зіткнення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2637" y="2093290"/>
            <a:ext cx="290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err="1">
                <a:solidFill>
                  <a:srgbClr val="C00000"/>
                </a:solidFill>
              </a:rPr>
              <a:t>Непружне</a:t>
            </a:r>
            <a:r>
              <a:rPr lang="uk-UA" sz="2000" b="1" i="1" dirty="0">
                <a:solidFill>
                  <a:srgbClr val="C00000"/>
                </a:solidFill>
              </a:rPr>
              <a:t> зіткнення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24" y="2592315"/>
            <a:ext cx="3406444" cy="229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06" y="2592315"/>
            <a:ext cx="3523419" cy="229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1" y="5139399"/>
            <a:ext cx="3955330" cy="95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44" y="5139399"/>
            <a:ext cx="4187912" cy="95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87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88640"/>
            <a:ext cx="3886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i="1" dirty="0">
                <a:solidFill>
                  <a:srgbClr val="0070C0"/>
                </a:solidFill>
              </a:rPr>
              <a:t>Зіткнення тіл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965" y="1124744"/>
            <a:ext cx="4702099" cy="53245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C00000"/>
                </a:solidFill>
              </a:rPr>
              <a:t>Абсолютно пружне зіткнення </a:t>
            </a:r>
            <a:r>
              <a:rPr lang="uk-UA" sz="2000" b="1" i="1" dirty="0"/>
              <a:t>– </a:t>
            </a:r>
            <a:r>
              <a:rPr lang="uk-UA" sz="2000" b="1" i="1" dirty="0">
                <a:solidFill>
                  <a:srgbClr val="002060"/>
                </a:solidFill>
              </a:rPr>
              <a:t>це зіткнення тіл у результаті якого повністю відновлюється форма та розміри тіл, що взаємодіють.</a:t>
            </a:r>
          </a:p>
          <a:p>
            <a:pPr algn="ctr"/>
            <a:endParaRPr lang="uk-UA" sz="2000" b="1" i="1" dirty="0">
              <a:solidFill>
                <a:srgbClr val="002060"/>
              </a:solidFill>
            </a:endParaRPr>
          </a:p>
          <a:p>
            <a:pPr algn="ctr"/>
            <a:r>
              <a:rPr lang="uk-UA" sz="2000" b="1" i="1" dirty="0">
                <a:solidFill>
                  <a:srgbClr val="C00000"/>
                </a:solidFill>
              </a:rPr>
              <a:t>Абсолютно </a:t>
            </a:r>
            <a:r>
              <a:rPr lang="uk-UA" sz="2000" b="1" i="1" dirty="0" err="1">
                <a:solidFill>
                  <a:srgbClr val="C00000"/>
                </a:solidFill>
              </a:rPr>
              <a:t>непружне</a:t>
            </a:r>
            <a:r>
              <a:rPr lang="uk-UA" sz="2000" b="1" i="1" dirty="0">
                <a:solidFill>
                  <a:srgbClr val="C00000"/>
                </a:solidFill>
              </a:rPr>
              <a:t> зіткнення </a:t>
            </a:r>
            <a:r>
              <a:rPr lang="uk-UA" sz="2000" b="1" i="1" dirty="0">
                <a:solidFill>
                  <a:srgbClr val="002060"/>
                </a:solidFill>
              </a:rPr>
              <a:t>– це зіткнення тіл у результаті якого форма тіл не відновлюється і тіла рухаються як одне ціле.</a:t>
            </a:r>
          </a:p>
          <a:p>
            <a:pPr algn="ctr"/>
            <a:endParaRPr lang="uk-UA" sz="2000" b="1" i="1" dirty="0">
              <a:solidFill>
                <a:srgbClr val="002060"/>
              </a:solidFill>
            </a:endParaRPr>
          </a:p>
          <a:p>
            <a:pPr algn="ctr"/>
            <a:r>
              <a:rPr lang="uk-UA" sz="2000" b="1" i="1" dirty="0">
                <a:solidFill>
                  <a:srgbClr val="C00000"/>
                </a:solidFill>
              </a:rPr>
              <a:t>Центральне зіткнення </a:t>
            </a:r>
            <a:r>
              <a:rPr lang="uk-UA" sz="2000" b="1" i="1" dirty="0">
                <a:solidFill>
                  <a:srgbClr val="002060"/>
                </a:solidFill>
              </a:rPr>
              <a:t>– це зіткнення при якому швидкості руху тіл до і після зіткнення (пружного чи не пружного) напрямлені вздовж прямої, що проходить через центри мас цих тіл.</a:t>
            </a:r>
            <a:endParaRPr lang="uk-UA" sz="2000" b="1" i="1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01" y="3773780"/>
            <a:ext cx="326027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58" y="1340768"/>
            <a:ext cx="3472848" cy="193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57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9404"/>
            <a:ext cx="3806816" cy="315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9006" y="188640"/>
            <a:ext cx="6994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rgbClr val="0070C0"/>
                </a:solidFill>
              </a:rPr>
              <a:t>Розв'язування задач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976596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accent6"/>
                </a:solidFill>
              </a:rPr>
              <a:t>Чи може людина,стоячи на ідеально гладкій горизонтальній поверхні льоду, зрушити з місця, не упираючись нічим гострим у лід?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49404"/>
            <a:ext cx="3649017" cy="313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1275" y="2143227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accent6"/>
                </a:solidFill>
              </a:rPr>
              <a:t>Яким способом космонавт зможе повернутися на корабель, якщо трос, яким він був </a:t>
            </a:r>
            <a:r>
              <a:rPr lang="uk-UA" sz="2000" b="1" i="1" dirty="0" err="1">
                <a:solidFill>
                  <a:schemeClr val="accent6"/>
                </a:solidFill>
              </a:rPr>
              <a:t>привязаний</a:t>
            </a:r>
            <a:r>
              <a:rPr lang="uk-UA" sz="2000" b="1" i="1" dirty="0">
                <a:solidFill>
                  <a:schemeClr val="accent6"/>
                </a:solidFill>
              </a:rPr>
              <a:t> до корабля, випадково обірвався?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30" y="4105375"/>
            <a:ext cx="58578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676" y="5718612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Чи може зміниться імпульс тіла, якщо не змінились ані маса тіла, ані модуль його швидкості?</a:t>
            </a:r>
          </a:p>
        </p:txBody>
      </p:sp>
    </p:spTree>
    <p:extLst>
      <p:ext uri="{BB962C8B-B14F-4D97-AF65-F5344CB8AC3E}">
        <p14:creationId xmlns:p14="http://schemas.microsoft.com/office/powerpoint/2010/main" val="379943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9586" y="260648"/>
            <a:ext cx="5314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i="1" dirty="0">
                <a:solidFill>
                  <a:srgbClr val="0070C0"/>
                </a:solidFill>
              </a:rPr>
              <a:t>Розв'язування задач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4. З якою швидкістю мав би рухатись легковий автомобіль, маса якого 2,5 т, щоб у нього був такий самий імпульс, як у вантажівки масою 9 т, що рухається зі швидкістю 54 км/</a:t>
            </a:r>
            <a:r>
              <a:rPr lang="uk-UA" b="1" i="1" dirty="0" err="1"/>
              <a:t>год</a:t>
            </a:r>
            <a:r>
              <a:rPr lang="uk-UA" b="1" i="1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2780928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+mj-lt"/>
                <a:ea typeface="MyriadPro-Regular"/>
                <a:cs typeface="Times New Roman"/>
              </a:rPr>
              <a:t>5. Із гармати, встановленої на гладенькій горизонтальній поверхні, горизонтально випущено снаряд зі швидкістю </a:t>
            </a:r>
            <a:r>
              <a:rPr lang="ru-RU" b="1" i="1" dirty="0">
                <a:latin typeface="+mj-lt"/>
                <a:ea typeface="MyriadPro-Regular"/>
                <a:cs typeface="Times New Roman"/>
              </a:rPr>
              <a:t>2</a:t>
            </a:r>
            <a:r>
              <a:rPr lang="uk-UA" b="1" i="1" dirty="0">
                <a:latin typeface="+mj-lt"/>
                <a:ea typeface="MyriadPro-Regular"/>
                <a:cs typeface="Times New Roman"/>
              </a:rPr>
              <a:t>00 м/с. Якої швидкості руху набуде гармата після пострілу, якщо маса снаряда дорівнює 20 кг, а маса гармати – </a:t>
            </a:r>
            <a:r>
              <a:rPr lang="ru-RU" b="1" i="1" dirty="0">
                <a:latin typeface="+mj-lt"/>
                <a:ea typeface="MyriadPro-Regular"/>
                <a:cs typeface="Times New Roman"/>
              </a:rPr>
              <a:t>1</a:t>
            </a:r>
            <a:r>
              <a:rPr lang="uk-UA" b="1" i="1" dirty="0">
                <a:latin typeface="+mj-lt"/>
                <a:ea typeface="MyriadPro-Regular"/>
                <a:cs typeface="Times New Roman"/>
              </a:rPr>
              <a:t>,</a:t>
            </a:r>
            <a:r>
              <a:rPr lang="ru-RU" b="1" i="1" dirty="0">
                <a:latin typeface="+mj-lt"/>
                <a:ea typeface="MyriadPro-Regular"/>
                <a:cs typeface="Times New Roman"/>
              </a:rPr>
              <a:t>5</a:t>
            </a:r>
            <a:r>
              <a:rPr lang="uk-UA" b="1" i="1" dirty="0">
                <a:latin typeface="+mj-lt"/>
                <a:ea typeface="MyriadPro-Regular"/>
                <a:cs typeface="Times New Roman"/>
              </a:rPr>
              <a:t>т?</a:t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endParaRPr lang="uk-UA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60" y="5116087"/>
            <a:ext cx="4304467" cy="89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612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19576"/>
              </p:ext>
            </p:extLst>
          </p:nvPr>
        </p:nvGraphicFramePr>
        <p:xfrm>
          <a:off x="467544" y="692696"/>
          <a:ext cx="8280920" cy="6050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122">
                <a:tc>
                  <a:txBody>
                    <a:bodyPr/>
                    <a:lstStyle/>
                    <a:p>
                      <a:r>
                        <a:rPr lang="uk-UA" dirty="0"/>
                        <a:t>1</a:t>
                      </a:r>
                    </a:p>
                    <a:p>
                      <a:endParaRPr lang="uk-UA" sz="1400" dirty="0"/>
                    </a:p>
                    <a:p>
                      <a:pPr algn="ctr"/>
                      <a:r>
                        <a:rPr lang="uk-UA" sz="1400" dirty="0"/>
                        <a:t>Одиниця вимірювання імпульсу?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</a:p>
                    <a:p>
                      <a:endParaRPr lang="uk-UA" sz="1400" dirty="0"/>
                    </a:p>
                    <a:p>
                      <a:pPr algn="ctr"/>
                      <a:r>
                        <a:rPr lang="uk-UA" sz="1400" dirty="0"/>
                        <a:t>Відокремленою частиною ракети є…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</a:t>
                      </a:r>
                    </a:p>
                    <a:p>
                      <a:pPr algn="ctr"/>
                      <a:r>
                        <a:rPr lang="uk-UA" sz="1400" dirty="0" err="1"/>
                        <a:t>Непружне</a:t>
                      </a:r>
                      <a:r>
                        <a:rPr lang="uk-UA" sz="1400" dirty="0"/>
                        <a:t> зіткнення, після якого тіла рухаються як одне ціла, називають…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</a:t>
                      </a:r>
                    </a:p>
                    <a:p>
                      <a:endParaRPr lang="uk-UA" dirty="0"/>
                    </a:p>
                    <a:p>
                      <a:pPr algn="ctr"/>
                      <a:r>
                        <a:rPr lang="uk-UA" sz="1400" dirty="0"/>
                        <a:t>Імпульс тіла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173">
                <a:tc>
                  <a:txBody>
                    <a:bodyPr/>
                    <a:lstStyle/>
                    <a:p>
                      <a:r>
                        <a:rPr lang="uk-UA" dirty="0"/>
                        <a:t>5</a:t>
                      </a:r>
                    </a:p>
                    <a:p>
                      <a:pPr algn="ctr"/>
                      <a:r>
                        <a:rPr lang="uk-UA" sz="1400" dirty="0"/>
                        <a:t>Як називають векторну величину,</a:t>
                      </a:r>
                      <a:r>
                        <a:rPr lang="uk-UA" sz="1400" baseline="0" dirty="0"/>
                        <a:t> яка дорівнює добутку маси тіла на швидкість його руху?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6</a:t>
                      </a:r>
                    </a:p>
                    <a:p>
                      <a:pPr algn="ctr"/>
                      <a:r>
                        <a:rPr lang="uk-UA" sz="1400" dirty="0"/>
                        <a:t>Як називають </a:t>
                      </a:r>
                      <a:r>
                        <a:rPr lang="uk-UA" sz="1400" dirty="0" err="1"/>
                        <a:t>корот-кочасну</a:t>
                      </a:r>
                      <a:r>
                        <a:rPr lang="uk-UA" sz="1400" dirty="0"/>
                        <a:t> взаємодію тіл, у ході якої тіла безпосередньо </a:t>
                      </a:r>
                      <a:r>
                        <a:rPr lang="uk-UA" sz="1400" dirty="0" err="1"/>
                        <a:t>тор-каються</a:t>
                      </a:r>
                      <a:r>
                        <a:rPr lang="uk-UA" sz="1400" dirty="0"/>
                        <a:t> одне одного?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 </a:t>
                      </a:r>
                      <a:r>
                        <a:rPr lang="uk-UA" sz="1400" dirty="0"/>
                        <a:t>Якщо після</a:t>
                      </a:r>
                      <a:r>
                        <a:rPr lang="uk-UA" sz="1400" baseline="0" dirty="0"/>
                        <a:t> зіткнення частина кінетичної енергії перетворюється на внутрішню,  таке зіткнення називають…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8</a:t>
                      </a:r>
                    </a:p>
                    <a:p>
                      <a:endParaRPr lang="uk-UA" dirty="0"/>
                    </a:p>
                    <a:p>
                      <a:pPr algn="ctr"/>
                      <a:r>
                        <a:rPr lang="uk-UA" sz="1400" dirty="0" err="1"/>
                        <a:t>Кг•м</a:t>
                      </a:r>
                      <a:r>
                        <a:rPr lang="uk-UA" sz="1400" dirty="0"/>
                        <a:t>/с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173">
                <a:tc>
                  <a:txBody>
                    <a:bodyPr/>
                    <a:lstStyle/>
                    <a:p>
                      <a:r>
                        <a:rPr lang="uk-UA" dirty="0"/>
                        <a:t>9</a:t>
                      </a:r>
                    </a:p>
                    <a:p>
                      <a:endParaRPr lang="uk-UA" dirty="0"/>
                    </a:p>
                    <a:p>
                      <a:pPr algn="ctr"/>
                      <a:r>
                        <a:rPr lang="uk-UA" sz="1400" dirty="0"/>
                        <a:t>Абсолютно не пружним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 </a:t>
                      </a:r>
                      <a:r>
                        <a:rPr lang="uk-UA" sz="1300" b="1" dirty="0"/>
                        <a:t>Як називається </a:t>
                      </a:r>
                      <a:r>
                        <a:rPr lang="uk-UA" sz="1300" b="1" dirty="0" err="1"/>
                        <a:t>лі-тальний</a:t>
                      </a:r>
                      <a:r>
                        <a:rPr lang="uk-UA" sz="1300" b="1" dirty="0"/>
                        <a:t> апарат, який переміщується в </a:t>
                      </a:r>
                      <a:r>
                        <a:rPr lang="uk-UA" sz="1300" b="1" dirty="0" err="1"/>
                        <a:t>прос-торі</a:t>
                      </a:r>
                      <a:r>
                        <a:rPr lang="uk-UA" sz="1300" b="1" dirty="0"/>
                        <a:t> завдяки </a:t>
                      </a:r>
                      <a:r>
                        <a:rPr lang="uk-UA" sz="1300" b="1" dirty="0" err="1"/>
                        <a:t>реактив-ній</a:t>
                      </a:r>
                      <a:r>
                        <a:rPr lang="uk-UA" sz="1300" b="1" dirty="0"/>
                        <a:t> тязі, що виникає внаслідок відкидання апаратом частини власної маси?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11</a:t>
                      </a:r>
                    </a:p>
                    <a:p>
                      <a:endParaRPr lang="uk-UA" dirty="0"/>
                    </a:p>
                    <a:p>
                      <a:pPr algn="ctr"/>
                      <a:r>
                        <a:rPr lang="uk-UA" sz="1400" dirty="0"/>
                        <a:t>Не пружним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12</a:t>
                      </a:r>
                    </a:p>
                    <a:p>
                      <a:endParaRPr lang="uk-UA" dirty="0"/>
                    </a:p>
                    <a:p>
                      <a:pPr algn="ctr"/>
                      <a:r>
                        <a:rPr lang="uk-UA" sz="1400" dirty="0"/>
                        <a:t>Зіткнення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173">
                <a:tc>
                  <a:txBody>
                    <a:bodyPr/>
                    <a:lstStyle/>
                    <a:p>
                      <a:r>
                        <a:rPr lang="uk-UA" dirty="0"/>
                        <a:t>13</a:t>
                      </a:r>
                    </a:p>
                    <a:p>
                      <a:endParaRPr lang="uk-UA" dirty="0"/>
                    </a:p>
                    <a:p>
                      <a:pPr algn="ctr"/>
                      <a:r>
                        <a:rPr lang="uk-UA" sz="1400" dirty="0"/>
                        <a:t>Пружним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14</a:t>
                      </a:r>
                    </a:p>
                    <a:p>
                      <a:endParaRPr lang="uk-UA" dirty="0"/>
                    </a:p>
                    <a:p>
                      <a:pPr algn="ctr"/>
                      <a:r>
                        <a:rPr lang="uk-UA" sz="1400" dirty="0"/>
                        <a:t>Ракета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</a:t>
                      </a:r>
                    </a:p>
                    <a:p>
                      <a:endParaRPr lang="uk-UA" dirty="0"/>
                    </a:p>
                    <a:p>
                      <a:pPr algn="ctr"/>
                      <a:r>
                        <a:rPr lang="uk-UA" sz="1400" dirty="0"/>
                        <a:t>Струмінь гарячого газу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16</a:t>
                      </a:r>
                    </a:p>
                    <a:p>
                      <a:pPr algn="ctr"/>
                      <a:r>
                        <a:rPr lang="uk-UA" sz="1400" dirty="0"/>
                        <a:t>Якщо після зіткнення сумарна кінетична енергія</a:t>
                      </a:r>
                      <a:r>
                        <a:rPr lang="uk-UA" sz="1400" baseline="0" dirty="0"/>
                        <a:t> тіл зберігається, таке зіткнення називають…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11663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>
                <a:solidFill>
                  <a:srgbClr val="0070C0"/>
                </a:solidFill>
              </a:rPr>
              <a:t>Знайти відповідність</a:t>
            </a:r>
          </a:p>
        </p:txBody>
      </p:sp>
    </p:spTree>
    <p:extLst>
      <p:ext uri="{BB962C8B-B14F-4D97-AF65-F5344CB8AC3E}">
        <p14:creationId xmlns:p14="http://schemas.microsoft.com/office/powerpoint/2010/main" val="2675315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53844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rgbClr val="0070C0"/>
                </a:solidFill>
              </a:rPr>
              <a:t>Використані джерела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077" y="1628800"/>
            <a:ext cx="8371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</a:rPr>
              <a:t>1. Підручник «Фізика-10 (рівень стандарту)» за редакцією Т.М. </a:t>
            </a:r>
            <a:r>
              <a:rPr lang="uk-UA" dirty="0" err="1">
                <a:solidFill>
                  <a:srgbClr val="002060"/>
                </a:solidFill>
              </a:rPr>
              <a:t>Засєкіної</a:t>
            </a:r>
            <a:r>
              <a:rPr lang="uk-UA" dirty="0">
                <a:solidFill>
                  <a:srgbClr val="002060"/>
                </a:solidFill>
              </a:rPr>
              <a:t>, Д.О. </a:t>
            </a:r>
            <a:r>
              <a:rPr lang="uk-UA" dirty="0" err="1">
                <a:solidFill>
                  <a:srgbClr val="002060"/>
                </a:solidFill>
              </a:rPr>
              <a:t>Засекіна-Київ</a:t>
            </a:r>
            <a:r>
              <a:rPr lang="uk-UA" dirty="0">
                <a:solidFill>
                  <a:srgbClr val="002060"/>
                </a:solidFill>
              </a:rPr>
              <a:t> : видавництво «Оріон», 2018.</a:t>
            </a:r>
          </a:p>
          <a:p>
            <a:r>
              <a:rPr lang="uk-UA" dirty="0">
                <a:solidFill>
                  <a:srgbClr val="002060"/>
                </a:solidFill>
              </a:rPr>
              <a:t>2. Навчальний посібник «Фізика 8-11» за редакцією Н.В. Татарчука – Харків: видавництво «Країна мрій», 2006.</a:t>
            </a:r>
          </a:p>
          <a:p>
            <a:r>
              <a:rPr lang="uk-UA" dirty="0">
                <a:solidFill>
                  <a:srgbClr val="002060"/>
                </a:solidFill>
              </a:rPr>
              <a:t>3. </a:t>
            </a:r>
            <a:r>
              <a:rPr lang="uk-UA" dirty="0"/>
              <a:t>Презентація "Взаємодія тіл. Імпульс. Закон збереження імпульсу". </a:t>
            </a:r>
            <a:r>
              <a:rPr lang="uk-UA" i="1" dirty="0"/>
              <a:t>Освітній проект «На Урок» для вчителів</a:t>
            </a:r>
            <a:r>
              <a:rPr lang="uk-UA" dirty="0"/>
              <a:t>. </a:t>
            </a:r>
            <a:r>
              <a:rPr lang="en-US" dirty="0"/>
              <a:t>URL: </a:t>
            </a:r>
            <a:r>
              <a:rPr lang="en-US" dirty="0">
                <a:hlinkClick r:id="rId2"/>
              </a:rPr>
              <a:t>https://naurok.com.ua/prezentaciya-vzaemodiya-til-impuls-zakon-zberezhennya-impulsu-214442.html</a:t>
            </a:r>
            <a:r>
              <a:rPr lang="en-US" dirty="0"/>
              <a:t> (</a:t>
            </a:r>
            <a:r>
              <a:rPr lang="uk-UA" dirty="0"/>
              <a:t>дата звернення: 01.06.2022).</a:t>
            </a:r>
          </a:p>
          <a:p>
            <a:r>
              <a:rPr lang="uk-UA" dirty="0">
                <a:solidFill>
                  <a:srgbClr val="002060"/>
                </a:solidFill>
              </a:rPr>
              <a:t>4. </a:t>
            </a:r>
            <a:r>
              <a:rPr lang="uk-UA" dirty="0"/>
              <a:t>Наталія Андрієнко. Імпульс тіла. Реактивний рух. Пружне та непружне зіткнення, 2020. </a:t>
            </a:r>
            <a:r>
              <a:rPr lang="en-US" i="1" dirty="0"/>
              <a:t>YouTube</a:t>
            </a:r>
            <a:r>
              <a:rPr lang="en-US" dirty="0"/>
              <a:t>. URL: </a:t>
            </a:r>
            <a:r>
              <a:rPr lang="en-US" dirty="0">
                <a:hlinkClick r:id="rId3"/>
              </a:rPr>
              <a:t>https://www.youtube.com/watch?v=GVNKCtqNPtc</a:t>
            </a:r>
            <a:r>
              <a:rPr lang="en-US" dirty="0"/>
              <a:t> (</a:t>
            </a:r>
            <a:r>
              <a:rPr lang="uk-UA" dirty="0"/>
              <a:t>дата звернення: 01.06.2022).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1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3548" y="1412776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b="1" i="1" dirty="0"/>
              <a:t>Як обчислити сили, що виникають у результаті зіткнення тіл?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b="1" i="1" dirty="0"/>
              <a:t>Як визначити сили, що виникають під час вибуху?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b="1" i="1" dirty="0"/>
              <a:t>Як визначити сили, що виникають під час руху ракет?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b="1" i="1" dirty="0"/>
              <a:t>Чи можливо на Землі знайти замкнену систему тіл?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7667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rgbClr val="0070C0"/>
                </a:solidFill>
              </a:rPr>
              <a:t>Ключові питання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26463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90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1">
                    <a:lumMod val="75000"/>
                  </a:schemeClr>
                </a:solidFill>
              </a:rPr>
              <a:t>Запитання для учнів: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536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3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03244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45693" y="1177553"/>
            <a:ext cx="38822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uk-UA" sz="2400" b="1" i="1" dirty="0">
                <a:solidFill>
                  <a:srgbClr val="FF0000"/>
                </a:solidFill>
              </a:rPr>
              <a:t>Імпульс тіла - це фізична величина, що дорівнює добутку маси тіла на його швидкість.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28303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Імпульс це векторна величина, яка визначається за формулою</a:t>
            </a:r>
            <a:endParaRPr lang="uk-UA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79715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uk-UA" sz="2400" b="1" i="1" dirty="0"/>
              <a:t>Імпульс служить </a:t>
            </a:r>
            <a:r>
              <a:rPr lang="ru-RU" altLang="uk-UA" sz="2400" b="1" i="1" dirty="0" err="1"/>
              <a:t>мірою</a:t>
            </a:r>
            <a:r>
              <a:rPr lang="ru-RU" altLang="uk-UA" sz="2400" b="1" i="1" dirty="0"/>
              <a:t> того, наскільки велика повинна бути сила, яка діє на тіло протягом певного часу, щоб зупинити або розігнати його з місця до даної </a:t>
            </a:r>
            <a:r>
              <a:rPr lang="ru-RU" altLang="uk-UA" sz="2400" b="1" i="1" dirty="0" err="1"/>
              <a:t>швидкості</a:t>
            </a:r>
            <a:r>
              <a:rPr lang="ru-RU" altLang="uk-UA" sz="2400" b="1" i="1" dirty="0"/>
              <a:t>.</a:t>
            </a:r>
          </a:p>
          <a:p>
            <a:pPr algn="ctr"/>
            <a:r>
              <a:rPr lang="ru-RU" altLang="uk-UA" sz="2400" b="1" i="1" dirty="0"/>
              <a:t>Напрямок вектора імпульсу завжди збігається з напрямком вектора </a:t>
            </a:r>
            <a:r>
              <a:rPr lang="ru-RU" altLang="uk-UA" sz="2400" b="1" i="1" dirty="0" err="1"/>
              <a:t>швидкості</a:t>
            </a:r>
            <a:r>
              <a:rPr lang="ru-RU" altLang="uk-UA" sz="2400" b="1" i="1" dirty="0"/>
              <a:t>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29" y="3759658"/>
            <a:ext cx="2019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93" y="3759658"/>
            <a:ext cx="1836712" cy="7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476672"/>
            <a:ext cx="5982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1">
                    <a:lumMod val="75000"/>
                  </a:schemeClr>
                </a:solidFill>
              </a:rPr>
              <a:t>Імпульс тіла</a:t>
            </a:r>
          </a:p>
        </p:txBody>
      </p:sp>
    </p:spTree>
    <p:extLst>
      <p:ext uri="{BB962C8B-B14F-4D97-AF65-F5344CB8AC3E}">
        <p14:creationId xmlns:p14="http://schemas.microsoft.com/office/powerpoint/2010/main" val="252862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60648"/>
            <a:ext cx="3480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1">
                    <a:lumMod val="75000"/>
                  </a:schemeClr>
                </a:solidFill>
              </a:rPr>
              <a:t>Імпульс тіла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64244"/>
            <a:ext cx="7186613" cy="293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96752"/>
            <a:ext cx="8568952" cy="2123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200" b="1" i="1" dirty="0">
                <a:solidFill>
                  <a:srgbClr val="002060"/>
                </a:solidFill>
              </a:rPr>
              <a:t>У 14 столітті французький філософ і механік Жан Бурідан зауважив, що кинуте тіло продовжує рухатись тоді, коли на нього перестає діяти сила руки. Здатність тіла зберігати рух Бурідан назвав латинським словом </a:t>
            </a:r>
            <a:r>
              <a:rPr lang="en-US" sz="2200" b="1" i="1" dirty="0">
                <a:solidFill>
                  <a:srgbClr val="002060"/>
                </a:solidFill>
              </a:rPr>
              <a:t>impetus</a:t>
            </a:r>
            <a:r>
              <a:rPr lang="uk-UA" sz="2200" b="1" i="1" dirty="0">
                <a:solidFill>
                  <a:srgbClr val="002060"/>
                </a:solidFill>
              </a:rPr>
              <a:t>, таким чином увівши в обіг поняття, яке в наш час називають імпульсом.</a:t>
            </a:r>
          </a:p>
        </p:txBody>
      </p:sp>
    </p:spTree>
    <p:extLst>
      <p:ext uri="{BB962C8B-B14F-4D97-AF65-F5344CB8AC3E}">
        <p14:creationId xmlns:p14="http://schemas.microsoft.com/office/powerpoint/2010/main" val="58361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3334" y="404664"/>
            <a:ext cx="3480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1">
                    <a:lumMod val="75000"/>
                  </a:schemeClr>
                </a:solidFill>
              </a:rPr>
              <a:t>Імпульс тіла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77024" cy="480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73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16" y="1135635"/>
            <a:ext cx="3100189" cy="35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3606" y="260648"/>
            <a:ext cx="6006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>
                <a:solidFill>
                  <a:srgbClr val="0070C0"/>
                </a:solidFill>
              </a:rPr>
              <a:t>Замкнена система тіл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66898"/>
            <a:ext cx="2875229" cy="297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124744"/>
            <a:ext cx="2592288" cy="48936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</a:rPr>
              <a:t>Замкнена система тіл (ізольована)</a:t>
            </a:r>
            <a:r>
              <a:rPr lang="uk-UA" sz="2400" b="1" i="1" dirty="0"/>
              <a:t> – 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</a:rPr>
              <a:t>це така система тіл, на яку не діють зовнішні сили, а будь-які зміни стану системи є результатом дії внутрішніх сил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29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91" y="5517232"/>
            <a:ext cx="50863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680" y="33265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rgbClr val="0070C0"/>
                </a:solidFill>
              </a:rPr>
              <a:t>Закон збереження імпульсу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1" y="1285915"/>
            <a:ext cx="8142287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02" y="3645024"/>
            <a:ext cx="5038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9" y="4581128"/>
            <a:ext cx="803751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13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31072" cy="501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rgbClr val="0070C0"/>
                </a:solidFill>
              </a:rPr>
              <a:t>Реактивний рух</a:t>
            </a:r>
          </a:p>
        </p:txBody>
      </p:sp>
    </p:spTree>
    <p:extLst>
      <p:ext uri="{BB962C8B-B14F-4D97-AF65-F5344CB8AC3E}">
        <p14:creationId xmlns:p14="http://schemas.microsoft.com/office/powerpoint/2010/main" val="24113899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403</TotalTime>
  <Words>831</Words>
  <Application>Microsoft Office PowerPoint</Application>
  <PresentationFormat>Екран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Schoolbook</vt:lpstr>
      <vt:lpstr>Georgia</vt:lpstr>
      <vt:lpstr>MyriadPro-Regular</vt:lpstr>
      <vt:lpstr>Times New Roman</vt:lpstr>
      <vt:lpstr>Trebuchet MS</vt:lpstr>
      <vt:lpstr>Воздушный поток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МЛ</cp:lastModifiedBy>
  <cp:revision>30</cp:revision>
  <dcterms:created xsi:type="dcterms:W3CDTF">2022-05-28T11:39:52Z</dcterms:created>
  <dcterms:modified xsi:type="dcterms:W3CDTF">2022-06-01T07:06:19Z</dcterms:modified>
</cp:coreProperties>
</file>