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0" r:id="rId4"/>
    <p:sldId id="266" r:id="rId5"/>
    <p:sldId id="257" r:id="rId6"/>
    <p:sldId id="258" r:id="rId7"/>
    <p:sldId id="259" r:id="rId8"/>
    <p:sldId id="261" r:id="rId9"/>
    <p:sldId id="262" r:id="rId10"/>
    <p:sldId id="263" r:id="rId11"/>
    <p:sldId id="267" r:id="rId12"/>
    <p:sldId id="268"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8483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256383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B41AE49-E148-4E97-8420-9EC6BA8B25E5}" type="slidenum">
              <a:rPr lang="uk-UA" smtClean="0"/>
              <a:t>‹№›</a:t>
            </a:fld>
            <a:endParaRPr lang="uk-U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220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Відредагуйте стиль зразка тексту</a:t>
            </a:r>
          </a:p>
        </p:txBody>
      </p:sp>
      <p:sp>
        <p:nvSpPr>
          <p:cNvPr id="5" name="Date Placeholder 4"/>
          <p:cNvSpPr>
            <a:spLocks noGrp="1"/>
          </p:cNvSpPr>
          <p:nvPr>
            <p:ph type="dt" sz="half" idx="10"/>
          </p:nvPr>
        </p:nvSpPr>
        <p:spPr/>
        <p:txBody>
          <a:bodyPr/>
          <a:lstStyle/>
          <a:p>
            <a:fld id="{D3B3A912-386B-48D5-91D1-5A1A3D0163C3}" type="datetimeFigureOut">
              <a:rPr lang="uk-UA" smtClean="0"/>
              <a:t>25.05.2022</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358730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Відредагуйте стиль зразка тексту</a:t>
            </a:r>
          </a:p>
        </p:txBody>
      </p:sp>
      <p:sp>
        <p:nvSpPr>
          <p:cNvPr id="5" name="Date Placeholder 4"/>
          <p:cNvSpPr>
            <a:spLocks noGrp="1"/>
          </p:cNvSpPr>
          <p:nvPr>
            <p:ph type="dt" sz="half" idx="10"/>
          </p:nvPr>
        </p:nvSpPr>
        <p:spPr/>
        <p:txBody>
          <a:bodyPr/>
          <a:lstStyle/>
          <a:p>
            <a:fld id="{D3B3A912-386B-48D5-91D1-5A1A3D0163C3}" type="datetimeFigureOut">
              <a:rPr lang="uk-UA" smtClean="0"/>
              <a:t>25.05.2022</a:t>
            </a:fld>
            <a:endParaRPr lang="uk-UA"/>
          </a:p>
        </p:txBody>
      </p:sp>
      <p:sp>
        <p:nvSpPr>
          <p:cNvPr id="6" name="Footer Placeholder 5"/>
          <p:cNvSpPr>
            <a:spLocks noGrp="1"/>
          </p:cNvSpPr>
          <p:nvPr>
            <p:ph type="ftr" sz="quarter" idx="11"/>
          </p:nvPr>
        </p:nvSpPr>
        <p:spPr/>
        <p:txBody>
          <a:bodyPr/>
          <a:lstStyle/>
          <a:p>
            <a:endParaRPr lang="uk-U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41AE49-E148-4E97-8420-9EC6BA8B25E5}" type="slidenum">
              <a:rPr lang="uk-UA" smtClean="0"/>
              <a:t>‹№›</a:t>
            </a:fld>
            <a:endParaRPr lang="uk-U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566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Відредагуйте стиль зразка тексту</a:t>
            </a:r>
          </a:p>
        </p:txBody>
      </p:sp>
      <p:sp>
        <p:nvSpPr>
          <p:cNvPr id="5" name="Date Placeholder 4"/>
          <p:cNvSpPr>
            <a:spLocks noGrp="1"/>
          </p:cNvSpPr>
          <p:nvPr>
            <p:ph type="dt" sz="half" idx="10"/>
          </p:nvPr>
        </p:nvSpPr>
        <p:spPr/>
        <p:txBody>
          <a:bodyPr/>
          <a:lstStyle/>
          <a:p>
            <a:fld id="{D3B3A912-386B-48D5-91D1-5A1A3D0163C3}" type="datetimeFigureOut">
              <a:rPr lang="uk-UA" smtClean="0"/>
              <a:t>25.05.2022</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116238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169393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396765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240202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3B3A912-386B-48D5-91D1-5A1A3D0163C3}" type="datetimeFigureOut">
              <a:rPr lang="uk-UA" smtClean="0"/>
              <a:t>25.05.2022</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20714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3B3A912-386B-48D5-91D1-5A1A3D0163C3}" type="datetimeFigureOut">
              <a:rPr lang="uk-UA" smtClean="0"/>
              <a:t>25.05.2022</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136095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3B3A912-386B-48D5-91D1-5A1A3D0163C3}" type="datetimeFigureOut">
              <a:rPr lang="uk-UA" smtClean="0"/>
              <a:t>25.05.2022</a:t>
            </a:fld>
            <a:endParaRPr lang="uk-UA"/>
          </a:p>
        </p:txBody>
      </p:sp>
      <p:sp>
        <p:nvSpPr>
          <p:cNvPr id="8" name="Footer Placeholder 7"/>
          <p:cNvSpPr>
            <a:spLocks noGrp="1"/>
          </p:cNvSpPr>
          <p:nvPr>
            <p:ph type="ftr" sz="quarter" idx="11"/>
          </p:nvPr>
        </p:nvSpPr>
        <p:spPr/>
        <p:txBody>
          <a:bodyPr/>
          <a:lstStyle/>
          <a:p>
            <a:endParaRPr lang="uk-U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8517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3B3A912-386B-48D5-91D1-5A1A3D0163C3}" type="datetimeFigureOut">
              <a:rPr lang="uk-UA" smtClean="0"/>
              <a:t>25.05.2022</a:t>
            </a:fld>
            <a:endParaRPr lang="uk-UA"/>
          </a:p>
        </p:txBody>
      </p:sp>
      <p:sp>
        <p:nvSpPr>
          <p:cNvPr id="4" name="Footer Placeholder 3"/>
          <p:cNvSpPr>
            <a:spLocks noGrp="1"/>
          </p:cNvSpPr>
          <p:nvPr>
            <p:ph type="ftr" sz="quarter" idx="11"/>
          </p:nvPr>
        </p:nvSpPr>
        <p:spPr/>
        <p:txBody>
          <a:bodyPr/>
          <a:lstStyle/>
          <a:p>
            <a:endParaRPr lang="uk-U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345699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3A912-386B-48D5-91D1-5A1A3D0163C3}" type="datetimeFigureOut">
              <a:rPr lang="uk-UA" smtClean="0"/>
              <a:t>25.05.2022</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344625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D3B3A912-386B-48D5-91D1-5A1A3D0163C3}" type="datetimeFigureOut">
              <a:rPr lang="uk-UA" smtClean="0"/>
              <a:t>25.05.2022</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25534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D3B3A912-386B-48D5-91D1-5A1A3D0163C3}" type="datetimeFigureOut">
              <a:rPr lang="uk-UA" smtClean="0"/>
              <a:t>25.05.2022</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41AE49-E148-4E97-8420-9EC6BA8B25E5}" type="slidenum">
              <a:rPr lang="uk-UA" smtClean="0"/>
              <a:t>‹№›</a:t>
            </a:fld>
            <a:endParaRPr lang="uk-UA"/>
          </a:p>
        </p:txBody>
      </p:sp>
    </p:spTree>
    <p:extLst>
      <p:ext uri="{BB962C8B-B14F-4D97-AF65-F5344CB8AC3E}">
        <p14:creationId xmlns:p14="http://schemas.microsoft.com/office/powerpoint/2010/main" val="186486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3B3A912-386B-48D5-91D1-5A1A3D0163C3}" type="datetimeFigureOut">
              <a:rPr lang="uk-UA" smtClean="0"/>
              <a:t>25.05.2022</a:t>
            </a:fld>
            <a:endParaRPr lang="uk-U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B41AE49-E148-4E97-8420-9EC6BA8B25E5}" type="slidenum">
              <a:rPr lang="uk-UA" smtClean="0"/>
              <a:t>‹№›</a:t>
            </a:fld>
            <a:endParaRPr lang="uk-UA"/>
          </a:p>
        </p:txBody>
      </p:sp>
    </p:spTree>
    <p:extLst>
      <p:ext uri="{BB962C8B-B14F-4D97-AF65-F5344CB8AC3E}">
        <p14:creationId xmlns:p14="http://schemas.microsoft.com/office/powerpoint/2010/main" val="3735089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1478589" y="817418"/>
            <a:ext cx="6600451" cy="3525983"/>
          </a:xfrm>
        </p:spPr>
        <p:txBody>
          <a:bodyPr anchor="t">
            <a:noAutofit/>
          </a:bodyPr>
          <a:lstStyle/>
          <a:p>
            <a:pPr algn="ctr"/>
            <a:r>
              <a:rPr lang="uk-UA" sz="6600" b="1" dirty="0">
                <a:solidFill>
                  <a:schemeClr val="bg1"/>
                </a:solidFill>
                <a:latin typeface="Times New Roman" panose="02020603050405020304" pitchFamily="18" charset="0"/>
                <a:cs typeface="Times New Roman" panose="02020603050405020304" pitchFamily="18" charset="0"/>
              </a:rPr>
              <a:t>Види механічних коливань</a:t>
            </a:r>
          </a:p>
        </p:txBody>
      </p:sp>
      <p:sp>
        <p:nvSpPr>
          <p:cNvPr id="3" name="Підзаголовок 2">
            <a:extLst>
              <a:ext uri="{FF2B5EF4-FFF2-40B4-BE49-F238E27FC236}">
                <a16:creationId xmlns:a16="http://schemas.microsoft.com/office/drawing/2014/main" id="{77B3ADC8-548B-4204-80FF-7133A628FE53}"/>
              </a:ext>
            </a:extLst>
          </p:cNvPr>
          <p:cNvSpPr>
            <a:spLocks noGrp="1"/>
          </p:cNvSpPr>
          <p:nvPr>
            <p:ph type="subTitle" idx="1"/>
          </p:nvPr>
        </p:nvSpPr>
        <p:spPr>
          <a:xfrm>
            <a:off x="127471" y="5428543"/>
            <a:ext cx="5248093" cy="1126283"/>
          </a:xfrm>
        </p:spPr>
        <p:txBody>
          <a:bodyPr/>
          <a:lstStyle/>
          <a:p>
            <a:r>
              <a:rPr lang="uk-UA" dirty="0">
                <a:solidFill>
                  <a:schemeClr val="bg1"/>
                </a:solidFill>
                <a:latin typeface="Times New Roman" panose="02020603050405020304" pitchFamily="18" charset="0"/>
                <a:cs typeface="Times New Roman" panose="02020603050405020304" pitchFamily="18" charset="0"/>
              </a:rPr>
              <a:t>Урок в 10 класі</a:t>
            </a:r>
            <a:br>
              <a:rPr lang="uk-UA" dirty="0">
                <a:solidFill>
                  <a:schemeClr val="bg1"/>
                </a:solidFill>
                <a:latin typeface="Times New Roman" panose="02020603050405020304" pitchFamily="18" charset="0"/>
                <a:cs typeface="Times New Roman" panose="02020603050405020304" pitchFamily="18" charset="0"/>
              </a:rPr>
            </a:br>
            <a:r>
              <a:rPr lang="uk-UA" dirty="0">
                <a:solidFill>
                  <a:schemeClr val="bg1"/>
                </a:solidFill>
                <a:latin typeface="Times New Roman" panose="02020603050405020304" pitchFamily="18" charset="0"/>
                <a:cs typeface="Times New Roman" panose="02020603050405020304" pitchFamily="18" charset="0"/>
              </a:rPr>
              <a:t>Вчитель: Хоменко Олександр Миколайович </a:t>
            </a:r>
          </a:p>
        </p:txBody>
      </p:sp>
    </p:spTree>
    <p:extLst>
      <p:ext uri="{BB962C8B-B14F-4D97-AF65-F5344CB8AC3E}">
        <p14:creationId xmlns:p14="http://schemas.microsoft.com/office/powerpoint/2010/main" val="176506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ідзаголовок 2">
            <a:extLst>
              <a:ext uri="{FF2B5EF4-FFF2-40B4-BE49-F238E27FC236}">
                <a16:creationId xmlns:a16="http://schemas.microsoft.com/office/drawing/2014/main" id="{77B3ADC8-548B-4204-80FF-7133A628FE53}"/>
              </a:ext>
            </a:extLst>
          </p:cNvPr>
          <p:cNvSpPr>
            <a:spLocks noGrp="1"/>
          </p:cNvSpPr>
          <p:nvPr>
            <p:ph type="subTitle" idx="1"/>
          </p:nvPr>
        </p:nvSpPr>
        <p:spPr>
          <a:xfrm>
            <a:off x="1271774" y="205380"/>
            <a:ext cx="6600451" cy="612038"/>
          </a:xfrm>
        </p:spPr>
        <p:txBody>
          <a:bodyPr>
            <a:normAutofit/>
          </a:bodyPr>
          <a:lstStyle/>
          <a:p>
            <a:pPr algn="ctr"/>
            <a:r>
              <a:rPr lang="uk-UA" sz="2800" b="1" dirty="0">
                <a:solidFill>
                  <a:schemeClr val="accent4">
                    <a:lumMod val="20000"/>
                    <a:lumOff val="80000"/>
                  </a:schemeClr>
                </a:solidFill>
              </a:rPr>
              <a:t>Розв’язування задач</a:t>
            </a:r>
          </a:p>
        </p:txBody>
      </p:sp>
      <p:pic>
        <p:nvPicPr>
          <p:cNvPr id="4" name="Рисунок 3"/>
          <p:cNvPicPr>
            <a:picLocks noChangeAspect="1"/>
          </p:cNvPicPr>
          <p:nvPr/>
        </p:nvPicPr>
        <p:blipFill rotWithShape="1">
          <a:blip r:embed="rId3"/>
          <a:srcRect l="24332" t="32481" r="22620" b="26799"/>
          <a:stretch/>
        </p:blipFill>
        <p:spPr>
          <a:xfrm>
            <a:off x="432905" y="1177637"/>
            <a:ext cx="8278188" cy="3588328"/>
          </a:xfrm>
          <a:prstGeom prst="rect">
            <a:avLst/>
          </a:prstGeom>
        </p:spPr>
      </p:pic>
    </p:spTree>
    <p:extLst>
      <p:ext uri="{BB962C8B-B14F-4D97-AF65-F5344CB8AC3E}">
        <p14:creationId xmlns:p14="http://schemas.microsoft.com/office/powerpoint/2010/main" val="163142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4"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39"/>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Прямокутник 4"/>
              <p:cNvSpPr/>
              <p:nvPr/>
            </p:nvSpPr>
            <p:spPr>
              <a:xfrm>
                <a:off x="471054" y="434469"/>
                <a:ext cx="8201891" cy="1470531"/>
              </a:xfrm>
              <a:prstGeom prst="rect">
                <a:avLst/>
              </a:prstGeom>
              <a:solidFill>
                <a:schemeClr val="bg1"/>
              </a:solidFill>
            </p:spPr>
            <p:txBody>
              <a:bodyPr wrap="square">
                <a:spAutoFit/>
              </a:bodyPr>
              <a:lstStyle/>
              <a:p>
                <a:pPr indent="450215" algn="just">
                  <a:lnSpc>
                    <a:spcPct val="115000"/>
                  </a:lnSpc>
                  <a:spcAft>
                    <a:spcPts val="0"/>
                  </a:spcAft>
                </a:pPr>
                <a:r>
                  <a:rPr lang="uk-UA" dirty="0">
                    <a:solidFill>
                      <a:schemeClr val="tx1"/>
                    </a:solidFill>
                    <a:latin typeface="Times New Roman" panose="02020603050405020304" pitchFamily="18" charset="0"/>
                    <a:ea typeface="MyriadPro-Regular"/>
                    <a:cs typeface="Times New Roman" panose="02020603050405020304" pitchFamily="18" charset="0"/>
                  </a:rPr>
                  <a:t>2. За наведеним графіком визначте амплітуду та період коливань тіла. Обчисліть циклічну частоту коливань і максимальну швидкість руху тіла. Запишіть рівняння коливань. Знайдіть зміщення тіла у фазі </a:t>
                </a:r>
                <a14:m>
                  <m:oMath xmlns:m="http://schemas.openxmlformats.org/officeDocument/2006/math">
                    <m:f>
                      <m:fPr>
                        <m:ctrlPr>
                          <a:rPr lang="uk-UA" i="1">
                            <a:solidFill>
                              <a:schemeClr val="tx1"/>
                            </a:solidFill>
                            <a:latin typeface="Cambria Math" panose="02040503050406030204" pitchFamily="18" charset="0"/>
                            <a:ea typeface="MyriadPro-Regular"/>
                            <a:cs typeface="Times New Roman" panose="02020603050405020304" pitchFamily="18" charset="0"/>
                          </a:rPr>
                        </m:ctrlPr>
                      </m:fPr>
                      <m:num>
                        <m:r>
                          <a:rPr lang="uk-UA" i="1">
                            <a:solidFill>
                              <a:schemeClr val="tx1"/>
                            </a:solidFill>
                            <a:latin typeface="Cambria Math" panose="02040503050406030204" pitchFamily="18" charset="0"/>
                            <a:ea typeface="MyriadPro-Regular"/>
                            <a:cs typeface="Times New Roman" panose="02020603050405020304" pitchFamily="18" charset="0"/>
                          </a:rPr>
                          <m:t>𝜋</m:t>
                        </m:r>
                      </m:num>
                      <m:den>
                        <m:r>
                          <a:rPr lang="uk-UA" i="1">
                            <a:solidFill>
                              <a:schemeClr val="tx1"/>
                            </a:solidFill>
                            <a:latin typeface="Cambria Math" panose="02040503050406030204" pitchFamily="18" charset="0"/>
                            <a:ea typeface="MyriadPro-Regular"/>
                            <a:cs typeface="Times New Roman" panose="02020603050405020304" pitchFamily="18" charset="0"/>
                          </a:rPr>
                          <m:t>2</m:t>
                        </m:r>
                      </m:den>
                    </m:f>
                    <m:r>
                      <a:rPr lang="uk-UA" i="1">
                        <a:solidFill>
                          <a:schemeClr val="tx1"/>
                        </a:solidFill>
                        <a:latin typeface="Cambria Math" panose="02040503050406030204" pitchFamily="18" charset="0"/>
                        <a:ea typeface="MyriadPro-Regular"/>
                        <a:cs typeface="Times New Roman" panose="02020603050405020304" pitchFamily="18" charset="0"/>
                      </a:rPr>
                      <m:t> рад</m:t>
                    </m:r>
                  </m:oMath>
                </a14:m>
                <a:r>
                  <a:rPr lang="uk-UA" dirty="0">
                    <a:solidFill>
                      <a:schemeClr val="tx1"/>
                    </a:solidFill>
                    <a:latin typeface="Times New Roman" panose="02020603050405020304" pitchFamily="18" charset="0"/>
                    <a:ea typeface="MyriadPro-Regular"/>
                    <a:cs typeface="Times New Roman" panose="02020603050405020304" pitchFamily="18" charset="0"/>
                  </a:rPr>
                  <a:t>.</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0"/>
                  </a:spcAft>
                </a:pPr>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Прямокутник 4"/>
              <p:cNvSpPr>
                <a:spLocks noRot="1" noChangeAspect="1" noMove="1" noResize="1" noEditPoints="1" noAdjustHandles="1" noChangeArrowheads="1" noChangeShapeType="1" noTextEdit="1"/>
              </p:cNvSpPr>
              <p:nvPr/>
            </p:nvSpPr>
            <p:spPr>
              <a:xfrm>
                <a:off x="471054" y="434469"/>
                <a:ext cx="8201891" cy="1470531"/>
              </a:xfrm>
              <a:prstGeom prst="rect">
                <a:avLst/>
              </a:prstGeom>
              <a:blipFill>
                <a:blip r:embed="rId3"/>
                <a:stretch>
                  <a:fillRect l="-594" t="-826" r="-594"/>
                </a:stretch>
              </a:blipFill>
            </p:spPr>
            <p:txBody>
              <a:bodyPr/>
              <a:lstStyle/>
              <a:p>
                <a:r>
                  <a:rPr lang="uk-UA">
                    <a:noFill/>
                  </a:rPr>
                  <a:t> </a:t>
                </a:r>
              </a:p>
            </p:txBody>
          </p:sp>
        </mc:Fallback>
      </mc:AlternateContent>
      <p:pic>
        <p:nvPicPr>
          <p:cNvPr id="6" name="Рисунок 5" descr="https://uahistory.co/pidruchniki/baryahtar-physics-10-class-2018-standard-level/baryahtar-physics-10-class-2018-standard-level.files/image349.jpg"/>
          <p:cNvPicPr/>
          <p:nvPr/>
        </p:nvPicPr>
        <p:blipFill>
          <a:blip r:embed="rId4">
            <a:extLst>
              <a:ext uri="{28A0092B-C50C-407E-A947-70E740481C1C}">
                <a14:useLocalDpi xmlns:a14="http://schemas.microsoft.com/office/drawing/2010/main" val="0"/>
              </a:ext>
            </a:extLst>
          </a:blip>
          <a:srcRect/>
          <a:stretch>
            <a:fillRect/>
          </a:stretch>
        </p:blipFill>
        <p:spPr bwMode="auto">
          <a:xfrm>
            <a:off x="471054" y="1917403"/>
            <a:ext cx="8201891" cy="4400269"/>
          </a:xfrm>
          <a:prstGeom prst="rect">
            <a:avLst/>
          </a:prstGeom>
          <a:noFill/>
          <a:ln>
            <a:noFill/>
          </a:ln>
        </p:spPr>
      </p:pic>
    </p:spTree>
    <p:extLst>
      <p:ext uri="{BB962C8B-B14F-4D97-AF65-F5344CB8AC3E}">
        <p14:creationId xmlns:p14="http://schemas.microsoft.com/office/powerpoint/2010/main" val="186825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4"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rotWithShape="1">
          <a:blip r:embed="rId3"/>
          <a:srcRect l="24546" t="24526" r="23904" b="16951"/>
          <a:stretch/>
        </p:blipFill>
        <p:spPr>
          <a:xfrm>
            <a:off x="235527" y="180109"/>
            <a:ext cx="8774187" cy="5624945"/>
          </a:xfrm>
          <a:prstGeom prst="rect">
            <a:avLst/>
          </a:prstGeom>
        </p:spPr>
      </p:pic>
    </p:spTree>
    <p:extLst>
      <p:ext uri="{BB962C8B-B14F-4D97-AF65-F5344CB8AC3E}">
        <p14:creationId xmlns:p14="http://schemas.microsoft.com/office/powerpoint/2010/main" val="55598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4"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457200" y="515895"/>
            <a:ext cx="8326582" cy="4700582"/>
          </a:xfrm>
          <a:prstGeom prst="rect">
            <a:avLst/>
          </a:prstGeom>
        </p:spPr>
        <p:txBody>
          <a:bodyPr wrap="square">
            <a:spAutoFit/>
          </a:bodyPr>
          <a:lstStyle/>
          <a:p>
            <a:pPr indent="450215" algn="ctr">
              <a:lnSpc>
                <a:spcPct val="115000"/>
              </a:lnSpc>
              <a:spcAft>
                <a:spcPts val="0"/>
              </a:spcAft>
            </a:pPr>
            <a:r>
              <a:rPr lang="uk-UA" sz="2800" b="1" dirty="0">
                <a:solidFill>
                  <a:schemeClr val="accent4">
                    <a:lumMod val="20000"/>
                    <a:lumOff val="80000"/>
                  </a:schemeClr>
                </a:solidFill>
              </a:rPr>
              <a:t>ПІДБИТТЯ ПІДСУМКІВ УРОКУ</a:t>
            </a:r>
          </a:p>
          <a:p>
            <a:pPr indent="450215">
              <a:lnSpc>
                <a:spcPct val="115000"/>
              </a:lnSpc>
              <a:spcAft>
                <a:spcPts val="0"/>
              </a:spcAft>
            </a:pPr>
            <a:endParaRPr lang="uk-UA" b="1" i="1" dirty="0">
              <a:solidFill>
                <a:schemeClr val="bg1"/>
              </a:solidFill>
              <a:latin typeface="Times New Roman" panose="02020603050405020304" pitchFamily="18" charset="0"/>
              <a:ea typeface="SchoolBookC"/>
              <a:cs typeface="Times New Roman" panose="02020603050405020304" pitchFamily="18" charset="0"/>
            </a:endParaRPr>
          </a:p>
          <a:p>
            <a:pPr indent="450215">
              <a:lnSpc>
                <a:spcPct val="115000"/>
              </a:lnSpc>
              <a:spcAft>
                <a:spcPts val="0"/>
              </a:spcAft>
            </a:pPr>
            <a:r>
              <a:rPr lang="uk-UA" dirty="0">
                <a:solidFill>
                  <a:schemeClr val="accent4">
                    <a:lumMod val="20000"/>
                    <a:lumOff val="80000"/>
                  </a:schemeClr>
                </a:solidFill>
              </a:rPr>
              <a:t>Робота з підручником.</a:t>
            </a:r>
          </a:p>
          <a:p>
            <a:pPr indent="450215">
              <a:lnSpc>
                <a:spcPct val="115000"/>
              </a:lnSpc>
              <a:spcAft>
                <a:spcPts val="0"/>
              </a:spcAft>
            </a:pPr>
            <a:r>
              <a:rPr lang="uk-UA" dirty="0">
                <a:solidFill>
                  <a:schemeClr val="accent4">
                    <a:lumMod val="20000"/>
                    <a:lumOff val="80000"/>
                  </a:schemeClr>
                </a:solidFill>
              </a:rPr>
              <a:t>Знайти в підручнику відповіді на запитання.</a:t>
            </a:r>
          </a:p>
          <a:p>
            <a:pPr indent="450215" algn="just">
              <a:lnSpc>
                <a:spcPct val="115000"/>
              </a:lnSpc>
              <a:spcAft>
                <a:spcPts val="0"/>
              </a:spcAft>
            </a:pPr>
            <a:endParaRPr lang="uk-UA" dirty="0">
              <a:solidFill>
                <a:schemeClr val="accent4">
                  <a:lumMod val="20000"/>
                  <a:lumOff val="80000"/>
                </a:schemeClr>
              </a:solidFill>
            </a:endParaRPr>
          </a:p>
          <a:p>
            <a:pPr indent="450215" algn="just">
              <a:lnSpc>
                <a:spcPct val="115000"/>
              </a:lnSpc>
              <a:spcAft>
                <a:spcPts val="0"/>
              </a:spcAft>
            </a:pPr>
            <a:r>
              <a:rPr lang="uk-UA" dirty="0">
                <a:solidFill>
                  <a:schemeClr val="accent4">
                    <a:lumMod val="20000"/>
                    <a:lumOff val="80000"/>
                  </a:schemeClr>
                </a:solidFill>
              </a:rPr>
              <a:t>1. Що таке механічні коливання?</a:t>
            </a:r>
          </a:p>
          <a:p>
            <a:pPr indent="450215" algn="just">
              <a:lnSpc>
                <a:spcPct val="115000"/>
              </a:lnSpc>
              <a:spcAft>
                <a:spcPts val="0"/>
              </a:spcAft>
            </a:pPr>
            <a:r>
              <a:rPr lang="uk-UA" dirty="0">
                <a:solidFill>
                  <a:schemeClr val="accent4">
                    <a:lumMod val="20000"/>
                    <a:lumOff val="80000"/>
                  </a:schemeClr>
                </a:solidFill>
              </a:rPr>
              <a:t>2. Які коливання називають незатухаючими?</a:t>
            </a:r>
          </a:p>
          <a:p>
            <a:pPr indent="450215" algn="just">
              <a:lnSpc>
                <a:spcPct val="115000"/>
              </a:lnSpc>
              <a:spcAft>
                <a:spcPts val="0"/>
              </a:spcAft>
            </a:pPr>
            <a:r>
              <a:rPr lang="uk-UA" dirty="0">
                <a:solidFill>
                  <a:schemeClr val="accent4">
                    <a:lumMod val="20000"/>
                    <a:lumOff val="80000"/>
                  </a:schemeClr>
                </a:solidFill>
              </a:rPr>
              <a:t>3. Які коливання називають вільними? вимушеними? Наведіть приклади.</a:t>
            </a:r>
          </a:p>
          <a:p>
            <a:pPr indent="450215" algn="just">
              <a:lnSpc>
                <a:spcPct val="115000"/>
              </a:lnSpc>
              <a:spcAft>
                <a:spcPts val="0"/>
              </a:spcAft>
            </a:pPr>
            <a:r>
              <a:rPr lang="uk-UA" dirty="0">
                <a:solidFill>
                  <a:schemeClr val="accent4">
                    <a:lumMod val="20000"/>
                    <a:lumOff val="80000"/>
                  </a:schemeClr>
                </a:solidFill>
              </a:rPr>
              <a:t>4. Які умови необхідні для виникнення вільних коливань?</a:t>
            </a:r>
          </a:p>
          <a:p>
            <a:pPr indent="450215" algn="just">
              <a:lnSpc>
                <a:spcPct val="115000"/>
              </a:lnSpc>
              <a:spcAft>
                <a:spcPts val="0"/>
              </a:spcAft>
            </a:pPr>
            <a:r>
              <a:rPr lang="uk-UA" dirty="0">
                <a:solidFill>
                  <a:schemeClr val="accent4">
                    <a:lumMod val="20000"/>
                    <a:lumOff val="80000"/>
                  </a:schemeClr>
                </a:solidFill>
              </a:rPr>
              <a:t>5. Які коливання називають автоколиваннями?</a:t>
            </a:r>
          </a:p>
          <a:p>
            <a:pPr indent="450215" algn="just">
              <a:lnSpc>
                <a:spcPct val="115000"/>
              </a:lnSpc>
              <a:spcAft>
                <a:spcPts val="0"/>
              </a:spcAft>
            </a:pPr>
            <a:r>
              <a:rPr lang="uk-UA" dirty="0">
                <a:solidFill>
                  <a:schemeClr val="accent4">
                    <a:lumMod val="20000"/>
                    <a:lumOff val="80000"/>
                  </a:schemeClr>
                </a:solidFill>
              </a:rPr>
              <a:t>6. Які коливання називають гармонічними? Запишіть рівняння гармонічних коливань.</a:t>
            </a:r>
          </a:p>
          <a:p>
            <a:pPr indent="450215" algn="just">
              <a:lnSpc>
                <a:spcPct val="115000"/>
              </a:lnSpc>
              <a:spcAft>
                <a:spcPts val="0"/>
              </a:spcAft>
            </a:pPr>
            <a:r>
              <a:rPr lang="uk-UA" dirty="0">
                <a:solidFill>
                  <a:schemeClr val="accent4">
                    <a:lumMod val="20000"/>
                    <a:lumOff val="80000"/>
                  </a:schemeClr>
                </a:solidFill>
              </a:rPr>
              <a:t>7. Який вигляд має графік гармонічних коливань?</a:t>
            </a:r>
          </a:p>
        </p:txBody>
      </p:sp>
    </p:spTree>
    <p:extLst>
      <p:ext uri="{BB962C8B-B14F-4D97-AF65-F5344CB8AC3E}">
        <p14:creationId xmlns:p14="http://schemas.microsoft.com/office/powerpoint/2010/main" val="256856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4"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1524000" y="698226"/>
            <a:ext cx="6589199" cy="877997"/>
          </a:xfrm>
          <a:prstGeom prst="rect">
            <a:avLst/>
          </a:prstGeom>
        </p:spPr>
        <p:txBody>
          <a:bodyPr wrap="square">
            <a:spAutoFit/>
          </a:bodyPr>
          <a:lstStyle/>
          <a:p>
            <a:pPr indent="450215" algn="just">
              <a:lnSpc>
                <a:spcPct val="115000"/>
              </a:lnSpc>
              <a:spcAft>
                <a:spcPts val="0"/>
              </a:spcAft>
            </a:pPr>
            <a:r>
              <a:rPr lang="uk-UA" sz="2800" b="1" dirty="0">
                <a:solidFill>
                  <a:schemeClr val="accent4">
                    <a:lumMod val="20000"/>
                    <a:lumOff val="80000"/>
                  </a:schemeClr>
                </a:solidFill>
              </a:rPr>
              <a:t>Домашнє завдання</a:t>
            </a:r>
          </a:p>
          <a:p>
            <a:pPr indent="450215" algn="just">
              <a:lnSpc>
                <a:spcPct val="115000"/>
              </a:lnSpc>
              <a:spcAft>
                <a:spcPts val="0"/>
              </a:spcAft>
            </a:pPr>
            <a:r>
              <a:rPr lang="uk-UA" dirty="0">
                <a:solidFill>
                  <a:schemeClr val="accent4">
                    <a:lumMod val="20000"/>
                    <a:lumOff val="80000"/>
                  </a:schemeClr>
                </a:solidFill>
              </a:rPr>
              <a:t>Опрацювати § 1</a:t>
            </a:r>
            <a:r>
              <a:rPr lang="ru-RU" dirty="0">
                <a:solidFill>
                  <a:schemeClr val="accent4">
                    <a:lumMod val="20000"/>
                    <a:lumOff val="80000"/>
                  </a:schemeClr>
                </a:solidFill>
              </a:rPr>
              <a:t>9</a:t>
            </a:r>
            <a:r>
              <a:rPr lang="uk-UA" dirty="0">
                <a:solidFill>
                  <a:schemeClr val="accent4">
                    <a:lumMod val="20000"/>
                    <a:lumOff val="80000"/>
                  </a:schemeClr>
                </a:solidFill>
              </a:rPr>
              <a:t>, Вправа № 1</a:t>
            </a:r>
            <a:r>
              <a:rPr lang="ru-RU" dirty="0">
                <a:solidFill>
                  <a:schemeClr val="accent4">
                    <a:lumMod val="20000"/>
                    <a:lumOff val="80000"/>
                  </a:schemeClr>
                </a:solidFill>
              </a:rPr>
              <a:t>9</a:t>
            </a:r>
            <a:r>
              <a:rPr lang="uk-UA" dirty="0">
                <a:solidFill>
                  <a:schemeClr val="accent4">
                    <a:lumMod val="20000"/>
                    <a:lumOff val="80000"/>
                  </a:schemeClr>
                </a:solidFill>
              </a:rPr>
              <a:t> (2, 4) - виконати</a:t>
            </a:r>
          </a:p>
        </p:txBody>
      </p:sp>
      <p:pic>
        <p:nvPicPr>
          <p:cNvPr id="6" name="Picture 7" descr="MP900439450[1]"/>
          <p:cNvPicPr>
            <a:picLocks noChangeAspect="1" noChangeArrowheads="1"/>
          </p:cNvPicPr>
          <p:nvPr/>
        </p:nvPicPr>
        <p:blipFill>
          <a:blip r:embed="rId3"/>
          <a:srcRect/>
          <a:stretch>
            <a:fillRect/>
          </a:stretch>
        </p:blipFill>
        <p:spPr>
          <a:xfrm>
            <a:off x="2377137" y="2133600"/>
            <a:ext cx="4154198" cy="4017818"/>
          </a:xfrm>
          <a:prstGeom prst="rect">
            <a:avLst/>
          </a:prstGeom>
          <a:effectLst>
            <a:outerShdw dist="107763" dir="2700000" algn="ctr" rotWithShape="0">
              <a:srgbClr val="808080">
                <a:alpha val="50000"/>
              </a:srgbClr>
            </a:outerShdw>
          </a:effectLst>
        </p:spPr>
      </p:pic>
    </p:spTree>
    <p:extLst>
      <p:ext uri="{BB962C8B-B14F-4D97-AF65-F5344CB8AC3E}">
        <p14:creationId xmlns:p14="http://schemas.microsoft.com/office/powerpoint/2010/main" val="108361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3" name="Rectangle 3"/>
          <p:cNvSpPr>
            <a:spLocks noGrp="1"/>
          </p:cNvSpPr>
          <p:nvPr>
            <p:ph type="body" idx="1"/>
          </p:nvPr>
        </p:nvSpPr>
        <p:spPr>
          <a:xfrm>
            <a:off x="928833" y="1872455"/>
            <a:ext cx="5587855" cy="1833563"/>
          </a:xfrm>
        </p:spPr>
        <p:txBody>
          <a:bodyPr/>
          <a:lstStyle/>
          <a:p>
            <a:pPr marL="0" indent="442913">
              <a:buFont typeface="Arial" charset="0"/>
              <a:buNone/>
            </a:pPr>
            <a:r>
              <a:rPr lang="uk-UA" b="1" dirty="0">
                <a:solidFill>
                  <a:schemeClr val="accent4">
                    <a:lumMod val="40000"/>
                    <a:lumOff val="60000"/>
                  </a:schemeClr>
                </a:solidFill>
              </a:rPr>
              <a:t>Світ, в якому ми живемо, дивовижно схильний до коливань.</a:t>
            </a:r>
          </a:p>
          <a:p>
            <a:pPr marL="0" indent="442913" algn="r">
              <a:buFont typeface="Arial" charset="0"/>
              <a:buNone/>
            </a:pPr>
            <a:r>
              <a:rPr lang="uk-UA" b="1" dirty="0">
                <a:solidFill>
                  <a:schemeClr val="accent4">
                    <a:lumMod val="40000"/>
                    <a:lumOff val="60000"/>
                  </a:schemeClr>
                </a:solidFill>
              </a:rPr>
              <a:t>Р. </a:t>
            </a:r>
            <a:r>
              <a:rPr lang="uk-UA" b="1" dirty="0" err="1">
                <a:solidFill>
                  <a:schemeClr val="accent4">
                    <a:lumMod val="40000"/>
                    <a:lumOff val="60000"/>
                  </a:schemeClr>
                </a:solidFill>
              </a:rPr>
              <a:t>Бішоп</a:t>
            </a:r>
            <a:r>
              <a:rPr lang="uk-UA" b="1" dirty="0">
                <a:solidFill>
                  <a:schemeClr val="accent4">
                    <a:lumMod val="40000"/>
                    <a:lumOff val="60000"/>
                  </a:schemeClr>
                </a:solidFill>
              </a:rPr>
              <a:t>, англійський фізик</a:t>
            </a:r>
            <a:endParaRPr lang="ru-RU" b="1" dirty="0">
              <a:solidFill>
                <a:schemeClr val="accent4">
                  <a:lumMod val="40000"/>
                  <a:lumOff val="60000"/>
                </a:schemeClr>
              </a:solidFill>
            </a:endParaRPr>
          </a:p>
        </p:txBody>
      </p:sp>
      <p:sp>
        <p:nvSpPr>
          <p:cNvPr id="4" name="Округлений прямокутник 3"/>
          <p:cNvSpPr>
            <a:spLocks noChangeArrowheads="1"/>
          </p:cNvSpPr>
          <p:nvPr/>
        </p:nvSpPr>
        <p:spPr bwMode="auto">
          <a:xfrm>
            <a:off x="323850" y="260350"/>
            <a:ext cx="8569325" cy="792163"/>
          </a:xfrm>
          <a:prstGeom prst="roundRect">
            <a:avLst>
              <a:gd name="adj" fmla="val 16667"/>
            </a:avLst>
          </a:prstGeom>
          <a:gradFill rotWithShape="1">
            <a:gsLst>
              <a:gs pos="0">
                <a:schemeClr val="accent1"/>
              </a:gs>
              <a:gs pos="50000">
                <a:srgbClr val="FFFFFF"/>
              </a:gs>
              <a:gs pos="100000">
                <a:schemeClr val="accent1"/>
              </a:gs>
            </a:gsLst>
            <a:lin ang="5400000" scaled="1"/>
          </a:gradFill>
          <a:ln w="25400" algn="ctr">
            <a:solidFill>
              <a:schemeClr val="accent1"/>
            </a:solidFill>
            <a:round/>
            <a:headEnd/>
            <a:tailEnd/>
          </a:ln>
        </p:spPr>
        <p:txBody>
          <a:bodyPr anchor="ctr"/>
          <a:lstStyle/>
          <a:p>
            <a:pPr algn="ctr">
              <a:defRPr/>
            </a:pPr>
            <a:r>
              <a:rPr lang="uk-UA" sz="3200" b="1">
                <a:solidFill>
                  <a:schemeClr val="accent1"/>
                </a:solidFill>
                <a:effectLst>
                  <a:outerShdw blurRad="38100" dist="38100" dir="2700000" algn="tl">
                    <a:srgbClr val="000000"/>
                  </a:outerShdw>
                </a:effectLst>
                <a:latin typeface="Calibri" pitchFamily="34" charset="0"/>
              </a:rPr>
              <a:t>Епіграф уроку </a:t>
            </a:r>
            <a:endParaRPr lang="ru-RU" sz="3200" b="1">
              <a:solidFill>
                <a:schemeClr val="accent1"/>
              </a:solidFill>
              <a:effectLst>
                <a:outerShdw blurRad="38100" dist="38100" dir="2700000" algn="tl">
                  <a:srgbClr val="000000"/>
                </a:outerShdw>
              </a:effectLst>
              <a:latin typeface="Calibri" pitchFamily="34" charset="0"/>
            </a:endParaRPr>
          </a:p>
        </p:txBody>
      </p:sp>
      <p:pic>
        <p:nvPicPr>
          <p:cNvPr id="23558" name="Picture 13"/>
          <p:cNvPicPr>
            <a:picLocks noChangeAspect="1" noChangeArrowheads="1"/>
          </p:cNvPicPr>
          <p:nvPr/>
        </p:nvPicPr>
        <p:blipFill>
          <a:blip r:embed="rId3"/>
          <a:srcRect/>
          <a:stretch>
            <a:fillRect/>
          </a:stretch>
        </p:blipFill>
        <p:spPr bwMode="auto">
          <a:xfrm>
            <a:off x="6948488" y="1196975"/>
            <a:ext cx="1852612" cy="2879725"/>
          </a:xfrm>
          <a:prstGeom prst="rect">
            <a:avLst/>
          </a:prstGeom>
          <a:noFill/>
          <a:ln w="9525">
            <a:noFill/>
            <a:miter lim="800000"/>
            <a:headEnd/>
            <a:tailEnd/>
          </a:ln>
          <a:effectLst>
            <a:outerShdw dist="107763" dir="2700000" algn="ctr" rotWithShape="0">
              <a:srgbClr val="808080">
                <a:alpha val="50000"/>
              </a:srgbClr>
            </a:outerShdw>
          </a:effectLst>
        </p:spPr>
      </p:pic>
      <p:sp>
        <p:nvSpPr>
          <p:cNvPr id="23559" name="Text Box 14"/>
          <p:cNvSpPr txBox="1">
            <a:spLocks noChangeArrowheads="1"/>
          </p:cNvSpPr>
          <p:nvPr/>
        </p:nvSpPr>
        <p:spPr bwMode="auto">
          <a:xfrm>
            <a:off x="6516688" y="4221163"/>
            <a:ext cx="2520950" cy="696912"/>
          </a:xfrm>
          <a:prstGeom prst="rect">
            <a:avLst/>
          </a:prstGeom>
          <a:noFill/>
          <a:ln w="9525">
            <a:noFill/>
            <a:miter lim="800000"/>
            <a:headEnd/>
            <a:tailEnd/>
          </a:ln>
        </p:spPr>
        <p:txBody>
          <a:bodyPr>
            <a:spAutoFit/>
          </a:bodyPr>
          <a:lstStyle/>
          <a:p>
            <a:pPr>
              <a:spcBef>
                <a:spcPct val="50000"/>
              </a:spcBef>
            </a:pPr>
            <a:r>
              <a:rPr lang="uk-UA" b="1" dirty="0">
                <a:solidFill>
                  <a:schemeClr val="accent4">
                    <a:lumMod val="20000"/>
                    <a:lumOff val="80000"/>
                  </a:schemeClr>
                </a:solidFill>
              </a:rPr>
              <a:t>Релей, Джон Вільям</a:t>
            </a:r>
          </a:p>
          <a:p>
            <a:pPr algn="ctr">
              <a:spcBef>
                <a:spcPct val="20000"/>
              </a:spcBef>
            </a:pPr>
            <a:r>
              <a:rPr lang="uk-UA" b="1" dirty="0">
                <a:solidFill>
                  <a:schemeClr val="accent4">
                    <a:lumMod val="20000"/>
                    <a:lumOff val="80000"/>
                  </a:schemeClr>
                </a:solidFill>
              </a:rPr>
              <a:t>1842 - 1919</a:t>
            </a:r>
            <a:endParaRPr lang="ru-RU" b="1" dirty="0">
              <a:solidFill>
                <a:schemeClr val="accent4">
                  <a:lumMod val="20000"/>
                  <a:lumOff val="80000"/>
                </a:schemeClr>
              </a:solidFill>
            </a:endParaRPr>
          </a:p>
        </p:txBody>
      </p:sp>
    </p:spTree>
    <p:extLst>
      <p:ext uri="{BB962C8B-B14F-4D97-AF65-F5344CB8AC3E}">
        <p14:creationId xmlns:p14="http://schemas.microsoft.com/office/powerpoint/2010/main" val="194674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237276" y="290944"/>
            <a:ext cx="7466378" cy="6386947"/>
          </a:xfrm>
        </p:spPr>
        <p:txBody>
          <a:bodyPr>
            <a:noAutofit/>
          </a:bodyPr>
          <a:lstStyle/>
          <a:p>
            <a:r>
              <a:rPr lang="uk-UA" sz="2400" b="1" dirty="0"/>
              <a:t> </a:t>
            </a:r>
            <a:r>
              <a:rPr lang="uk-UA" sz="3200" dirty="0">
                <a:solidFill>
                  <a:schemeClr val="accent4">
                    <a:lumMod val="40000"/>
                    <a:lumOff val="60000"/>
                  </a:schemeClr>
                </a:solidFill>
                <a:latin typeface="+mn-lt"/>
                <a:ea typeface="+mn-ea"/>
                <a:cs typeface="+mn-cs"/>
              </a:rPr>
              <a:t>Механічні коливання оточують нас усюди: погойдування гілля дерев і листя, вібрація струн музичних інструментів, коливання поплавця на хвилі, рух маятника в годиннику, биття серця.</a:t>
            </a:r>
            <a:br>
              <a:rPr lang="uk-UA" sz="3200" dirty="0">
                <a:solidFill>
                  <a:schemeClr val="accent4">
                    <a:lumMod val="40000"/>
                    <a:lumOff val="60000"/>
                  </a:schemeClr>
                </a:solidFill>
                <a:latin typeface="+mn-lt"/>
                <a:ea typeface="+mn-ea"/>
                <a:cs typeface="+mn-cs"/>
              </a:rPr>
            </a:br>
            <a:br>
              <a:rPr lang="uk-UA" sz="3200" b="1" dirty="0">
                <a:solidFill>
                  <a:schemeClr val="accent4">
                    <a:lumMod val="40000"/>
                    <a:lumOff val="60000"/>
                  </a:schemeClr>
                </a:solidFill>
                <a:latin typeface="+mn-lt"/>
                <a:ea typeface="+mn-ea"/>
                <a:cs typeface="+mn-cs"/>
              </a:rPr>
            </a:br>
            <a:r>
              <a:rPr lang="uk-UA" sz="3200" b="1" dirty="0">
                <a:solidFill>
                  <a:schemeClr val="accent4">
                    <a:lumMod val="40000"/>
                    <a:lumOff val="60000"/>
                  </a:schemeClr>
                </a:solidFill>
                <a:latin typeface="+mn-lt"/>
                <a:ea typeface="+mn-ea"/>
                <a:cs typeface="+mn-cs"/>
              </a:rPr>
              <a:t>Проблемні питання:</a:t>
            </a:r>
            <a:br>
              <a:rPr lang="uk-UA" sz="3200" b="1" dirty="0">
                <a:solidFill>
                  <a:schemeClr val="accent4">
                    <a:lumMod val="40000"/>
                    <a:lumOff val="60000"/>
                  </a:schemeClr>
                </a:solidFill>
                <a:latin typeface="+mn-lt"/>
                <a:ea typeface="+mn-ea"/>
                <a:cs typeface="+mn-cs"/>
              </a:rPr>
            </a:br>
            <a:br>
              <a:rPr lang="uk-UA" sz="3200" b="1" dirty="0">
                <a:solidFill>
                  <a:schemeClr val="accent4">
                    <a:lumMod val="40000"/>
                    <a:lumOff val="60000"/>
                  </a:schemeClr>
                </a:solidFill>
                <a:latin typeface="+mn-lt"/>
                <a:ea typeface="+mn-ea"/>
                <a:cs typeface="+mn-cs"/>
              </a:rPr>
            </a:br>
            <a:r>
              <a:rPr lang="uk-UA" sz="3200" b="1" dirty="0">
                <a:solidFill>
                  <a:schemeClr val="accent4">
                    <a:lumMod val="40000"/>
                    <a:lumOff val="60000"/>
                  </a:schemeClr>
                </a:solidFill>
                <a:latin typeface="+mn-lt"/>
                <a:ea typeface="+mn-ea"/>
                <a:cs typeface="+mn-cs"/>
              </a:rPr>
              <a:t>Що таке механічні коливання?</a:t>
            </a:r>
            <a:br>
              <a:rPr lang="uk-UA" sz="3200" b="1" dirty="0">
                <a:solidFill>
                  <a:schemeClr val="accent4">
                    <a:lumMod val="40000"/>
                    <a:lumOff val="60000"/>
                  </a:schemeClr>
                </a:solidFill>
                <a:latin typeface="+mn-lt"/>
                <a:ea typeface="+mn-ea"/>
                <a:cs typeface="+mn-cs"/>
              </a:rPr>
            </a:br>
            <a:r>
              <a:rPr lang="uk-UA" sz="3200" b="1" dirty="0">
                <a:solidFill>
                  <a:schemeClr val="accent4">
                    <a:lumMod val="40000"/>
                    <a:lumOff val="60000"/>
                  </a:schemeClr>
                </a:solidFill>
                <a:latin typeface="+mn-lt"/>
                <a:ea typeface="+mn-ea"/>
                <a:cs typeface="+mn-cs"/>
              </a:rPr>
              <a:t>Як їх охарактеризувати?</a:t>
            </a:r>
            <a:br>
              <a:rPr lang="uk-UA" sz="3200" b="1" dirty="0">
                <a:solidFill>
                  <a:schemeClr val="accent4">
                    <a:lumMod val="40000"/>
                    <a:lumOff val="60000"/>
                  </a:schemeClr>
                </a:solidFill>
                <a:latin typeface="+mn-lt"/>
                <a:ea typeface="+mn-ea"/>
                <a:cs typeface="+mn-cs"/>
              </a:rPr>
            </a:br>
            <a:endParaRPr lang="uk-UA" sz="3200" b="1" dirty="0">
              <a:solidFill>
                <a:schemeClr val="accent4">
                  <a:lumMod val="40000"/>
                  <a:lumOff val="60000"/>
                </a:schemeClr>
              </a:solidFill>
              <a:latin typeface="+mn-lt"/>
              <a:ea typeface="+mn-ea"/>
              <a:cs typeface="+mn-cs"/>
            </a:endParaRPr>
          </a:p>
        </p:txBody>
      </p:sp>
      <p:sp>
        <p:nvSpPr>
          <p:cNvPr id="3" name="Підзаголовок 2">
            <a:extLst>
              <a:ext uri="{FF2B5EF4-FFF2-40B4-BE49-F238E27FC236}">
                <a16:creationId xmlns:a16="http://schemas.microsoft.com/office/drawing/2014/main" id="{77B3ADC8-548B-4204-80FF-7133A628FE53}"/>
              </a:ext>
            </a:extLst>
          </p:cNvPr>
          <p:cNvSpPr>
            <a:spLocks noGrp="1"/>
          </p:cNvSpPr>
          <p:nvPr>
            <p:ph type="subTitle" idx="1"/>
          </p:nvPr>
        </p:nvSpPr>
        <p:spPr>
          <a:xfrm>
            <a:off x="1787347" y="7007290"/>
            <a:ext cx="6600451" cy="1126283"/>
          </a:xfrm>
        </p:spPr>
        <p:txBody>
          <a:bodyPr/>
          <a:lstStyle/>
          <a:p>
            <a:endParaRPr lang="uk-UA" dirty="0"/>
          </a:p>
        </p:txBody>
      </p:sp>
    </p:spTree>
    <p:extLst>
      <p:ext uri="{BB962C8B-B14F-4D97-AF65-F5344CB8AC3E}">
        <p14:creationId xmlns:p14="http://schemas.microsoft.com/office/powerpoint/2010/main" val="54456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ідзаголовок 2"/>
          <p:cNvSpPr>
            <a:spLocks noGrp="1"/>
          </p:cNvSpPr>
          <p:nvPr>
            <p:ph type="subTitle" idx="1"/>
          </p:nvPr>
        </p:nvSpPr>
        <p:spPr/>
        <p:txBody>
          <a:bodyPr/>
          <a:lstStyle/>
          <a:p>
            <a:endParaRPr lang="uk-UA"/>
          </a:p>
        </p:txBody>
      </p:sp>
      <p:pic>
        <p:nvPicPr>
          <p:cNvPr id="4"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Содержимое 2"/>
          <p:cNvSpPr txBox="1">
            <a:spLocks/>
          </p:cNvSpPr>
          <p:nvPr/>
        </p:nvSpPr>
        <p:spPr>
          <a:xfrm>
            <a:off x="395288" y="1484313"/>
            <a:ext cx="8181975" cy="3657600"/>
          </a:xfrm>
          <a:prstGeom prst="rect">
            <a:avLst/>
          </a:prstGeom>
        </p:spPr>
        <p:txBody>
          <a:bodyPr vert="horz" lIns="182880" tIns="9144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09600" indent="-609600">
              <a:buFont typeface="Arial" charset="0"/>
              <a:buAutoNum type="arabicPeriod"/>
            </a:pPr>
            <a:r>
              <a:rPr lang="uk-UA" sz="2400" dirty="0">
                <a:solidFill>
                  <a:schemeClr val="accent4">
                    <a:lumMod val="20000"/>
                    <a:lumOff val="80000"/>
                  </a:schemeClr>
                </a:solidFill>
              </a:rPr>
              <a:t>Поняття коливань. Механічні коливання.</a:t>
            </a:r>
          </a:p>
          <a:p>
            <a:pPr marL="609600" indent="-609600">
              <a:buFont typeface="Arial" charset="0"/>
              <a:buAutoNum type="arabicPeriod"/>
            </a:pPr>
            <a:r>
              <a:rPr lang="uk-UA" sz="2400" dirty="0">
                <a:solidFill>
                  <a:schemeClr val="accent4">
                    <a:lumMod val="20000"/>
                    <a:lumOff val="80000"/>
                  </a:schemeClr>
                </a:solidFill>
              </a:rPr>
              <a:t>Характеристики коливань</a:t>
            </a:r>
          </a:p>
          <a:p>
            <a:pPr marL="609600" indent="-609600">
              <a:buFont typeface="Arial" charset="0"/>
              <a:buAutoNum type="arabicPeriod"/>
            </a:pPr>
            <a:r>
              <a:rPr lang="uk-UA" sz="2400" dirty="0">
                <a:solidFill>
                  <a:schemeClr val="accent4">
                    <a:lumMod val="20000"/>
                    <a:lumOff val="80000"/>
                  </a:schemeClr>
                </a:solidFill>
              </a:rPr>
              <a:t>Види коливань.</a:t>
            </a:r>
          </a:p>
          <a:p>
            <a:pPr marL="609600" indent="-609600">
              <a:buFont typeface="Arial" charset="0"/>
              <a:buAutoNum type="arabicPeriod"/>
            </a:pPr>
            <a:r>
              <a:rPr lang="uk-UA" sz="2400" dirty="0">
                <a:solidFill>
                  <a:schemeClr val="accent4">
                    <a:lumMod val="20000"/>
                    <a:lumOff val="80000"/>
                  </a:schemeClr>
                </a:solidFill>
              </a:rPr>
              <a:t>Умови існування вільних коливань.</a:t>
            </a:r>
          </a:p>
          <a:p>
            <a:pPr marL="609600" indent="-609600">
              <a:buFont typeface="Arial" charset="0"/>
              <a:buAutoNum type="arabicPeriod"/>
            </a:pPr>
            <a:r>
              <a:rPr lang="uk-UA" sz="2400" dirty="0">
                <a:solidFill>
                  <a:schemeClr val="accent4">
                    <a:lumMod val="20000"/>
                    <a:lumOff val="80000"/>
                  </a:schemeClr>
                </a:solidFill>
              </a:rPr>
              <a:t>Гармонічні коливання.</a:t>
            </a:r>
          </a:p>
          <a:p>
            <a:pPr marL="609600" indent="-609600">
              <a:buFont typeface="Arial" charset="0"/>
              <a:buAutoNum type="arabicPeriod"/>
            </a:pPr>
            <a:r>
              <a:rPr lang="uk-UA" sz="2400" dirty="0" err="1">
                <a:solidFill>
                  <a:schemeClr val="accent4">
                    <a:lumMod val="20000"/>
                    <a:lumOff val="80000"/>
                  </a:schemeClr>
                </a:solidFill>
              </a:rPr>
              <a:t>Розв</a:t>
            </a:r>
            <a:r>
              <a:rPr lang="en-US" sz="2400" dirty="0">
                <a:solidFill>
                  <a:schemeClr val="accent4">
                    <a:lumMod val="20000"/>
                    <a:lumOff val="80000"/>
                  </a:schemeClr>
                </a:solidFill>
              </a:rPr>
              <a:t>’</a:t>
            </a:r>
            <a:r>
              <a:rPr lang="uk-UA" sz="2400" dirty="0" err="1">
                <a:solidFill>
                  <a:schemeClr val="accent4">
                    <a:lumMod val="20000"/>
                    <a:lumOff val="80000"/>
                  </a:schemeClr>
                </a:solidFill>
              </a:rPr>
              <a:t>язування</a:t>
            </a:r>
            <a:r>
              <a:rPr lang="uk-UA" sz="2400" dirty="0">
                <a:solidFill>
                  <a:schemeClr val="accent4">
                    <a:lumMod val="20000"/>
                    <a:lumOff val="80000"/>
                  </a:schemeClr>
                </a:solidFill>
              </a:rPr>
              <a:t> задач.</a:t>
            </a:r>
            <a:endParaRPr lang="ru-RU" sz="2400" b="1" dirty="0">
              <a:solidFill>
                <a:schemeClr val="accent4">
                  <a:lumMod val="20000"/>
                  <a:lumOff val="80000"/>
                </a:schemeClr>
              </a:solidFill>
            </a:endParaRPr>
          </a:p>
        </p:txBody>
      </p:sp>
      <p:sp>
        <p:nvSpPr>
          <p:cNvPr id="6" name="Округлений прямокутник 5"/>
          <p:cNvSpPr>
            <a:spLocks noChangeArrowheads="1"/>
          </p:cNvSpPr>
          <p:nvPr/>
        </p:nvSpPr>
        <p:spPr bwMode="auto">
          <a:xfrm>
            <a:off x="323850" y="260350"/>
            <a:ext cx="8569325" cy="792163"/>
          </a:xfrm>
          <a:prstGeom prst="roundRect">
            <a:avLst>
              <a:gd name="adj" fmla="val 16667"/>
            </a:avLst>
          </a:prstGeom>
          <a:gradFill rotWithShape="1">
            <a:gsLst>
              <a:gs pos="0">
                <a:schemeClr val="accent1"/>
              </a:gs>
              <a:gs pos="50000">
                <a:srgbClr val="FFFFFF"/>
              </a:gs>
              <a:gs pos="100000">
                <a:schemeClr val="accent1"/>
              </a:gs>
            </a:gsLst>
            <a:lin ang="5400000" scaled="1"/>
          </a:gradFill>
          <a:ln w="25400" algn="ctr">
            <a:solidFill>
              <a:schemeClr val="accent1"/>
            </a:solidFill>
            <a:round/>
            <a:headEnd/>
            <a:tailEnd/>
          </a:ln>
        </p:spPr>
        <p:txBody>
          <a:bodyPr anchor="ctr"/>
          <a:lstStyle/>
          <a:p>
            <a:pPr algn="ctr">
              <a:defRPr/>
            </a:pPr>
            <a:r>
              <a:rPr lang="uk-UA" sz="3200" b="1">
                <a:solidFill>
                  <a:schemeClr val="accent1"/>
                </a:solidFill>
                <a:effectLst>
                  <a:outerShdw blurRad="38100" dist="38100" dir="2700000" algn="tl">
                    <a:srgbClr val="000000"/>
                  </a:outerShdw>
                </a:effectLst>
                <a:latin typeface="Calibri" pitchFamily="34" charset="0"/>
              </a:rPr>
              <a:t>План уроку</a:t>
            </a:r>
            <a:endParaRPr lang="ru-RU" sz="3200" b="1">
              <a:solidFill>
                <a:schemeClr val="accent1"/>
              </a:solidFill>
              <a:effectLst>
                <a:outerShdw blurRad="38100" dist="38100" dir="2700000" algn="tl">
                  <a:srgbClr val="000000"/>
                </a:outerShdw>
              </a:effectLst>
              <a:latin typeface="Calibri" pitchFamily="34" charset="0"/>
            </a:endParaRPr>
          </a:p>
        </p:txBody>
      </p:sp>
      <p:pic>
        <p:nvPicPr>
          <p:cNvPr id="7" name="Рисунок 6"/>
          <p:cNvPicPr>
            <a:picLocks noChangeAspect="1"/>
          </p:cNvPicPr>
          <p:nvPr/>
        </p:nvPicPr>
        <p:blipFill>
          <a:blip r:embed="rId3"/>
          <a:srcRect/>
          <a:stretch>
            <a:fillRect/>
          </a:stretch>
        </p:blipFill>
        <p:spPr bwMode="auto">
          <a:xfrm>
            <a:off x="6011863" y="3644900"/>
            <a:ext cx="2852737" cy="2952750"/>
          </a:xfrm>
          <a:prstGeom prst="rect">
            <a:avLst/>
          </a:prstGeom>
          <a:noFill/>
          <a:ln w="38100">
            <a:solidFill>
              <a:schemeClr val="accent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121919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268431" y="208264"/>
            <a:ext cx="6504595" cy="4267200"/>
          </a:xfrm>
        </p:spPr>
        <p:txBody>
          <a:bodyPr>
            <a:noAutofit/>
          </a:bodyPr>
          <a:lstStyle/>
          <a:p>
            <a:r>
              <a:rPr lang="ru-RU" sz="1600" b="1" dirty="0" err="1">
                <a:solidFill>
                  <a:schemeClr val="accent4">
                    <a:lumMod val="20000"/>
                    <a:lumOff val="80000"/>
                  </a:schemeClr>
                </a:solidFill>
                <a:latin typeface="+mn-lt"/>
                <a:ea typeface="+mn-ea"/>
                <a:cs typeface="+mn-cs"/>
              </a:rPr>
              <a:t>Коливання</a:t>
            </a:r>
            <a:r>
              <a:rPr lang="ru-RU" sz="1600" dirty="0">
                <a:solidFill>
                  <a:schemeClr val="accent4">
                    <a:lumMod val="20000"/>
                    <a:lumOff val="80000"/>
                  </a:schemeClr>
                </a:solidFill>
                <a:latin typeface="+mn-lt"/>
                <a:ea typeface="+mn-ea"/>
                <a:cs typeface="+mn-cs"/>
              </a:rPr>
              <a:t> — один </a:t>
            </a:r>
            <a:r>
              <a:rPr lang="ru-RU" sz="1600" dirty="0" err="1">
                <a:solidFill>
                  <a:schemeClr val="accent4">
                    <a:lumMod val="20000"/>
                    <a:lumOff val="80000"/>
                  </a:schemeClr>
                </a:solidFill>
                <a:latin typeface="+mn-lt"/>
                <a:ea typeface="+mn-ea"/>
                <a:cs typeface="+mn-cs"/>
              </a:rPr>
              <a:t>із</a:t>
            </a:r>
            <a:r>
              <a:rPr lang="ru-RU" sz="1600" dirty="0">
                <a:solidFill>
                  <a:schemeClr val="accent4">
                    <a:lumMod val="20000"/>
                    <a:lumOff val="80000"/>
                  </a:schemeClr>
                </a:solidFill>
                <a:latin typeface="+mn-lt"/>
                <a:ea typeface="+mn-ea"/>
                <a:cs typeface="+mn-cs"/>
              </a:rPr>
              <a:t> </a:t>
            </a:r>
            <a:r>
              <a:rPr lang="ru-RU" sz="1600" dirty="0" err="1">
                <a:solidFill>
                  <a:schemeClr val="accent4">
                    <a:lumMod val="20000"/>
                    <a:lumOff val="80000"/>
                  </a:schemeClr>
                </a:solidFill>
                <a:latin typeface="+mn-lt"/>
                <a:ea typeface="+mn-ea"/>
                <a:cs typeface="+mn-cs"/>
              </a:rPr>
              <a:t>найпоширеніших</a:t>
            </a:r>
            <a:r>
              <a:rPr lang="ru-RU" sz="1600" dirty="0">
                <a:solidFill>
                  <a:schemeClr val="accent4">
                    <a:lumMod val="20000"/>
                    <a:lumOff val="80000"/>
                  </a:schemeClr>
                </a:solidFill>
                <a:latin typeface="+mn-lt"/>
                <a:ea typeface="+mn-ea"/>
                <a:cs typeface="+mn-cs"/>
              </a:rPr>
              <a:t> </a:t>
            </a:r>
            <a:r>
              <a:rPr lang="ru-RU" sz="1600" dirty="0" err="1">
                <a:solidFill>
                  <a:schemeClr val="accent4">
                    <a:lumMod val="20000"/>
                    <a:lumOff val="80000"/>
                  </a:schemeClr>
                </a:solidFill>
                <a:latin typeface="+mn-lt"/>
                <a:ea typeface="+mn-ea"/>
                <a:cs typeface="+mn-cs"/>
              </a:rPr>
              <a:t>видів</a:t>
            </a:r>
            <a:r>
              <a:rPr lang="ru-RU" sz="1600" dirty="0">
                <a:solidFill>
                  <a:schemeClr val="accent4">
                    <a:lumMod val="20000"/>
                    <a:lumOff val="80000"/>
                  </a:schemeClr>
                </a:solidFill>
                <a:latin typeface="+mn-lt"/>
                <a:ea typeface="+mn-ea"/>
                <a:cs typeface="+mn-cs"/>
              </a:rPr>
              <a:t> </a:t>
            </a:r>
            <a:r>
              <a:rPr lang="ru-RU" sz="1600" dirty="0" err="1">
                <a:solidFill>
                  <a:schemeClr val="accent4">
                    <a:lumMod val="20000"/>
                    <a:lumOff val="80000"/>
                  </a:schemeClr>
                </a:solidFill>
                <a:latin typeface="+mn-lt"/>
                <a:ea typeface="+mn-ea"/>
                <a:cs typeface="+mn-cs"/>
              </a:rPr>
              <a:t>руху</a:t>
            </a:r>
            <a:r>
              <a:rPr lang="ru-RU" sz="1600" dirty="0">
                <a:solidFill>
                  <a:schemeClr val="accent4">
                    <a:lumMod val="20000"/>
                    <a:lumOff val="80000"/>
                  </a:schemeClr>
                </a:solidFill>
                <a:latin typeface="+mn-lt"/>
                <a:ea typeface="+mn-ea"/>
                <a:cs typeface="+mn-cs"/>
              </a:rPr>
              <a:t> в </a:t>
            </a:r>
            <a:r>
              <a:rPr lang="ru-RU" sz="1600" dirty="0" err="1">
                <a:solidFill>
                  <a:schemeClr val="accent4">
                    <a:lumMod val="20000"/>
                    <a:lumOff val="80000"/>
                  </a:schemeClr>
                </a:solidFill>
                <a:latin typeface="+mn-lt"/>
                <a:ea typeface="+mn-ea"/>
                <a:cs typeface="+mn-cs"/>
              </a:rPr>
              <a:t>природі</a:t>
            </a:r>
            <a:r>
              <a:rPr lang="ru-RU" sz="1600" dirty="0">
                <a:solidFill>
                  <a:schemeClr val="accent4">
                    <a:lumMod val="20000"/>
                    <a:lumOff val="80000"/>
                  </a:schemeClr>
                </a:solidFill>
                <a:latin typeface="+mn-lt"/>
                <a:ea typeface="+mn-ea"/>
                <a:cs typeface="+mn-cs"/>
              </a:rPr>
              <a:t> й </a:t>
            </a:r>
            <a:r>
              <a:rPr lang="ru-RU" sz="1600" dirty="0" err="1">
                <a:solidFill>
                  <a:schemeClr val="accent4">
                    <a:lumMod val="20000"/>
                    <a:lumOff val="80000"/>
                  </a:schemeClr>
                </a:solidFill>
                <a:latin typeface="+mn-lt"/>
                <a:ea typeface="+mn-ea"/>
                <a:cs typeface="+mn-cs"/>
              </a:rPr>
              <a:t>техніці</a:t>
            </a:r>
            <a:r>
              <a:rPr lang="ru-RU" sz="1600" dirty="0">
                <a:solidFill>
                  <a:schemeClr val="accent4">
                    <a:lumMod val="20000"/>
                    <a:lumOff val="80000"/>
                  </a:schemeClr>
                </a:solidFill>
                <a:latin typeface="+mn-lt"/>
                <a:ea typeface="+mn-ea"/>
                <a:cs typeface="+mn-cs"/>
              </a:rPr>
              <a:t>. </a:t>
            </a:r>
            <a:r>
              <a:rPr lang="uk-UA" sz="1600" dirty="0">
                <a:solidFill>
                  <a:schemeClr val="accent4">
                    <a:lumMod val="20000"/>
                    <a:lumOff val="80000"/>
                  </a:schemeClr>
                </a:solidFill>
                <a:latin typeface="+mn-lt"/>
                <a:ea typeface="+mn-ea"/>
                <a:cs typeface="+mn-cs"/>
              </a:rPr>
              <a:t>Коливаються дерева в лісі, пшениця в полі, поршень в двигуні, голка швейної машинки</a:t>
            </a:r>
            <a:r>
              <a:rPr lang="ru-RU" sz="1600" dirty="0">
                <a:solidFill>
                  <a:schemeClr val="accent4">
                    <a:lumMod val="20000"/>
                    <a:lumOff val="80000"/>
                  </a:schemeClr>
                </a:solidFill>
                <a:latin typeface="+mn-lt"/>
                <a:ea typeface="+mn-ea"/>
                <a:cs typeface="+mn-cs"/>
              </a:rPr>
              <a:t>, мембрана телефону</a:t>
            </a:r>
            <a:r>
              <a:rPr lang="uk-UA" sz="1600" dirty="0">
                <a:solidFill>
                  <a:schemeClr val="accent4">
                    <a:lumMod val="20000"/>
                    <a:lumOff val="80000"/>
                  </a:schemeClr>
                </a:solidFill>
                <a:latin typeface="+mn-lt"/>
                <a:ea typeface="+mn-ea"/>
                <a:cs typeface="+mn-cs"/>
              </a:rPr>
              <a:t>, голосові зв’язки і т. д. Коливальний рух, має низку характерних ознак, про які ви дізнаєтеся на цьому </a:t>
            </a:r>
            <a:r>
              <a:rPr lang="uk-UA" sz="1600" dirty="0" err="1">
                <a:solidFill>
                  <a:schemeClr val="accent4">
                    <a:lumMod val="20000"/>
                    <a:lumOff val="80000"/>
                  </a:schemeClr>
                </a:solidFill>
                <a:latin typeface="+mn-lt"/>
                <a:ea typeface="+mn-ea"/>
                <a:cs typeface="+mn-cs"/>
              </a:rPr>
              <a:t>уроці</a:t>
            </a:r>
            <a:r>
              <a:rPr lang="uk-UA" sz="1600" dirty="0">
                <a:solidFill>
                  <a:schemeClr val="accent4">
                    <a:lumMod val="20000"/>
                    <a:lumOff val="80000"/>
                  </a:schemeClr>
                </a:solidFill>
                <a:latin typeface="+mn-lt"/>
                <a:ea typeface="+mn-ea"/>
                <a:cs typeface="+mn-cs"/>
              </a:rPr>
              <a:t>.</a:t>
            </a:r>
            <a:br>
              <a:rPr lang="uk-UA" sz="1600" dirty="0">
                <a:solidFill>
                  <a:schemeClr val="accent4">
                    <a:lumMod val="20000"/>
                    <a:lumOff val="80000"/>
                  </a:schemeClr>
                </a:solidFill>
                <a:latin typeface="+mn-lt"/>
                <a:ea typeface="+mn-ea"/>
                <a:cs typeface="+mn-cs"/>
              </a:rPr>
            </a:br>
            <a:br>
              <a:rPr lang="uk-UA" sz="1600" dirty="0">
                <a:solidFill>
                  <a:schemeClr val="accent4">
                    <a:lumMod val="20000"/>
                    <a:lumOff val="80000"/>
                  </a:schemeClr>
                </a:solidFill>
                <a:latin typeface="+mn-lt"/>
                <a:ea typeface="+mn-ea"/>
                <a:cs typeface="+mn-cs"/>
              </a:rPr>
            </a:br>
            <a:r>
              <a:rPr lang="uk-UA" sz="1600" dirty="0">
                <a:solidFill>
                  <a:schemeClr val="accent4">
                    <a:lumMod val="20000"/>
                    <a:lumOff val="80000"/>
                  </a:schemeClr>
                </a:solidFill>
                <a:latin typeface="+mn-lt"/>
                <a:ea typeface="+mn-ea"/>
                <a:cs typeface="+mn-cs"/>
              </a:rPr>
              <a:t>Коливаннями називаються фізичні процеси, які точно або приблизно повторюються через однакові інтервали часу.</a:t>
            </a:r>
            <a:br>
              <a:rPr lang="uk-UA" sz="1600" dirty="0">
                <a:solidFill>
                  <a:schemeClr val="accent4">
                    <a:lumMod val="20000"/>
                    <a:lumOff val="80000"/>
                  </a:schemeClr>
                </a:solidFill>
                <a:latin typeface="+mn-lt"/>
                <a:ea typeface="+mn-ea"/>
                <a:cs typeface="+mn-cs"/>
              </a:rPr>
            </a:br>
            <a:r>
              <a:rPr lang="uk-UA" sz="1600" dirty="0">
                <a:solidFill>
                  <a:schemeClr val="accent4">
                    <a:lumMod val="20000"/>
                    <a:lumOff val="80000"/>
                  </a:schemeClr>
                </a:solidFill>
                <a:latin typeface="+mn-lt"/>
                <a:ea typeface="+mn-ea"/>
                <a:cs typeface="+mn-cs"/>
              </a:rPr>
              <a:t>Залежно від фізичної природи розрізняють механічні й електромагнітні коливання.</a:t>
            </a:r>
            <a:br>
              <a:rPr lang="uk-UA" sz="1600" dirty="0">
                <a:solidFill>
                  <a:schemeClr val="accent4">
                    <a:lumMod val="20000"/>
                    <a:lumOff val="80000"/>
                  </a:schemeClr>
                </a:solidFill>
                <a:latin typeface="+mn-lt"/>
                <a:ea typeface="+mn-ea"/>
                <a:cs typeface="+mn-cs"/>
              </a:rPr>
            </a:br>
            <a:br>
              <a:rPr lang="uk-UA" sz="1600" dirty="0">
                <a:solidFill>
                  <a:schemeClr val="accent4">
                    <a:lumMod val="20000"/>
                    <a:lumOff val="80000"/>
                  </a:schemeClr>
                </a:solidFill>
                <a:latin typeface="+mn-lt"/>
                <a:ea typeface="+mn-ea"/>
                <a:cs typeface="+mn-cs"/>
              </a:rPr>
            </a:br>
            <a:r>
              <a:rPr lang="uk-UA" sz="1600" b="1" dirty="0">
                <a:solidFill>
                  <a:schemeClr val="accent4">
                    <a:lumMod val="20000"/>
                    <a:lumOff val="80000"/>
                  </a:schemeClr>
                </a:solidFill>
                <a:latin typeface="+mn-lt"/>
                <a:ea typeface="+mn-ea"/>
                <a:cs typeface="+mn-cs"/>
              </a:rPr>
              <a:t>Механічні коливання </a:t>
            </a:r>
            <a:r>
              <a:rPr lang="uk-UA" sz="1600" dirty="0">
                <a:solidFill>
                  <a:schemeClr val="accent4">
                    <a:lumMod val="20000"/>
                    <a:lumOff val="80000"/>
                  </a:schemeClr>
                </a:solidFill>
                <a:latin typeface="+mn-lt"/>
                <a:ea typeface="+mn-ea"/>
                <a:cs typeface="+mn-cs"/>
              </a:rPr>
              <a:t>– це рухи тіла (або системи тіл), які відбуваються біля певного положення рівноваги та які точно або приблизно повторюються через рівні інтервали часу.</a:t>
            </a:r>
            <a:br>
              <a:rPr lang="uk-UA" sz="1600" dirty="0">
                <a:solidFill>
                  <a:schemeClr val="accent4">
                    <a:lumMod val="20000"/>
                    <a:lumOff val="80000"/>
                  </a:schemeClr>
                </a:solidFill>
                <a:latin typeface="+mn-lt"/>
                <a:ea typeface="+mn-ea"/>
                <a:cs typeface="+mn-cs"/>
              </a:rPr>
            </a:br>
            <a:endParaRPr lang="uk-UA" sz="1600" dirty="0">
              <a:solidFill>
                <a:schemeClr val="accent4">
                  <a:lumMod val="20000"/>
                  <a:lumOff val="80000"/>
                </a:schemeClr>
              </a:solidFill>
              <a:latin typeface="+mn-lt"/>
              <a:ea typeface="+mn-ea"/>
              <a:cs typeface="+mn-cs"/>
            </a:endParaRPr>
          </a:p>
        </p:txBody>
      </p:sp>
      <p:pic>
        <p:nvPicPr>
          <p:cNvPr id="5" name="Picture 16" descr="http://st.gdefon.com/wallpapers_original/wallpapers/221422_priroda_pole_pshenica_polya_pshenichnye_2560x1600_(www.GdeFon.ru).jpg"/>
          <p:cNvPicPr>
            <a:picLocks noChangeAspect="1" noChangeArrowheads="1"/>
          </p:cNvPicPr>
          <p:nvPr/>
        </p:nvPicPr>
        <p:blipFill>
          <a:blip r:embed="rId4"/>
          <a:srcRect/>
          <a:stretch>
            <a:fillRect/>
          </a:stretch>
        </p:blipFill>
        <p:spPr bwMode="auto">
          <a:xfrm>
            <a:off x="312997" y="4386267"/>
            <a:ext cx="3666259" cy="2174273"/>
          </a:xfrm>
          <a:prstGeom prst="rect">
            <a:avLst/>
          </a:prstGeom>
          <a:noFill/>
          <a:ln w="9525">
            <a:solidFill>
              <a:srgbClr val="0000FF"/>
            </a:solidFill>
            <a:miter lim="800000"/>
            <a:headEnd/>
            <a:tailEnd/>
          </a:ln>
          <a:effectLst>
            <a:outerShdw dist="107763" dir="2700000" algn="ctr" rotWithShape="0">
              <a:srgbClr val="808080">
                <a:alpha val="50000"/>
              </a:srgbClr>
            </a:outerShdw>
          </a:effectLst>
        </p:spPr>
      </p:pic>
      <p:pic>
        <p:nvPicPr>
          <p:cNvPr id="6" name="Picture 2" descr="https://encrypted-tbn0.gstatic.com/images?q=tbn:ANd9GcTy8bzduL4QaVq6OITa0gN6kYKAo5OeDvzvSqGrP62ZGwoPwdYM"/>
          <p:cNvPicPr>
            <a:picLocks noChangeAspect="1" noChangeArrowheads="1"/>
          </p:cNvPicPr>
          <p:nvPr/>
        </p:nvPicPr>
        <p:blipFill>
          <a:blip r:embed="rId5"/>
          <a:srcRect/>
          <a:stretch>
            <a:fillRect/>
          </a:stretch>
        </p:blipFill>
        <p:spPr bwMode="auto">
          <a:xfrm>
            <a:off x="6997911" y="208264"/>
            <a:ext cx="1921204" cy="2471733"/>
          </a:xfrm>
          <a:prstGeom prst="rect">
            <a:avLst/>
          </a:prstGeom>
          <a:noFill/>
          <a:ln w="9525">
            <a:solidFill>
              <a:srgbClr val="0000FF"/>
            </a:solidFill>
            <a:miter lim="800000"/>
            <a:headEnd/>
            <a:tailEnd/>
          </a:ln>
          <a:effectLst>
            <a:outerShdw dist="107763" dir="2700000" algn="ctr" rotWithShape="0">
              <a:srgbClr val="808080">
                <a:alpha val="50000"/>
              </a:srgbClr>
            </a:outerShdw>
          </a:effectLst>
        </p:spPr>
      </p:pic>
      <p:pic>
        <p:nvPicPr>
          <p:cNvPr id="7" name="Picture 4"/>
          <p:cNvPicPr>
            <a:picLocks noChangeAspect="1" noChangeArrowheads="1"/>
          </p:cNvPicPr>
          <p:nvPr>
            <p:custDataLst>
              <p:tags r:id="rId1"/>
            </p:custDataLst>
          </p:nvPr>
        </p:nvPicPr>
        <p:blipFill>
          <a:blip r:embed="rId6"/>
          <a:srcRect/>
          <a:stretch>
            <a:fillRect/>
          </a:stretch>
        </p:blipFill>
        <p:spPr bwMode="auto">
          <a:xfrm>
            <a:off x="4180667" y="4345624"/>
            <a:ext cx="2659496" cy="2344757"/>
          </a:xfrm>
          <a:prstGeom prst="rect">
            <a:avLst/>
          </a:prstGeom>
          <a:noFill/>
          <a:ln w="9525">
            <a:solidFill>
              <a:schemeClr val="accent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133841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397935" y="673979"/>
                <a:ext cx="7837689" cy="5278841"/>
              </a:xfrm>
            </p:spPr>
            <p:txBody>
              <a:bodyPr anchor="t">
                <a:noAutofit/>
              </a:bodyPr>
              <a:lstStyle/>
              <a:p>
                <a:r>
                  <a:rPr lang="uk-UA" sz="1600" b="1" dirty="0">
                    <a:solidFill>
                      <a:schemeClr val="accent4">
                        <a:lumMod val="20000"/>
                        <a:lumOff val="80000"/>
                      </a:schemeClr>
                    </a:solidFill>
                    <a:latin typeface="+mn-lt"/>
                    <a:ea typeface="+mn-ea"/>
                    <a:cs typeface="+mn-cs"/>
                  </a:rPr>
                  <a:t>Зміщення</a:t>
                </a:r>
                <a14:m>
                  <m:oMath xmlns:m="http://schemas.openxmlformats.org/officeDocument/2006/math">
                    <m:r>
                      <a:rPr lang="uk-UA" sz="1600" b="1">
                        <a:solidFill>
                          <a:schemeClr val="accent4">
                            <a:lumMod val="20000"/>
                            <a:lumOff val="80000"/>
                          </a:schemeClr>
                        </a:solidFill>
                        <a:latin typeface="+mn-lt"/>
                        <a:ea typeface="+mn-ea"/>
                        <a:cs typeface="+mn-cs"/>
                      </a:rPr>
                      <m:t> </m:t>
                    </m:r>
                    <m:r>
                      <a:rPr lang="uk-UA" sz="1600" b="1">
                        <a:solidFill>
                          <a:schemeClr val="accent4">
                            <a:lumMod val="20000"/>
                            <a:lumOff val="80000"/>
                          </a:schemeClr>
                        </a:solidFill>
                        <a:latin typeface="+mn-lt"/>
                        <a:ea typeface="+mn-ea"/>
                        <a:cs typeface="+mn-cs"/>
                      </a:rPr>
                      <m:t>𝒙</m:t>
                    </m:r>
                    <m:r>
                      <a:rPr lang="uk-UA" sz="1600" b="1">
                        <a:solidFill>
                          <a:schemeClr val="accent4">
                            <a:lumMod val="20000"/>
                            <a:lumOff val="80000"/>
                          </a:schemeClr>
                        </a:solidFill>
                        <a:latin typeface="+mn-lt"/>
                        <a:ea typeface="+mn-ea"/>
                        <a:cs typeface="+mn-cs"/>
                      </a:rPr>
                      <m:t> </m:t>
                    </m:r>
                  </m:oMath>
                </a14:m>
                <a:r>
                  <a:rPr lang="uk-UA" sz="1600" b="1" dirty="0">
                    <a:solidFill>
                      <a:schemeClr val="accent4">
                        <a:lumMod val="20000"/>
                        <a:lumOff val="80000"/>
                      </a:schemeClr>
                    </a:solidFill>
                    <a:latin typeface="+mn-lt"/>
                    <a:ea typeface="+mn-ea"/>
                    <a:cs typeface="+mn-cs"/>
                  </a:rPr>
                  <a:t>– це відстань від положення рівноваги до точки, в якій у даний момент часу перебуває тіло, що коливається. </a:t>
                </a:r>
                <a:r>
                  <a:rPr lang="en-US" sz="1600" b="1" dirty="0">
                    <a:solidFill>
                      <a:schemeClr val="accent4">
                        <a:lumMod val="20000"/>
                        <a:lumOff val="80000"/>
                      </a:schemeClr>
                    </a:solidFill>
                    <a:latin typeface="+mn-lt"/>
                    <a:ea typeface="+mn-ea"/>
                    <a:cs typeface="+mn-cs"/>
                  </a:rPr>
                  <a:t>[x] = </a:t>
                </a:r>
                <a:r>
                  <a:rPr lang="uk-UA" sz="1600" b="1" dirty="0">
                    <a:solidFill>
                      <a:schemeClr val="accent4">
                        <a:lumMod val="20000"/>
                        <a:lumOff val="80000"/>
                      </a:schemeClr>
                    </a:solidFill>
                    <a:latin typeface="+mn-lt"/>
                    <a:ea typeface="+mn-ea"/>
                    <a:cs typeface="+mn-cs"/>
                  </a:rPr>
                  <a:t>1 м.</a:t>
                </a:r>
                <a:br>
                  <a:rPr lang="uk-UA" sz="1600" b="1" dirty="0">
                    <a:solidFill>
                      <a:schemeClr val="accent4">
                        <a:lumMod val="20000"/>
                        <a:lumOff val="80000"/>
                      </a:schemeClr>
                    </a:solidFill>
                    <a:latin typeface="+mn-lt"/>
                    <a:ea typeface="+mn-ea"/>
                    <a:cs typeface="+mn-cs"/>
                  </a:rPr>
                </a:br>
                <a:br>
                  <a:rPr lang="uk-UA" sz="1600" b="1" dirty="0">
                    <a:solidFill>
                      <a:schemeClr val="accent4">
                        <a:lumMod val="20000"/>
                        <a:lumOff val="80000"/>
                      </a:schemeClr>
                    </a:solidFill>
                    <a:latin typeface="+mn-lt"/>
                    <a:ea typeface="+mn-ea"/>
                    <a:cs typeface="+mn-cs"/>
                  </a:rPr>
                </a:br>
                <a:r>
                  <a:rPr lang="uk-UA" altLang="uk-UA" sz="1600" b="1" dirty="0">
                    <a:solidFill>
                      <a:schemeClr val="accent4">
                        <a:lumMod val="20000"/>
                        <a:lumOff val="80000"/>
                      </a:schemeClr>
                    </a:solidFill>
                    <a:latin typeface="+mn-lt"/>
                    <a:ea typeface="+mn-ea"/>
                    <a:cs typeface="+mn-cs"/>
                  </a:rPr>
                  <a:t>Амплітуда коливань </a:t>
                </a:r>
                <a:r>
                  <a:rPr lang="en-US" altLang="uk-UA" sz="1600" b="1" dirty="0">
                    <a:solidFill>
                      <a:schemeClr val="accent4">
                        <a:lumMod val="20000"/>
                        <a:lumOff val="80000"/>
                      </a:schemeClr>
                    </a:solidFill>
                    <a:latin typeface="+mn-lt"/>
                    <a:ea typeface="+mn-ea"/>
                    <a:cs typeface="+mn-cs"/>
                  </a:rPr>
                  <a:t>A </a:t>
                </a:r>
                <a:r>
                  <a:rPr lang="uk-UA" altLang="uk-UA" sz="1600" b="1" dirty="0">
                    <a:solidFill>
                      <a:schemeClr val="accent4">
                        <a:lumMod val="20000"/>
                        <a:lumOff val="80000"/>
                      </a:schemeClr>
                    </a:solidFill>
                    <a:latin typeface="+mn-lt"/>
                    <a:ea typeface="+mn-ea"/>
                    <a:cs typeface="+mn-cs"/>
                  </a:rPr>
                  <a:t>– максимальна відстань, на яку відхиляється тіло від положення рівноваги. </a:t>
                </a:r>
                <a:r>
                  <a:rPr lang="en-US" altLang="uk-UA" sz="1600" b="1" dirty="0">
                    <a:solidFill>
                      <a:schemeClr val="accent4">
                        <a:lumMod val="20000"/>
                        <a:lumOff val="80000"/>
                      </a:schemeClr>
                    </a:solidFill>
                    <a:latin typeface="+mn-lt"/>
                    <a:ea typeface="+mn-ea"/>
                    <a:cs typeface="+mn-cs"/>
                  </a:rPr>
                  <a:t>[A] = </a:t>
                </a:r>
                <a:r>
                  <a:rPr lang="uk-UA" altLang="uk-UA" sz="1600" b="1" dirty="0">
                    <a:solidFill>
                      <a:schemeClr val="accent4">
                        <a:lumMod val="20000"/>
                        <a:lumOff val="80000"/>
                      </a:schemeClr>
                    </a:solidFill>
                    <a:latin typeface="+mn-lt"/>
                    <a:ea typeface="+mn-ea"/>
                    <a:cs typeface="+mn-cs"/>
                  </a:rPr>
                  <a:t>1 м, </a:t>
                </a:r>
                <a:r>
                  <a:rPr lang="en-US" altLang="uk-UA" sz="1600" b="1" dirty="0">
                    <a:solidFill>
                      <a:schemeClr val="accent4">
                        <a:lumMod val="20000"/>
                        <a:lumOff val="80000"/>
                      </a:schemeClr>
                    </a:solidFill>
                    <a:latin typeface="+mn-lt"/>
                    <a:ea typeface="+mn-ea"/>
                    <a:cs typeface="+mn-cs"/>
                  </a:rPr>
                  <a:t>    </a:t>
                </a:r>
                <a:r>
                  <a:rPr lang="uk-UA" altLang="uk-UA" sz="1600" b="1" dirty="0">
                    <a:solidFill>
                      <a:schemeClr val="accent4">
                        <a:lumMod val="20000"/>
                        <a:lumOff val="80000"/>
                      </a:schemeClr>
                    </a:solidFill>
                    <a:latin typeface="+mn-lt"/>
                    <a:ea typeface="+mn-ea"/>
                    <a:cs typeface="+mn-cs"/>
                  </a:rPr>
                  <a:t>А = х </a:t>
                </a:r>
                <a:r>
                  <a:rPr lang="en-US" altLang="uk-UA" sz="1600" b="1" dirty="0">
                    <a:solidFill>
                      <a:schemeClr val="accent4">
                        <a:lumMod val="20000"/>
                        <a:lumOff val="80000"/>
                      </a:schemeClr>
                    </a:solidFill>
                    <a:latin typeface="+mn-lt"/>
                    <a:ea typeface="+mn-ea"/>
                    <a:cs typeface="+mn-cs"/>
                  </a:rPr>
                  <a:t>max</a:t>
                </a:r>
                <a:r>
                  <a:rPr lang="uk-UA" altLang="uk-UA" sz="1600" b="1" dirty="0">
                    <a:solidFill>
                      <a:schemeClr val="accent4">
                        <a:lumMod val="20000"/>
                        <a:lumOff val="80000"/>
                      </a:schemeClr>
                    </a:solidFill>
                    <a:latin typeface="+mn-lt"/>
                    <a:ea typeface="+mn-ea"/>
                    <a:cs typeface="+mn-cs"/>
                  </a:rPr>
                  <a:t>.</a:t>
                </a:r>
                <a:br>
                  <a:rPr lang="uk-UA" altLang="uk-UA" sz="1600" b="1" dirty="0">
                    <a:solidFill>
                      <a:schemeClr val="accent4">
                        <a:lumMod val="20000"/>
                        <a:lumOff val="80000"/>
                      </a:schemeClr>
                    </a:solidFill>
                    <a:latin typeface="+mn-lt"/>
                    <a:ea typeface="+mn-ea"/>
                    <a:cs typeface="+mn-cs"/>
                  </a:rPr>
                </a:br>
                <a:br>
                  <a:rPr lang="uk-UA" altLang="uk-UA" sz="1600" b="1" dirty="0">
                    <a:solidFill>
                      <a:schemeClr val="accent4">
                        <a:lumMod val="20000"/>
                        <a:lumOff val="80000"/>
                      </a:schemeClr>
                    </a:solidFill>
                    <a:latin typeface="+mn-lt"/>
                    <a:ea typeface="+mn-ea"/>
                    <a:cs typeface="+mn-cs"/>
                  </a:rPr>
                </a:br>
                <a:r>
                  <a:rPr lang="uk-UA" sz="1600" b="1" dirty="0">
                    <a:solidFill>
                      <a:schemeClr val="accent4">
                        <a:lumMod val="20000"/>
                        <a:lumOff val="80000"/>
                      </a:schemeClr>
                    </a:solidFill>
                    <a:latin typeface="+mn-lt"/>
                    <a:ea typeface="+mn-ea"/>
                    <a:cs typeface="+mn-cs"/>
                  </a:rPr>
                  <a:t>Період коливань </a:t>
                </a:r>
                <a14:m>
                  <m:oMath xmlns:m="http://schemas.openxmlformats.org/officeDocument/2006/math">
                    <m:r>
                      <a:rPr lang="uk-UA" sz="1600" b="1">
                        <a:solidFill>
                          <a:schemeClr val="accent4">
                            <a:lumMod val="20000"/>
                            <a:lumOff val="80000"/>
                          </a:schemeClr>
                        </a:solidFill>
                        <a:latin typeface="+mn-lt"/>
                        <a:ea typeface="+mn-ea"/>
                        <a:cs typeface="+mn-cs"/>
                      </a:rPr>
                      <m:t>𝑇</m:t>
                    </m:r>
                  </m:oMath>
                </a14:m>
                <a:r>
                  <a:rPr lang="uk-UA" sz="1600" b="1" dirty="0">
                    <a:solidFill>
                      <a:schemeClr val="accent4">
                        <a:lumMod val="20000"/>
                        <a:lumOff val="80000"/>
                      </a:schemeClr>
                    </a:solidFill>
                    <a:latin typeface="+mn-lt"/>
                    <a:ea typeface="+mn-ea"/>
                    <a:cs typeface="+mn-cs"/>
                  </a:rPr>
                  <a:t> – час одного повного коливання.</a:t>
                </a:r>
                <a:r>
                  <a:rPr lang="en-US" sz="1600" b="1" dirty="0">
                    <a:solidFill>
                      <a:schemeClr val="accent4">
                        <a:lumMod val="20000"/>
                        <a:lumOff val="80000"/>
                      </a:schemeClr>
                    </a:solidFill>
                    <a:latin typeface="+mn-lt"/>
                    <a:ea typeface="+mn-ea"/>
                    <a:cs typeface="+mn-cs"/>
                  </a:rPr>
                  <a:t> [T] = </a:t>
                </a:r>
                <a:r>
                  <a:rPr lang="uk-UA" sz="1600" b="1" dirty="0">
                    <a:solidFill>
                      <a:schemeClr val="accent4">
                        <a:lumMod val="20000"/>
                        <a:lumOff val="80000"/>
                      </a:schemeClr>
                    </a:solidFill>
                    <a:latin typeface="+mn-lt"/>
                    <a:ea typeface="+mn-ea"/>
                    <a:cs typeface="+mn-cs"/>
                  </a:rPr>
                  <a:t>1 с.</a:t>
                </a:r>
                <a:br>
                  <a:rPr lang="uk-UA" sz="1600" b="1" dirty="0">
                    <a:solidFill>
                      <a:schemeClr val="accent4">
                        <a:lumMod val="20000"/>
                        <a:lumOff val="80000"/>
                      </a:schemeClr>
                    </a:solidFill>
                    <a:latin typeface="+mn-lt"/>
                    <a:ea typeface="+mn-ea"/>
                    <a:cs typeface="+mn-cs"/>
                  </a:rPr>
                </a:br>
                <a:br>
                  <a:rPr lang="uk-UA" sz="1600" b="1" dirty="0">
                    <a:solidFill>
                      <a:schemeClr val="accent4">
                        <a:lumMod val="20000"/>
                        <a:lumOff val="80000"/>
                      </a:schemeClr>
                    </a:solidFill>
                    <a:latin typeface="+mn-lt"/>
                    <a:ea typeface="+mn-ea"/>
                    <a:cs typeface="+mn-cs"/>
                  </a:rPr>
                </a:br>
                <a:r>
                  <a:rPr lang="uk-UA" sz="1600" b="1" dirty="0">
                    <a:solidFill>
                      <a:schemeClr val="accent4">
                        <a:lumMod val="20000"/>
                        <a:lumOff val="80000"/>
                      </a:schemeClr>
                    </a:solidFill>
                    <a:latin typeface="+mn-lt"/>
                    <a:ea typeface="+mn-ea"/>
                    <a:cs typeface="+mn-cs"/>
                  </a:rPr>
                  <a:t>Частота коливань </a:t>
                </a:r>
                <a14:m>
                  <m:oMath xmlns:m="http://schemas.openxmlformats.org/officeDocument/2006/math">
                    <m:r>
                      <m:rPr>
                        <m:sty m:val="p"/>
                      </m:rPr>
                      <a:rPr lang="uk-UA" sz="1600" b="1">
                        <a:solidFill>
                          <a:schemeClr val="accent4">
                            <a:lumMod val="20000"/>
                            <a:lumOff val="80000"/>
                          </a:schemeClr>
                        </a:solidFill>
                        <a:latin typeface="+mn-lt"/>
                        <a:ea typeface="+mn-ea"/>
                        <a:cs typeface="+mn-cs"/>
                      </a:rPr>
                      <m:t>ν</m:t>
                    </m:r>
                  </m:oMath>
                </a14:m>
                <a:r>
                  <a:rPr lang="uk-UA" sz="1600" b="1" dirty="0">
                    <a:solidFill>
                      <a:schemeClr val="accent4">
                        <a:lumMod val="20000"/>
                        <a:lumOff val="80000"/>
                      </a:schemeClr>
                    </a:solidFill>
                    <a:latin typeface="+mn-lt"/>
                    <a:ea typeface="+mn-ea"/>
                    <a:cs typeface="+mn-cs"/>
                  </a:rPr>
                  <a:t> – кількість коливань за одиницю часу. </a:t>
                </a:r>
                <a:r>
                  <a:rPr lang="en-US" sz="1600" b="1" dirty="0">
                    <a:solidFill>
                      <a:schemeClr val="accent4">
                        <a:lumMod val="20000"/>
                        <a:lumOff val="80000"/>
                      </a:schemeClr>
                    </a:solidFill>
                    <a:latin typeface="+mn-lt"/>
                    <a:ea typeface="+mn-ea"/>
                    <a:cs typeface="+mn-cs"/>
                  </a:rPr>
                  <a:t>[</a:t>
                </a:r>
                <a:r>
                  <a:rPr lang="el-GR" sz="1600" b="1" dirty="0">
                    <a:solidFill>
                      <a:schemeClr val="accent4">
                        <a:lumMod val="20000"/>
                        <a:lumOff val="80000"/>
                      </a:schemeClr>
                    </a:solidFill>
                    <a:latin typeface="+mn-lt"/>
                    <a:ea typeface="+mn-ea"/>
                    <a:cs typeface="+mn-cs"/>
                  </a:rPr>
                  <a:t>ν</a:t>
                </a:r>
                <a:r>
                  <a:rPr lang="en-US" sz="1600" b="1" dirty="0">
                    <a:solidFill>
                      <a:schemeClr val="accent4">
                        <a:lumMod val="20000"/>
                        <a:lumOff val="80000"/>
                      </a:schemeClr>
                    </a:solidFill>
                    <a:latin typeface="+mn-lt"/>
                    <a:ea typeface="+mn-ea"/>
                    <a:cs typeface="+mn-cs"/>
                  </a:rPr>
                  <a:t>] = </a:t>
                </a:r>
                <a:r>
                  <a:rPr lang="uk-UA" sz="1600" b="1" dirty="0">
                    <a:solidFill>
                      <a:schemeClr val="accent4">
                        <a:lumMod val="20000"/>
                        <a:lumOff val="80000"/>
                      </a:schemeClr>
                    </a:solidFill>
                    <a:latin typeface="+mn-lt"/>
                    <a:ea typeface="+mn-ea"/>
                    <a:cs typeface="+mn-cs"/>
                  </a:rPr>
                  <a:t>1 </a:t>
                </a:r>
                <a:r>
                  <a:rPr lang="uk-UA" sz="1600" b="1" dirty="0" err="1">
                    <a:solidFill>
                      <a:schemeClr val="accent4">
                        <a:lumMod val="20000"/>
                        <a:lumOff val="80000"/>
                      </a:schemeClr>
                    </a:solidFill>
                    <a:latin typeface="+mn-lt"/>
                    <a:ea typeface="+mn-ea"/>
                    <a:cs typeface="+mn-cs"/>
                  </a:rPr>
                  <a:t>Гц</a:t>
                </a:r>
                <a:r>
                  <a:rPr lang="uk-UA" sz="1600" b="1" dirty="0">
                    <a:solidFill>
                      <a:schemeClr val="accent4">
                        <a:lumMod val="20000"/>
                        <a:lumOff val="80000"/>
                      </a:schemeClr>
                    </a:solidFill>
                    <a:latin typeface="+mn-lt"/>
                    <a:ea typeface="+mn-ea"/>
                    <a:cs typeface="+mn-cs"/>
                  </a:rPr>
                  <a:t>.</a:t>
                </a:r>
                <a:br>
                  <a:rPr lang="uk-UA" sz="1600" b="1" dirty="0">
                    <a:solidFill>
                      <a:schemeClr val="accent4">
                        <a:lumMod val="20000"/>
                        <a:lumOff val="80000"/>
                      </a:schemeClr>
                    </a:solidFill>
                    <a:latin typeface="+mn-lt"/>
                    <a:ea typeface="+mn-ea"/>
                    <a:cs typeface="+mn-cs"/>
                  </a:rPr>
                </a:br>
                <a:br>
                  <a:rPr lang="uk-UA" sz="1600" b="1" dirty="0">
                    <a:solidFill>
                      <a:schemeClr val="accent4">
                        <a:lumMod val="20000"/>
                        <a:lumOff val="80000"/>
                      </a:schemeClr>
                    </a:solidFill>
                    <a:latin typeface="+mn-lt"/>
                    <a:ea typeface="+mn-ea"/>
                    <a:cs typeface="+mn-cs"/>
                  </a:rPr>
                </a:br>
                <a:r>
                  <a:rPr lang="uk-UA" sz="1600" b="1" dirty="0">
                    <a:solidFill>
                      <a:schemeClr val="accent4">
                        <a:lumMod val="20000"/>
                        <a:lumOff val="80000"/>
                      </a:schemeClr>
                    </a:solidFill>
                    <a:latin typeface="+mn-lt"/>
                    <a:ea typeface="+mn-ea"/>
                    <a:cs typeface="+mn-cs"/>
                  </a:rPr>
                  <a:t>Циклічна частота ω – кількість повних коливань, здійснених тілом за</a:t>
                </a:r>
                <a:r>
                  <a:rPr lang="ru-RU" sz="1600" b="1" dirty="0">
                    <a:solidFill>
                      <a:schemeClr val="accent4">
                        <a:lumMod val="20000"/>
                        <a:lumOff val="80000"/>
                      </a:schemeClr>
                    </a:solidFill>
                    <a:latin typeface="+mn-lt"/>
                    <a:ea typeface="+mn-ea"/>
                    <a:cs typeface="+mn-cs"/>
                  </a:rPr>
                  <a:t> 2π секунд</a:t>
                </a:r>
                <a:r>
                  <a:rPr lang="uk-UA" sz="1600" b="1" dirty="0">
                    <a:solidFill>
                      <a:schemeClr val="accent4">
                        <a:lumMod val="20000"/>
                        <a:lumOff val="80000"/>
                      </a:schemeClr>
                    </a:solidFill>
                    <a:latin typeface="+mn-lt"/>
                    <a:ea typeface="+mn-ea"/>
                    <a:cs typeface="+mn-cs"/>
                  </a:rPr>
                  <a:t>.   </a:t>
                </a:r>
                <a:r>
                  <a:rPr lang="ru-RU" sz="1600" b="1" dirty="0">
                    <a:solidFill>
                      <a:schemeClr val="accent4">
                        <a:lumMod val="20000"/>
                        <a:lumOff val="80000"/>
                      </a:schemeClr>
                    </a:solidFill>
                    <a:latin typeface="+mn-lt"/>
                    <a:ea typeface="+mn-ea"/>
                    <a:cs typeface="+mn-cs"/>
                  </a:rPr>
                  <a:t>[</a:t>
                </a:r>
                <a:r>
                  <a:rPr lang="en-US" sz="1600" b="1" dirty="0">
                    <a:solidFill>
                      <a:schemeClr val="accent4">
                        <a:lumMod val="20000"/>
                        <a:lumOff val="80000"/>
                      </a:schemeClr>
                    </a:solidFill>
                    <a:latin typeface="+mn-lt"/>
                    <a:ea typeface="+mn-ea"/>
                    <a:cs typeface="+mn-cs"/>
                  </a:rPr>
                  <a:t>ω] =</a:t>
                </a:r>
                <a:r>
                  <a:rPr lang="uk-UA" sz="1600" b="1" dirty="0">
                    <a:solidFill>
                      <a:schemeClr val="accent4">
                        <a:lumMod val="20000"/>
                        <a:lumOff val="80000"/>
                      </a:schemeClr>
                    </a:solidFill>
                    <a:latin typeface="+mn-lt"/>
                    <a:ea typeface="+mn-ea"/>
                    <a:cs typeface="+mn-cs"/>
                  </a:rPr>
                  <a:t> 1</a:t>
                </a:r>
                <a:r>
                  <a:rPr lang="en-US" sz="1600" b="1" dirty="0">
                    <a:solidFill>
                      <a:schemeClr val="accent4">
                        <a:lumMod val="20000"/>
                        <a:lumOff val="80000"/>
                      </a:schemeClr>
                    </a:solidFill>
                    <a:latin typeface="+mn-lt"/>
                    <a:ea typeface="+mn-ea"/>
                    <a:cs typeface="+mn-cs"/>
                  </a:rPr>
                  <a:t> </a:t>
                </a:r>
                <a:r>
                  <a:rPr lang="uk-UA" sz="1600" b="1" dirty="0">
                    <a:solidFill>
                      <a:schemeClr val="accent4">
                        <a:lumMod val="20000"/>
                        <a:lumOff val="80000"/>
                      </a:schemeClr>
                    </a:solidFill>
                    <a:latin typeface="+mn-lt"/>
                    <a:ea typeface="+mn-ea"/>
                    <a:cs typeface="+mn-cs"/>
                  </a:rPr>
                  <a:t>рад/с, або 1 </a:t>
                </a:r>
                <a:r>
                  <a:rPr lang="uk-UA" sz="1600" b="1" dirty="0" err="1">
                    <a:solidFill>
                      <a:schemeClr val="accent4">
                        <a:lumMod val="20000"/>
                        <a:lumOff val="80000"/>
                      </a:schemeClr>
                    </a:solidFill>
                    <a:latin typeface="+mn-lt"/>
                    <a:ea typeface="+mn-ea"/>
                    <a:cs typeface="+mn-cs"/>
                  </a:rPr>
                  <a:t>Гц</a:t>
                </a:r>
                <a:r>
                  <a:rPr lang="uk-UA" sz="1600" b="1" dirty="0">
                    <a:solidFill>
                      <a:schemeClr val="accent4">
                        <a:lumMod val="20000"/>
                        <a:lumOff val="80000"/>
                      </a:schemeClr>
                    </a:solidFill>
                    <a:latin typeface="+mn-lt"/>
                    <a:ea typeface="+mn-ea"/>
                    <a:cs typeface="+mn-cs"/>
                  </a:rPr>
                  <a:t>.</a:t>
                </a:r>
                <a:br>
                  <a:rPr lang="uk-UA" sz="1600" b="1" dirty="0">
                    <a:solidFill>
                      <a:schemeClr val="accent4">
                        <a:lumMod val="20000"/>
                        <a:lumOff val="80000"/>
                      </a:schemeClr>
                    </a:solidFill>
                    <a:latin typeface="+mn-lt"/>
                    <a:ea typeface="+mn-ea"/>
                    <a:cs typeface="+mn-cs"/>
                  </a:rPr>
                </a:br>
                <a:br>
                  <a:rPr lang="uk-UA" sz="1600" b="1" dirty="0">
                    <a:solidFill>
                      <a:schemeClr val="accent4">
                        <a:lumMod val="20000"/>
                        <a:lumOff val="80000"/>
                      </a:schemeClr>
                    </a:solidFill>
                    <a:latin typeface="+mn-lt"/>
                    <a:ea typeface="+mn-ea"/>
                    <a:cs typeface="+mn-cs"/>
                  </a:rPr>
                </a:br>
                <a:r>
                  <a:rPr lang="uk-UA" sz="1600" b="1" dirty="0">
                    <a:solidFill>
                      <a:schemeClr val="accent4">
                        <a:lumMod val="20000"/>
                        <a:lumOff val="80000"/>
                      </a:schemeClr>
                    </a:solidFill>
                    <a:latin typeface="+mn-lt"/>
                    <a:ea typeface="+mn-ea"/>
                    <a:cs typeface="+mn-cs"/>
                  </a:rPr>
                  <a:t>Фаза коливань φ – величина, що однозначно визначає механічний стан тіла в даний момент часу. </a:t>
                </a:r>
                <a:r>
                  <a:rPr lang="en-US" sz="1600" b="1" dirty="0">
                    <a:solidFill>
                      <a:schemeClr val="accent4">
                        <a:lumMod val="20000"/>
                        <a:lumOff val="80000"/>
                      </a:schemeClr>
                    </a:solidFill>
                    <a:latin typeface="+mn-lt"/>
                    <a:ea typeface="+mn-ea"/>
                    <a:cs typeface="+mn-cs"/>
                  </a:rPr>
                  <a:t>[φ] = </a:t>
                </a:r>
                <a:r>
                  <a:rPr lang="uk-UA" sz="1600" b="1" dirty="0">
                    <a:solidFill>
                      <a:schemeClr val="accent4">
                        <a:lumMod val="20000"/>
                        <a:lumOff val="80000"/>
                      </a:schemeClr>
                    </a:solidFill>
                    <a:latin typeface="+mn-lt"/>
                    <a:ea typeface="+mn-ea"/>
                    <a:cs typeface="+mn-cs"/>
                  </a:rPr>
                  <a:t>1 рад</a:t>
                </a:r>
                <a:br>
                  <a:rPr lang="uk-UA" sz="1600" b="1" dirty="0">
                    <a:solidFill>
                      <a:schemeClr val="accent4">
                        <a:lumMod val="20000"/>
                        <a:lumOff val="80000"/>
                      </a:schemeClr>
                    </a:solidFill>
                    <a:latin typeface="+mn-lt"/>
                    <a:ea typeface="+mn-ea"/>
                    <a:cs typeface="+mn-cs"/>
                  </a:rPr>
                </a:br>
                <a:br>
                  <a:rPr lang="uk-UA" sz="1800" dirty="0">
                    <a:solidFill>
                      <a:schemeClr val="accent4">
                        <a:lumMod val="20000"/>
                        <a:lumOff val="80000"/>
                      </a:schemeClr>
                    </a:solidFill>
                    <a:latin typeface="Times New Roman" panose="02020603050405020304" pitchFamily="18" charset="0"/>
                    <a:cs typeface="Times New Roman" panose="02020603050405020304" pitchFamily="18" charset="0"/>
                  </a:rPr>
                </a:br>
                <a:br>
                  <a:rPr lang="uk-UA" sz="1800" dirty="0">
                    <a:solidFill>
                      <a:schemeClr val="accent4">
                        <a:lumMod val="20000"/>
                        <a:lumOff val="80000"/>
                      </a:schemeClr>
                    </a:solidFill>
                    <a:latin typeface="Times New Roman" panose="02020603050405020304" pitchFamily="18" charset="0"/>
                    <a:cs typeface="Times New Roman" panose="02020603050405020304" pitchFamily="18" charset="0"/>
                  </a:rPr>
                </a:br>
                <a:endParaRPr lang="uk-UA" sz="1800"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mc:Choice>
        <mc:Fallback>
          <p:sp>
            <p:nvSpPr>
              <p:cNvPr id="2" name="Заголовок 1">
                <a:extLst>
                  <a:ext uri="{FF2B5EF4-FFF2-40B4-BE49-F238E27FC236}">
                    <a16:creationId xmlns:a16="http://schemas.microsoft.com/office/drawing/2014/main" id="{85018E4F-AD95-498A-A488-922A52937B36}"/>
                  </a:ext>
                </a:extLst>
              </p:cNvPr>
              <p:cNvSpPr>
                <a:spLocks noGrp="1" noRot="1" noChangeAspect="1" noMove="1" noResize="1" noEditPoints="1" noAdjustHandles="1" noChangeArrowheads="1" noChangeShapeType="1" noTextEdit="1"/>
              </p:cNvSpPr>
              <p:nvPr>
                <p:ph type="ctrTitle"/>
              </p:nvPr>
            </p:nvSpPr>
            <p:spPr>
              <a:xfrm>
                <a:off x="397935" y="673979"/>
                <a:ext cx="7837689" cy="5278841"/>
              </a:xfrm>
              <a:blipFill>
                <a:blip r:embed="rId3"/>
                <a:stretch>
                  <a:fillRect l="-389" t="-346"/>
                </a:stretch>
              </a:blipFill>
            </p:spPr>
            <p:txBody>
              <a:bodyPr/>
              <a:lstStyle/>
              <a:p>
                <a:r>
                  <a:rPr lang="uk-UA">
                    <a:noFill/>
                  </a:rPr>
                  <a:t> </a:t>
                </a:r>
              </a:p>
            </p:txBody>
          </p:sp>
        </mc:Fallback>
      </mc:AlternateContent>
      <p:sp>
        <p:nvSpPr>
          <p:cNvPr id="3" name="Підзаголовок 2">
            <a:extLst>
              <a:ext uri="{FF2B5EF4-FFF2-40B4-BE49-F238E27FC236}">
                <a16:creationId xmlns:a16="http://schemas.microsoft.com/office/drawing/2014/main" id="{77B3ADC8-548B-4204-80FF-7133A628FE53}"/>
              </a:ext>
            </a:extLst>
          </p:cNvPr>
          <p:cNvSpPr>
            <a:spLocks noGrp="1"/>
          </p:cNvSpPr>
          <p:nvPr>
            <p:ph type="subTitle" idx="1"/>
          </p:nvPr>
        </p:nvSpPr>
        <p:spPr>
          <a:xfrm>
            <a:off x="1016555" y="85575"/>
            <a:ext cx="6600451" cy="646269"/>
          </a:xfrm>
        </p:spPr>
        <p:txBody>
          <a:bodyPr>
            <a:normAutofit/>
          </a:bodyPr>
          <a:lstStyle/>
          <a:p>
            <a:pPr algn="ctr"/>
            <a:r>
              <a:rPr lang="uk-UA" sz="2400" b="1" dirty="0">
                <a:solidFill>
                  <a:schemeClr val="accent4">
                    <a:lumMod val="20000"/>
                    <a:lumOff val="80000"/>
                  </a:schemeClr>
                </a:solidFill>
              </a:rPr>
              <a:t>Характеристики коливань</a:t>
            </a:r>
          </a:p>
        </p:txBody>
      </p:sp>
      <p:sp>
        <p:nvSpPr>
          <p:cNvPr id="9" name="Rectangle 9"/>
          <p:cNvSpPr>
            <a:spLocks noChangeArrowheads="1"/>
          </p:cNvSpPr>
          <p:nvPr/>
        </p:nvSpPr>
        <p:spPr bwMode="auto">
          <a:xfrm>
            <a:off x="-152400" y="-969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17" name="Рисунок 16" descr="http://fizyka.inf.ua/Images/Topics/Mehanika/Mehanichni_koluvannya_i_hvuli/1/1.png"/>
          <p:cNvPicPr/>
          <p:nvPr/>
        </p:nvPicPr>
        <p:blipFill>
          <a:blip r:embed="rId4">
            <a:extLst>
              <a:ext uri="{28A0092B-C50C-407E-A947-70E740481C1C}">
                <a14:useLocalDpi xmlns:a14="http://schemas.microsoft.com/office/drawing/2010/main" val="0"/>
              </a:ext>
            </a:extLst>
          </a:blip>
          <a:srcRect/>
          <a:stretch>
            <a:fillRect/>
          </a:stretch>
        </p:blipFill>
        <p:spPr bwMode="auto">
          <a:xfrm>
            <a:off x="397935" y="4582541"/>
            <a:ext cx="6432354" cy="2064327"/>
          </a:xfrm>
          <a:prstGeom prst="rect">
            <a:avLst/>
          </a:prstGeom>
          <a:noFill/>
          <a:ln>
            <a:noFill/>
          </a:ln>
        </p:spPr>
      </p:pic>
    </p:spTree>
    <p:extLst>
      <p:ext uri="{BB962C8B-B14F-4D97-AF65-F5344CB8AC3E}">
        <p14:creationId xmlns:p14="http://schemas.microsoft.com/office/powerpoint/2010/main" val="207986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221673" y="410845"/>
            <a:ext cx="8345857" cy="6165272"/>
          </a:xfrm>
        </p:spPr>
        <p:txBody>
          <a:bodyPr anchor="t">
            <a:normAutofit fontScale="90000"/>
          </a:bodyPr>
          <a:lstStyle/>
          <a:p>
            <a:pPr lvl="0" indent="450850" defTabSz="914400" eaLnBrk="0" fontAlgn="base" hangingPunct="0">
              <a:spcAft>
                <a:spcPct val="0"/>
              </a:spcAft>
            </a:pPr>
            <a:r>
              <a:rPr lang="uk-UA" sz="1800" b="1" dirty="0">
                <a:solidFill>
                  <a:schemeClr val="bg1"/>
                </a:solidFill>
                <a:latin typeface="Times New Roman" panose="02020603050405020304" pitchFamily="18" charset="0"/>
                <a:cs typeface="Times New Roman" panose="02020603050405020304" pitchFamily="18" charset="0"/>
              </a:rPr>
              <a:t>          </a:t>
            </a:r>
            <a:r>
              <a:rPr lang="uk-UA" sz="2700" b="1" dirty="0">
                <a:solidFill>
                  <a:schemeClr val="accent4">
                    <a:lumMod val="20000"/>
                    <a:lumOff val="80000"/>
                  </a:schemeClr>
                </a:solidFill>
                <a:latin typeface="+mn-lt"/>
                <a:ea typeface="+mn-ea"/>
                <a:cs typeface="+mn-cs"/>
              </a:rPr>
              <a:t>Види коливань</a:t>
            </a:r>
            <a:br>
              <a:rPr lang="uk-UA" sz="1800" b="1" dirty="0">
                <a:solidFill>
                  <a:schemeClr val="bg1"/>
                </a:solidFill>
                <a:latin typeface="Times New Roman" panose="02020603050405020304" pitchFamily="18" charset="0"/>
                <a:cs typeface="Times New Roman" panose="02020603050405020304" pitchFamily="18" charset="0"/>
              </a:rPr>
            </a:br>
            <a:br>
              <a:rPr lang="uk-UA" sz="1800" b="1" dirty="0">
                <a:solidFill>
                  <a:schemeClr val="bg1"/>
                </a:solidFill>
                <a:latin typeface="Times New Roman" panose="02020603050405020304" pitchFamily="18" charset="0"/>
                <a:cs typeface="Times New Roman" panose="02020603050405020304" pitchFamily="18" charset="0"/>
              </a:rPr>
            </a:br>
            <a:r>
              <a:rPr lang="uk-UA" sz="1800" b="1" dirty="0">
                <a:solidFill>
                  <a:schemeClr val="accent4">
                    <a:lumMod val="20000"/>
                    <a:lumOff val="80000"/>
                  </a:schemeClr>
                </a:solidFill>
                <a:latin typeface="+mn-lt"/>
                <a:ea typeface="+mn-ea"/>
                <a:cs typeface="+mn-cs"/>
              </a:rPr>
              <a:t>Незатухаючі та затухаючі коливання</a:t>
            </a:r>
            <a:br>
              <a:rPr lang="uk-UA" sz="1800" b="1" dirty="0">
                <a:solidFill>
                  <a:schemeClr val="accent4">
                    <a:lumMod val="20000"/>
                    <a:lumOff val="80000"/>
                  </a:schemeClr>
                </a:solidFill>
                <a:latin typeface="+mn-lt"/>
                <a:ea typeface="+mn-ea"/>
                <a:cs typeface="+mn-cs"/>
              </a:rPr>
            </a:br>
            <a:br>
              <a:rPr lang="uk-UA" sz="1800" b="1" dirty="0">
                <a:solidFill>
                  <a:schemeClr val="accent4">
                    <a:lumMod val="20000"/>
                    <a:lumOff val="80000"/>
                  </a:schemeClr>
                </a:solidFill>
                <a:latin typeface="+mn-lt"/>
                <a:ea typeface="+mn-ea"/>
                <a:cs typeface="+mn-cs"/>
              </a:rPr>
            </a:br>
            <a:r>
              <a:rPr lang="uk-UA" sz="1800" b="1" dirty="0">
                <a:solidFill>
                  <a:schemeClr val="accent4">
                    <a:lumMod val="20000"/>
                    <a:lumOff val="80000"/>
                  </a:schemeClr>
                </a:solidFill>
                <a:latin typeface="+mn-lt"/>
                <a:ea typeface="+mn-ea"/>
                <a:cs typeface="+mn-cs"/>
              </a:rPr>
              <a:t>Незатухаючі коливання – </a:t>
            </a:r>
            <a:r>
              <a:rPr lang="uk-UA" sz="1800" dirty="0">
                <a:solidFill>
                  <a:schemeClr val="accent4">
                    <a:lumMod val="20000"/>
                    <a:lumOff val="80000"/>
                  </a:schemeClr>
                </a:solidFill>
                <a:latin typeface="+mn-lt"/>
                <a:ea typeface="+mn-ea"/>
                <a:cs typeface="+mn-cs"/>
              </a:rPr>
              <a:t>коливання, амплітуда яких із часом не змінюється.</a:t>
            </a:r>
            <a:br>
              <a:rPr lang="uk-UA" sz="1800" dirty="0">
                <a:solidFill>
                  <a:schemeClr val="accent4">
                    <a:lumMod val="20000"/>
                    <a:lumOff val="80000"/>
                  </a:schemeClr>
                </a:solidFill>
                <a:latin typeface="+mn-lt"/>
                <a:ea typeface="+mn-ea"/>
                <a:cs typeface="+mn-cs"/>
              </a:rPr>
            </a:br>
            <a:br>
              <a:rPr lang="uk-UA" sz="1800" b="1" dirty="0">
                <a:solidFill>
                  <a:schemeClr val="accent4">
                    <a:lumMod val="20000"/>
                    <a:lumOff val="80000"/>
                  </a:schemeClr>
                </a:solidFill>
                <a:latin typeface="+mn-lt"/>
                <a:ea typeface="+mn-ea"/>
                <a:cs typeface="+mn-cs"/>
              </a:rPr>
            </a:br>
            <a:r>
              <a:rPr lang="uk-UA" sz="1800" b="1" dirty="0">
                <a:solidFill>
                  <a:schemeClr val="accent4">
                    <a:lumMod val="20000"/>
                    <a:lumOff val="80000"/>
                  </a:schemeClr>
                </a:solidFill>
                <a:latin typeface="+mn-lt"/>
                <a:ea typeface="+mn-ea"/>
                <a:cs typeface="+mn-cs"/>
              </a:rPr>
              <a:t>Затухаючі коливання – </a:t>
            </a:r>
            <a:r>
              <a:rPr lang="uk-UA" sz="1800" dirty="0">
                <a:solidFill>
                  <a:schemeClr val="accent4">
                    <a:lumMod val="20000"/>
                    <a:lumOff val="80000"/>
                  </a:schemeClr>
                </a:solidFill>
                <a:latin typeface="+mn-lt"/>
                <a:ea typeface="+mn-ea"/>
                <a:cs typeface="+mn-cs"/>
              </a:rPr>
              <a:t>це коливання, амплітуда яких із часом зменшується</a:t>
            </a:r>
            <a:r>
              <a:rPr lang="uk-UA" sz="1800" b="1" dirty="0">
                <a:solidFill>
                  <a:schemeClr val="accent4">
                    <a:lumMod val="20000"/>
                    <a:lumOff val="80000"/>
                  </a:schemeClr>
                </a:solidFill>
                <a:latin typeface="+mn-lt"/>
                <a:ea typeface="+mn-ea"/>
                <a:cs typeface="+mn-cs"/>
              </a:rPr>
              <a:t>.</a:t>
            </a:r>
            <a:br>
              <a:rPr lang="uk-UA" sz="1800" b="1" dirty="0">
                <a:solidFill>
                  <a:schemeClr val="accent4">
                    <a:lumMod val="20000"/>
                    <a:lumOff val="80000"/>
                  </a:schemeClr>
                </a:solidFill>
                <a:latin typeface="+mn-lt"/>
                <a:ea typeface="+mn-ea"/>
                <a:cs typeface="+mn-cs"/>
              </a:rPr>
            </a:br>
            <a:r>
              <a:rPr lang="uk-UA" sz="1800" b="1" dirty="0">
                <a:solidFill>
                  <a:schemeClr val="accent4">
                    <a:lumMod val="20000"/>
                    <a:lumOff val="80000"/>
                  </a:schemeClr>
                </a:solidFill>
                <a:latin typeface="+mn-lt"/>
                <a:ea typeface="+mn-ea"/>
                <a:cs typeface="+mn-cs"/>
              </a:rPr>
              <a:t> </a:t>
            </a:r>
            <a:br>
              <a:rPr lang="uk-UA" sz="1800" b="1" dirty="0">
                <a:solidFill>
                  <a:schemeClr val="accent4">
                    <a:lumMod val="20000"/>
                    <a:lumOff val="80000"/>
                  </a:schemeClr>
                </a:solidFill>
                <a:latin typeface="+mn-lt"/>
                <a:ea typeface="+mn-ea"/>
                <a:cs typeface="+mn-cs"/>
              </a:rPr>
            </a:br>
            <a:r>
              <a:rPr lang="uk-UA" sz="1800" b="1" dirty="0">
                <a:solidFill>
                  <a:schemeClr val="accent4">
                    <a:lumMod val="20000"/>
                    <a:lumOff val="80000"/>
                  </a:schemeClr>
                </a:solidFill>
                <a:latin typeface="+mn-lt"/>
                <a:ea typeface="+mn-ea"/>
                <a:cs typeface="+mn-cs"/>
              </a:rPr>
              <a:t>Вільні та вимушені коливання, автоколивання</a:t>
            </a:r>
            <a:br>
              <a:rPr lang="uk-UA" sz="1800" b="1" dirty="0">
                <a:solidFill>
                  <a:schemeClr val="accent4">
                    <a:lumMod val="20000"/>
                    <a:lumOff val="80000"/>
                  </a:schemeClr>
                </a:solidFill>
                <a:latin typeface="+mn-lt"/>
                <a:ea typeface="+mn-ea"/>
                <a:cs typeface="+mn-cs"/>
              </a:rPr>
            </a:br>
            <a:br>
              <a:rPr lang="uk-UA" sz="1800" b="1" dirty="0">
                <a:solidFill>
                  <a:schemeClr val="accent4">
                    <a:lumMod val="20000"/>
                    <a:lumOff val="80000"/>
                  </a:schemeClr>
                </a:solidFill>
                <a:latin typeface="+mn-lt"/>
                <a:ea typeface="+mn-ea"/>
                <a:cs typeface="+mn-cs"/>
              </a:rPr>
            </a:br>
            <a:r>
              <a:rPr lang="uk-UA" sz="1800" b="1" dirty="0">
                <a:solidFill>
                  <a:schemeClr val="accent4">
                    <a:lumMod val="20000"/>
                    <a:lumOff val="80000"/>
                  </a:schemeClr>
                </a:solidFill>
                <a:latin typeface="+mn-lt"/>
                <a:ea typeface="+mn-ea"/>
                <a:cs typeface="+mn-cs"/>
              </a:rPr>
              <a:t>Вільні коливання – </a:t>
            </a:r>
            <a:r>
              <a:rPr lang="uk-UA" sz="1800" dirty="0">
                <a:solidFill>
                  <a:schemeClr val="accent4">
                    <a:lumMod val="20000"/>
                    <a:lumOff val="80000"/>
                  </a:schemeClr>
                </a:solidFill>
                <a:latin typeface="+mn-lt"/>
                <a:ea typeface="+mn-ea"/>
                <a:cs typeface="+mn-cs"/>
              </a:rPr>
              <a:t>це коливання, які відбуваються під дією внутрішніх сил системи після того, як її було виведено з положення рівноваги.</a:t>
            </a:r>
            <a:br>
              <a:rPr lang="uk-UA" sz="1800" dirty="0">
                <a:solidFill>
                  <a:schemeClr val="accent4">
                    <a:lumMod val="20000"/>
                    <a:lumOff val="80000"/>
                  </a:schemeClr>
                </a:solidFill>
                <a:latin typeface="+mn-lt"/>
                <a:ea typeface="+mn-ea"/>
                <a:cs typeface="+mn-cs"/>
              </a:rPr>
            </a:br>
            <a:br>
              <a:rPr lang="uk-UA" sz="1800" b="1" dirty="0">
                <a:solidFill>
                  <a:schemeClr val="accent4">
                    <a:lumMod val="20000"/>
                    <a:lumOff val="80000"/>
                  </a:schemeClr>
                </a:solidFill>
                <a:latin typeface="+mn-lt"/>
                <a:ea typeface="+mn-ea"/>
                <a:cs typeface="+mn-cs"/>
              </a:rPr>
            </a:br>
            <a:r>
              <a:rPr lang="uk-UA" sz="1800" b="1" dirty="0">
                <a:solidFill>
                  <a:schemeClr val="accent4">
                    <a:lumMod val="20000"/>
                    <a:lumOff val="80000"/>
                  </a:schemeClr>
                </a:solidFill>
                <a:latin typeface="+mn-lt"/>
                <a:ea typeface="+mn-ea"/>
                <a:cs typeface="+mn-cs"/>
              </a:rPr>
              <a:t>Коливальна система – </a:t>
            </a:r>
            <a:r>
              <a:rPr lang="uk-UA" sz="1800" dirty="0">
                <a:solidFill>
                  <a:schemeClr val="accent4">
                    <a:lumMod val="20000"/>
                    <a:lumOff val="80000"/>
                  </a:schemeClr>
                </a:solidFill>
                <a:latin typeface="+mn-lt"/>
                <a:ea typeface="+mn-ea"/>
                <a:cs typeface="+mn-cs"/>
              </a:rPr>
              <a:t>це система тіл, у якій можуть виникати вільні коливання.</a:t>
            </a:r>
            <a:br>
              <a:rPr lang="uk-UA" sz="1800" b="1" dirty="0">
                <a:solidFill>
                  <a:schemeClr val="accent4">
                    <a:lumMod val="20000"/>
                    <a:lumOff val="80000"/>
                  </a:schemeClr>
                </a:solidFill>
                <a:latin typeface="+mn-lt"/>
                <a:ea typeface="+mn-ea"/>
                <a:cs typeface="+mn-cs"/>
              </a:rPr>
            </a:br>
            <a:r>
              <a:rPr lang="uk-UA" altLang="uk-UA" sz="1800" b="1" dirty="0">
                <a:solidFill>
                  <a:schemeClr val="accent4">
                    <a:lumMod val="20000"/>
                    <a:lumOff val="80000"/>
                  </a:schemeClr>
                </a:solidFill>
                <a:latin typeface="+mn-lt"/>
                <a:ea typeface="+mn-ea"/>
                <a:cs typeface="+mn-cs"/>
              </a:rPr>
              <a:t>Вільні коливання – </a:t>
            </a:r>
            <a:r>
              <a:rPr lang="uk-UA" altLang="uk-UA" sz="1800" dirty="0">
                <a:solidFill>
                  <a:schemeClr val="accent4">
                    <a:lumMod val="20000"/>
                    <a:lumOff val="80000"/>
                  </a:schemeClr>
                </a:solidFill>
                <a:latin typeface="+mn-lt"/>
                <a:ea typeface="+mn-ea"/>
                <a:cs typeface="+mn-cs"/>
              </a:rPr>
              <a:t>це завжди затухаючі коливання.</a:t>
            </a:r>
            <a:br>
              <a:rPr lang="uk-UA" altLang="uk-UA" sz="1800" dirty="0">
                <a:solidFill>
                  <a:schemeClr val="accent4">
                    <a:lumMod val="20000"/>
                    <a:lumOff val="80000"/>
                  </a:schemeClr>
                </a:solidFill>
                <a:latin typeface="+mn-lt"/>
                <a:ea typeface="+mn-ea"/>
                <a:cs typeface="+mn-cs"/>
              </a:rPr>
            </a:br>
            <a:br>
              <a:rPr lang="uk-UA" altLang="uk-UA" sz="1800" b="1" dirty="0">
                <a:solidFill>
                  <a:schemeClr val="accent4">
                    <a:lumMod val="20000"/>
                    <a:lumOff val="80000"/>
                  </a:schemeClr>
                </a:solidFill>
                <a:latin typeface="+mn-lt"/>
                <a:ea typeface="+mn-ea"/>
                <a:cs typeface="+mn-cs"/>
              </a:rPr>
            </a:br>
            <a:r>
              <a:rPr lang="uk-UA" altLang="uk-UA" sz="1800" b="1" dirty="0">
                <a:solidFill>
                  <a:schemeClr val="accent4">
                    <a:lumMod val="20000"/>
                    <a:lumOff val="80000"/>
                  </a:schemeClr>
                </a:solidFill>
                <a:latin typeface="+mn-lt"/>
                <a:ea typeface="+mn-ea"/>
                <a:cs typeface="+mn-cs"/>
              </a:rPr>
              <a:t>Вимушені коливання – </a:t>
            </a:r>
            <a:r>
              <a:rPr lang="uk-UA" altLang="uk-UA" sz="1800" dirty="0">
                <a:solidFill>
                  <a:schemeClr val="accent4">
                    <a:lumMod val="20000"/>
                    <a:lumOff val="80000"/>
                  </a:schemeClr>
                </a:solidFill>
                <a:latin typeface="+mn-lt"/>
                <a:ea typeface="+mn-ea"/>
                <a:cs typeface="+mn-cs"/>
              </a:rPr>
              <a:t>це коливання, які відбуваються в системі внаслідок дії зовнішньої сили, що періодично змінюється.</a:t>
            </a:r>
            <a:br>
              <a:rPr lang="uk-UA" altLang="uk-UA" sz="1800" dirty="0">
                <a:solidFill>
                  <a:schemeClr val="accent4">
                    <a:lumMod val="20000"/>
                    <a:lumOff val="80000"/>
                  </a:schemeClr>
                </a:solidFill>
                <a:latin typeface="+mn-lt"/>
                <a:ea typeface="+mn-ea"/>
                <a:cs typeface="+mn-cs"/>
              </a:rPr>
            </a:br>
            <a:r>
              <a:rPr lang="uk-UA" altLang="uk-UA" sz="1800" b="1" dirty="0">
                <a:solidFill>
                  <a:schemeClr val="accent4">
                    <a:lumMod val="20000"/>
                    <a:lumOff val="80000"/>
                  </a:schemeClr>
                </a:solidFill>
                <a:latin typeface="+mn-lt"/>
                <a:ea typeface="+mn-ea"/>
                <a:cs typeface="+mn-cs"/>
              </a:rPr>
              <a:t>Вимушені коливання – </a:t>
            </a:r>
            <a:r>
              <a:rPr lang="uk-UA" altLang="uk-UA" sz="1800" dirty="0">
                <a:solidFill>
                  <a:schemeClr val="accent4">
                    <a:lumMod val="20000"/>
                    <a:lumOff val="80000"/>
                  </a:schemeClr>
                </a:solidFill>
                <a:latin typeface="+mn-lt"/>
                <a:ea typeface="+mn-ea"/>
                <a:cs typeface="+mn-cs"/>
              </a:rPr>
              <a:t>це зазвичай незатухаючі коливання, частота яких дорівнює частоті зміни зовнішньої сили, що змушує тіло коливатися. </a:t>
            </a:r>
            <a:br>
              <a:rPr lang="uk-UA" altLang="uk-UA" sz="1800" b="1" dirty="0">
                <a:solidFill>
                  <a:schemeClr val="accent4">
                    <a:lumMod val="20000"/>
                    <a:lumOff val="80000"/>
                  </a:schemeClr>
                </a:solidFill>
                <a:latin typeface="+mn-lt"/>
                <a:ea typeface="+mn-ea"/>
                <a:cs typeface="+mn-cs"/>
              </a:rPr>
            </a:br>
            <a:br>
              <a:rPr lang="uk-UA" altLang="uk-UA" sz="1800" b="1" dirty="0">
                <a:solidFill>
                  <a:schemeClr val="accent4">
                    <a:lumMod val="20000"/>
                    <a:lumOff val="80000"/>
                  </a:schemeClr>
                </a:solidFill>
                <a:latin typeface="+mn-lt"/>
                <a:ea typeface="+mn-ea"/>
                <a:cs typeface="+mn-cs"/>
              </a:rPr>
            </a:br>
            <a:r>
              <a:rPr lang="uk-UA" altLang="uk-UA" sz="1800" b="1" dirty="0">
                <a:solidFill>
                  <a:schemeClr val="accent4">
                    <a:lumMod val="20000"/>
                    <a:lumOff val="80000"/>
                  </a:schemeClr>
                </a:solidFill>
                <a:latin typeface="+mn-lt"/>
                <a:ea typeface="+mn-ea"/>
                <a:cs typeface="+mn-cs"/>
              </a:rPr>
              <a:t>Автоколивання – </a:t>
            </a:r>
            <a:r>
              <a:rPr lang="uk-UA" altLang="uk-UA" sz="1800" dirty="0">
                <a:solidFill>
                  <a:schemeClr val="accent4">
                    <a:lumMod val="20000"/>
                    <a:lumOff val="80000"/>
                  </a:schemeClr>
                </a:solidFill>
                <a:latin typeface="+mn-lt"/>
                <a:ea typeface="+mn-ea"/>
                <a:cs typeface="+mn-cs"/>
              </a:rPr>
              <a:t>це незатухаючі коливання, які відбуваються в системі за рахунок надходження енергії від постійного джерела, що регулюється самою системою. </a:t>
            </a:r>
            <a:br>
              <a:rPr lang="uk-UA" altLang="uk-UA" sz="1800" b="1" dirty="0">
                <a:solidFill>
                  <a:schemeClr val="accent4">
                    <a:lumMod val="20000"/>
                    <a:lumOff val="80000"/>
                  </a:schemeClr>
                </a:solidFill>
                <a:latin typeface="+mn-lt"/>
                <a:ea typeface="+mn-ea"/>
                <a:cs typeface="+mn-cs"/>
              </a:rPr>
            </a:br>
            <a:br>
              <a:rPr lang="uk-UA" altLang="uk-UA" sz="2000" dirty="0">
                <a:solidFill>
                  <a:schemeClr val="bg1"/>
                </a:solidFill>
                <a:latin typeface="Times New Roman" panose="02020603050405020304" pitchFamily="18" charset="0"/>
                <a:cs typeface="Times New Roman" panose="02020603050405020304" pitchFamily="18" charset="0"/>
              </a:rPr>
            </a:br>
            <a:endParaRPr lang="uk-UA" sz="2000" b="1" i="1" dirty="0">
              <a:solidFill>
                <a:schemeClr val="bg1"/>
              </a:solidFill>
              <a:latin typeface="Times New Roman" panose="02020603050405020304" pitchFamily="18" charset="0"/>
              <a:cs typeface="Times New Roman" panose="02020603050405020304" pitchFamily="18" charset="0"/>
            </a:endParaRPr>
          </a:p>
        </p:txBody>
      </p:sp>
      <p:pic>
        <p:nvPicPr>
          <p:cNvPr id="3073" name="Рисунок 9" descr="image3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43" y="128962"/>
            <a:ext cx="3077988" cy="125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2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9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206382" y="304801"/>
            <a:ext cx="8752087" cy="637308"/>
          </a:xfrm>
        </p:spPr>
        <p:txBody>
          <a:bodyPr anchor="t">
            <a:normAutofit/>
          </a:bodyPr>
          <a:lstStyle/>
          <a:p>
            <a:pPr algn="ctr"/>
            <a:r>
              <a:rPr lang="uk-UA" sz="2800" dirty="0">
                <a:solidFill>
                  <a:schemeClr val="accent4">
                    <a:lumMod val="20000"/>
                    <a:lumOff val="80000"/>
                  </a:schemeClr>
                </a:solidFill>
                <a:latin typeface="+mn-lt"/>
                <a:ea typeface="+mn-ea"/>
                <a:cs typeface="+mn-cs"/>
              </a:rPr>
              <a:t>Умови існування вільних коливань</a:t>
            </a:r>
          </a:p>
        </p:txBody>
      </p:sp>
      <p:sp>
        <p:nvSpPr>
          <p:cNvPr id="3" name="Підзаголовок 2">
            <a:extLst>
              <a:ext uri="{FF2B5EF4-FFF2-40B4-BE49-F238E27FC236}">
                <a16:creationId xmlns:a16="http://schemas.microsoft.com/office/drawing/2014/main" id="{77B3ADC8-548B-4204-80FF-7133A628FE53}"/>
              </a:ext>
            </a:extLst>
          </p:cNvPr>
          <p:cNvSpPr>
            <a:spLocks noGrp="1"/>
          </p:cNvSpPr>
          <p:nvPr>
            <p:ph type="subTitle" idx="1"/>
          </p:nvPr>
        </p:nvSpPr>
        <p:spPr>
          <a:xfrm>
            <a:off x="195956" y="1079422"/>
            <a:ext cx="8752088" cy="5570760"/>
          </a:xfrm>
        </p:spPr>
        <p:txBody>
          <a:bodyPr>
            <a:normAutofit/>
          </a:bodyPr>
          <a:lstStyle/>
          <a:p>
            <a:pPr algn="just"/>
            <a:r>
              <a:rPr lang="uk-UA" sz="1600" dirty="0">
                <a:solidFill>
                  <a:schemeClr val="accent4">
                    <a:lumMod val="20000"/>
                    <a:lumOff val="80000"/>
                  </a:schemeClr>
                </a:solidFill>
              </a:rPr>
              <a:t>Розглянемо коливання важка на нитці або важка на пружині. У наведених прикладах система здійснювала коливання поблизу положення стійкої рівноваги. Чому ж коливання виникають саме поблизу цього положення системи? Справа в тому, що під час відхилення системи від положення стійкої рівноваги, рівнодійна всіх сил, прикладених до тіла, прагне повернути систему в положення рівноваги. Цю рівнодійну так і називають — </a:t>
            </a:r>
            <a:r>
              <a:rPr lang="uk-UA" sz="1600" dirty="0" err="1">
                <a:solidFill>
                  <a:schemeClr val="accent4">
                    <a:lumMod val="20000"/>
                    <a:lumOff val="80000"/>
                  </a:schemeClr>
                </a:solidFill>
              </a:rPr>
              <a:t>повертальною</a:t>
            </a:r>
            <a:r>
              <a:rPr lang="uk-UA" sz="1600" dirty="0">
                <a:solidFill>
                  <a:schemeClr val="accent4">
                    <a:lumMod val="20000"/>
                    <a:lumOff val="80000"/>
                  </a:schemeClr>
                </a:solidFill>
              </a:rPr>
              <a:t> силою. Однак, повернувшись у стан рівноваги, система внаслідок інерції «проскакує» його. Після цього знову виникає </a:t>
            </a:r>
            <a:r>
              <a:rPr lang="uk-UA" sz="1600" dirty="0" err="1">
                <a:solidFill>
                  <a:schemeClr val="accent4">
                    <a:lumMod val="20000"/>
                    <a:lumOff val="80000"/>
                  </a:schemeClr>
                </a:solidFill>
              </a:rPr>
              <a:t>повертальна</a:t>
            </a:r>
            <a:r>
              <a:rPr lang="uk-UA" sz="1600" dirty="0">
                <a:solidFill>
                  <a:schemeClr val="accent4">
                    <a:lumMod val="20000"/>
                    <a:lumOff val="80000"/>
                  </a:schemeClr>
                </a:solidFill>
              </a:rPr>
              <a:t> сила, спрямована тепер у протилежний бік. Так і виникають коливання. Щоб коливання тривали довгий час, необхідно, щоб сили тертя або сили опору були дуже малими.</a:t>
            </a:r>
          </a:p>
          <a:p>
            <a:endParaRPr lang="uk-UA" dirty="0">
              <a:solidFill>
                <a:schemeClr val="bg1"/>
              </a:solidFill>
              <a:latin typeface="Times New Roman" panose="02020603050405020304" pitchFamily="18" charset="0"/>
              <a:cs typeface="Times New Roman" panose="02020603050405020304" pitchFamily="18" charset="0"/>
            </a:endParaRPr>
          </a:p>
          <a:p>
            <a:endParaRPr lang="uk-UA" dirty="0">
              <a:solidFill>
                <a:schemeClr val="bg1"/>
              </a:solidFill>
              <a:latin typeface="Times New Roman" panose="02020603050405020304" pitchFamily="18" charset="0"/>
              <a:cs typeface="Times New Roman" panose="02020603050405020304" pitchFamily="18" charset="0"/>
            </a:endParaRPr>
          </a:p>
          <a:p>
            <a:endParaRPr lang="uk-UA" dirty="0">
              <a:solidFill>
                <a:schemeClr val="bg1"/>
              </a:solidFill>
              <a:latin typeface="Times New Roman" panose="02020603050405020304" pitchFamily="18" charset="0"/>
              <a:cs typeface="Times New Roman" panose="02020603050405020304" pitchFamily="18" charset="0"/>
            </a:endParaRPr>
          </a:p>
          <a:p>
            <a:endParaRPr lang="uk-UA" dirty="0">
              <a:solidFill>
                <a:schemeClr val="bg1"/>
              </a:solidFill>
              <a:latin typeface="Times New Roman" panose="02020603050405020304" pitchFamily="18" charset="0"/>
              <a:cs typeface="Times New Roman" panose="02020603050405020304" pitchFamily="18" charset="0"/>
            </a:endParaRPr>
          </a:p>
          <a:p>
            <a:pPr algn="just"/>
            <a:r>
              <a:rPr lang="uk-UA" sz="1600" dirty="0">
                <a:solidFill>
                  <a:schemeClr val="accent4">
                    <a:lumMod val="20000"/>
                    <a:lumOff val="80000"/>
                  </a:schemeClr>
                </a:solidFill>
              </a:rPr>
              <a:t>Отже, для того, щоб у системі відбувалися вільні коливання, необхідне виконання двох умов:</a:t>
            </a:r>
          </a:p>
          <a:p>
            <a:pPr lvl="0" algn="just"/>
            <a:r>
              <a:rPr lang="uk-UA" sz="1600" dirty="0">
                <a:solidFill>
                  <a:schemeClr val="accent4">
                    <a:lumMod val="20000"/>
                    <a:lumOff val="80000"/>
                  </a:schemeClr>
                </a:solidFill>
              </a:rPr>
              <a:t>система має перебувати поблизу положення стійкої рівноваги;</a:t>
            </a:r>
          </a:p>
          <a:p>
            <a:pPr lvl="0" algn="just"/>
            <a:r>
              <a:rPr lang="uk-UA" sz="1600" dirty="0">
                <a:solidFill>
                  <a:schemeClr val="accent4">
                    <a:lumMod val="20000"/>
                    <a:lumOff val="80000"/>
                  </a:schemeClr>
                </a:solidFill>
              </a:rPr>
              <a:t>сили тертя або сили опору мають бути досить малими.</a:t>
            </a:r>
          </a:p>
          <a:p>
            <a:endParaRPr lang="uk-UA" sz="2800" b="1" dirty="0">
              <a:solidFill>
                <a:schemeClr val="accent3"/>
              </a:solidFill>
              <a:latin typeface="Arial" panose="020B0604020202020204" pitchFamily="34" charset="0"/>
              <a:cs typeface="Arial" panose="020B0604020202020204" pitchFamily="34" charset="0"/>
            </a:endParaRPr>
          </a:p>
        </p:txBody>
      </p:sp>
      <p:pic>
        <p:nvPicPr>
          <p:cNvPr id="5" name="Рисунок 4" descr="image377"/>
          <p:cNvPicPr/>
          <p:nvPr/>
        </p:nvPicPr>
        <p:blipFill>
          <a:blip r:embed="rId3">
            <a:extLst>
              <a:ext uri="{28A0092B-C50C-407E-A947-70E740481C1C}">
                <a14:useLocalDpi xmlns:a14="http://schemas.microsoft.com/office/drawing/2010/main" val="0"/>
              </a:ext>
            </a:extLst>
          </a:blip>
          <a:srcRect/>
          <a:stretch>
            <a:fillRect/>
          </a:stretch>
        </p:blipFill>
        <p:spPr bwMode="auto">
          <a:xfrm>
            <a:off x="2843795" y="3478697"/>
            <a:ext cx="3477260" cy="1419860"/>
          </a:xfrm>
          <a:prstGeom prst="rect">
            <a:avLst/>
          </a:prstGeom>
          <a:noFill/>
          <a:ln>
            <a:noFill/>
          </a:ln>
        </p:spPr>
      </p:pic>
    </p:spTree>
    <p:extLst>
      <p:ext uri="{BB962C8B-B14F-4D97-AF65-F5344CB8AC3E}">
        <p14:creationId xmlns:p14="http://schemas.microsoft.com/office/powerpoint/2010/main" val="172182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Урок литературного чтения по теме &quot;И.А. Крылов &quot;Стрекоза и Муравей&quot;. 2-й  класс">
            <a:extLst>
              <a:ext uri="{FF2B5EF4-FFF2-40B4-BE49-F238E27FC236}">
                <a16:creationId xmlns:a16="http://schemas.microsoft.com/office/drawing/2014/main" id="{CFCA7BDB-5046-4CA4-9F66-170C59EEA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5018E4F-AD95-498A-A488-922A52937B36}"/>
              </a:ext>
            </a:extLst>
          </p:cNvPr>
          <p:cNvSpPr>
            <a:spLocks noGrp="1"/>
          </p:cNvSpPr>
          <p:nvPr>
            <p:ph type="ctrTitle"/>
          </p:nvPr>
        </p:nvSpPr>
        <p:spPr>
          <a:xfrm>
            <a:off x="547255" y="157264"/>
            <a:ext cx="8049490" cy="604736"/>
          </a:xfrm>
        </p:spPr>
        <p:txBody>
          <a:bodyPr anchor="t">
            <a:normAutofit/>
          </a:bodyPr>
          <a:lstStyle/>
          <a:p>
            <a:pPr algn="ctr"/>
            <a:r>
              <a:rPr lang="uk-UA" sz="2800" b="1" dirty="0">
                <a:solidFill>
                  <a:schemeClr val="accent4">
                    <a:lumMod val="20000"/>
                    <a:lumOff val="80000"/>
                  </a:schemeClr>
                </a:solidFill>
                <a:latin typeface="+mn-lt"/>
                <a:ea typeface="+mn-ea"/>
                <a:cs typeface="+mn-cs"/>
              </a:rPr>
              <a:t>Гармонічні коливання</a:t>
            </a:r>
          </a:p>
        </p:txBody>
      </p:sp>
      <mc:AlternateContent xmlns:mc="http://schemas.openxmlformats.org/markup-compatibility/2006">
        <mc:Choice xmlns:a14="http://schemas.microsoft.com/office/drawing/2010/main" Requires="a14">
          <p:sp>
            <p:nvSpPr>
              <p:cNvPr id="3" name="Підзаголовок 2">
                <a:extLst>
                  <a:ext uri="{FF2B5EF4-FFF2-40B4-BE49-F238E27FC236}">
                    <a16:creationId xmlns:a16="http://schemas.microsoft.com/office/drawing/2014/main" id="{77B3ADC8-548B-4204-80FF-7133A628FE53}"/>
                  </a:ext>
                </a:extLst>
              </p:cNvPr>
              <p:cNvSpPr>
                <a:spLocks noGrp="1"/>
              </p:cNvSpPr>
              <p:nvPr>
                <p:ph type="subTitle" idx="1"/>
              </p:nvPr>
            </p:nvSpPr>
            <p:spPr>
              <a:xfrm>
                <a:off x="138546" y="780719"/>
                <a:ext cx="9005454" cy="5730918"/>
              </a:xfrm>
            </p:spPr>
            <p:txBody>
              <a:bodyPr>
                <a:noAutofit/>
              </a:bodyPr>
              <a:lstStyle/>
              <a:p>
                <a:r>
                  <a:rPr lang="uk-UA" sz="1600" dirty="0">
                    <a:solidFill>
                      <a:schemeClr val="accent4">
                        <a:lumMod val="20000"/>
                        <a:lumOff val="80000"/>
                      </a:schemeClr>
                    </a:solidFill>
                  </a:rPr>
                  <a:t>Гармонічні коливання – це коливання, під час яких координата </a:t>
                </a:r>
                <a14:m>
                  <m:oMath xmlns:m="http://schemas.openxmlformats.org/officeDocument/2006/math">
                    <m:r>
                      <a:rPr lang="uk-UA" sz="1600">
                        <a:solidFill>
                          <a:schemeClr val="accent4">
                            <a:lumMod val="20000"/>
                            <a:lumOff val="80000"/>
                          </a:schemeClr>
                        </a:solidFill>
                      </a:rPr>
                      <m:t>𝑥</m:t>
                    </m:r>
                  </m:oMath>
                </a14:m>
                <a:r>
                  <a:rPr lang="uk-UA" sz="1600" dirty="0">
                    <a:solidFill>
                      <a:schemeClr val="accent4">
                        <a:lumMod val="20000"/>
                        <a:lumOff val="80000"/>
                      </a:schemeClr>
                    </a:solidFill>
                  </a:rPr>
                  <a:t> тіла, що коливається, змінюється з часом </a:t>
                </a:r>
                <a14:m>
                  <m:oMath xmlns:m="http://schemas.openxmlformats.org/officeDocument/2006/math">
                    <m:r>
                      <a:rPr lang="uk-UA" sz="1600">
                        <a:solidFill>
                          <a:schemeClr val="accent4">
                            <a:lumMod val="20000"/>
                            <a:lumOff val="80000"/>
                          </a:schemeClr>
                        </a:solidFill>
                      </a:rPr>
                      <m:t>𝑡</m:t>
                    </m:r>
                  </m:oMath>
                </a14:m>
                <a:r>
                  <a:rPr lang="uk-UA" sz="1600" dirty="0">
                    <a:solidFill>
                      <a:schemeClr val="accent4">
                        <a:lumMod val="20000"/>
                        <a:lumOff val="80000"/>
                      </a:schemeClr>
                    </a:solidFill>
                  </a:rPr>
                  <a:t> за законом косинуса (або синуса).</a:t>
                </a:r>
              </a:p>
              <a:p>
                <a:pPr/>
                <a14:m>
                  <m:oMathPara xmlns:m="http://schemas.openxmlformats.org/officeDocument/2006/math">
                    <m:oMathParaPr>
                      <m:jc m:val="centerGroup"/>
                    </m:oMathParaPr>
                    <m:oMath xmlns:m="http://schemas.openxmlformats.org/officeDocument/2006/math">
                      <m:r>
                        <a:rPr lang="uk-UA" sz="1600">
                          <a:solidFill>
                            <a:schemeClr val="accent4">
                              <a:lumMod val="20000"/>
                              <a:lumOff val="80000"/>
                            </a:schemeClr>
                          </a:solidFill>
                        </a:rPr>
                        <m:t>𝑥</m:t>
                      </m:r>
                      <m:r>
                        <a:rPr lang="uk-UA" sz="1600">
                          <a:solidFill>
                            <a:schemeClr val="accent4">
                              <a:lumMod val="20000"/>
                              <a:lumOff val="80000"/>
                            </a:schemeClr>
                          </a:solidFill>
                        </a:rPr>
                        <m:t>=</m:t>
                      </m:r>
                      <m:r>
                        <a:rPr lang="uk-UA" sz="1600">
                          <a:solidFill>
                            <a:schemeClr val="accent4">
                              <a:lumMod val="20000"/>
                              <a:lumOff val="80000"/>
                            </a:schemeClr>
                          </a:solidFill>
                        </a:rPr>
                        <m:t>𝐴</m:t>
                      </m:r>
                      <m:func>
                        <m:funcPr>
                          <m:ctrlPr>
                            <a:rPr lang="uk-UA" sz="1600">
                              <a:solidFill>
                                <a:schemeClr val="accent4">
                                  <a:lumMod val="20000"/>
                                  <a:lumOff val="80000"/>
                                </a:schemeClr>
                              </a:solidFill>
                            </a:rPr>
                          </m:ctrlPr>
                        </m:funcPr>
                        <m:fName>
                          <m:r>
                            <m:rPr>
                              <m:sty m:val="p"/>
                            </m:rPr>
                            <a:rPr lang="uk-UA" sz="1600">
                              <a:solidFill>
                                <a:schemeClr val="accent4">
                                  <a:lumMod val="20000"/>
                                  <a:lumOff val="80000"/>
                                </a:schemeClr>
                              </a:solidFill>
                            </a:rPr>
                            <m:t>cos</m:t>
                          </m:r>
                        </m:fName>
                        <m:e>
                          <m:d>
                            <m:dPr>
                              <m:ctrlPr>
                                <a:rPr lang="uk-UA" sz="1600">
                                  <a:solidFill>
                                    <a:schemeClr val="accent4">
                                      <a:lumMod val="20000"/>
                                      <a:lumOff val="80000"/>
                                    </a:schemeClr>
                                  </a:solidFill>
                                </a:rPr>
                              </m:ctrlPr>
                            </m:dPr>
                            <m:e>
                              <m:r>
                                <m:rPr>
                                  <m:sty m:val="p"/>
                                </m:rPr>
                                <a:rPr lang="uk-UA" sz="1600">
                                  <a:solidFill>
                                    <a:schemeClr val="accent4">
                                      <a:lumMod val="20000"/>
                                      <a:lumOff val="80000"/>
                                    </a:schemeClr>
                                  </a:solidFill>
                                </a:rPr>
                                <m:t>ω</m:t>
                              </m:r>
                              <m:r>
                                <a:rPr lang="uk-UA" sz="1600">
                                  <a:solidFill>
                                    <a:schemeClr val="accent4">
                                      <a:lumMod val="20000"/>
                                      <a:lumOff val="80000"/>
                                    </a:schemeClr>
                                  </a:solidFill>
                                </a:rPr>
                                <m:t>𝑡</m:t>
                              </m:r>
                              <m:r>
                                <a:rPr lang="uk-UA" sz="1600">
                                  <a:solidFill>
                                    <a:schemeClr val="accent4">
                                      <a:lumMod val="20000"/>
                                      <a:lumOff val="80000"/>
                                    </a:schemeClr>
                                  </a:solidFill>
                                </a:rPr>
                                <m:t>+</m:t>
                              </m:r>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e>
                          </m:d>
                        </m:e>
                      </m:func>
                      <m:r>
                        <a:rPr lang="uk-UA" sz="1600">
                          <a:solidFill>
                            <a:schemeClr val="accent4">
                              <a:lumMod val="20000"/>
                              <a:lumOff val="80000"/>
                            </a:schemeClr>
                          </a:solidFill>
                        </a:rPr>
                        <m:t>           або           </m:t>
                      </m:r>
                      <m:r>
                        <a:rPr lang="uk-UA" sz="1600">
                          <a:solidFill>
                            <a:schemeClr val="accent4">
                              <a:lumMod val="20000"/>
                              <a:lumOff val="80000"/>
                            </a:schemeClr>
                          </a:solidFill>
                        </a:rPr>
                        <m:t>𝑥</m:t>
                      </m:r>
                      <m:r>
                        <a:rPr lang="uk-UA" sz="1600">
                          <a:solidFill>
                            <a:schemeClr val="accent4">
                              <a:lumMod val="20000"/>
                              <a:lumOff val="80000"/>
                            </a:schemeClr>
                          </a:solidFill>
                        </a:rPr>
                        <m:t>=</m:t>
                      </m:r>
                      <m:r>
                        <a:rPr lang="uk-UA" sz="1600">
                          <a:solidFill>
                            <a:schemeClr val="accent4">
                              <a:lumMod val="20000"/>
                              <a:lumOff val="80000"/>
                            </a:schemeClr>
                          </a:solidFill>
                        </a:rPr>
                        <m:t>𝐴</m:t>
                      </m:r>
                      <m:func>
                        <m:funcPr>
                          <m:ctrlPr>
                            <a:rPr lang="uk-UA" sz="1600">
                              <a:solidFill>
                                <a:schemeClr val="accent4">
                                  <a:lumMod val="20000"/>
                                  <a:lumOff val="80000"/>
                                </a:schemeClr>
                              </a:solidFill>
                            </a:rPr>
                          </m:ctrlPr>
                        </m:funcPr>
                        <m:fName>
                          <m:r>
                            <m:rPr>
                              <m:sty m:val="p"/>
                            </m:rPr>
                            <a:rPr lang="uk-UA" sz="1600">
                              <a:solidFill>
                                <a:schemeClr val="accent4">
                                  <a:lumMod val="20000"/>
                                  <a:lumOff val="80000"/>
                                </a:schemeClr>
                              </a:solidFill>
                            </a:rPr>
                            <m:t>sin</m:t>
                          </m:r>
                        </m:fName>
                        <m:e>
                          <m:d>
                            <m:dPr>
                              <m:ctrlPr>
                                <a:rPr lang="uk-UA" sz="1600">
                                  <a:solidFill>
                                    <a:schemeClr val="accent4">
                                      <a:lumMod val="20000"/>
                                      <a:lumOff val="80000"/>
                                    </a:schemeClr>
                                  </a:solidFill>
                                </a:rPr>
                              </m:ctrlPr>
                            </m:dPr>
                            <m:e>
                              <m:r>
                                <m:rPr>
                                  <m:sty m:val="p"/>
                                </m:rPr>
                                <a:rPr lang="uk-UA" sz="1600">
                                  <a:solidFill>
                                    <a:schemeClr val="accent4">
                                      <a:lumMod val="20000"/>
                                      <a:lumOff val="80000"/>
                                    </a:schemeClr>
                                  </a:solidFill>
                                </a:rPr>
                                <m:t>ω</m:t>
                              </m:r>
                              <m:r>
                                <a:rPr lang="uk-UA" sz="1600">
                                  <a:solidFill>
                                    <a:schemeClr val="accent4">
                                      <a:lumMod val="20000"/>
                                      <a:lumOff val="80000"/>
                                    </a:schemeClr>
                                  </a:solidFill>
                                </a:rPr>
                                <m:t>𝑡</m:t>
                              </m:r>
                              <m:r>
                                <a:rPr lang="uk-UA" sz="1600">
                                  <a:solidFill>
                                    <a:schemeClr val="accent4">
                                      <a:lumMod val="20000"/>
                                      <a:lumOff val="80000"/>
                                    </a:schemeClr>
                                  </a:solidFill>
                                </a:rPr>
                                <m:t>+</m:t>
                              </m:r>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e>
                          </m:d>
                        </m:e>
                      </m:func>
                    </m:oMath>
                  </m:oMathPara>
                </a14:m>
                <a:endParaRPr lang="uk-UA" sz="1600" dirty="0">
                  <a:solidFill>
                    <a:schemeClr val="accent4">
                      <a:lumMod val="20000"/>
                      <a:lumOff val="80000"/>
                    </a:schemeClr>
                  </a:solidFill>
                </a:endParaRPr>
              </a:p>
              <a:p>
                <a:r>
                  <a:rPr lang="uk-UA" sz="1600" dirty="0">
                    <a:solidFill>
                      <a:schemeClr val="accent4">
                        <a:lumMod val="20000"/>
                        <a:lumOff val="80000"/>
                      </a:schemeClr>
                    </a:solidFill>
                  </a:rPr>
                  <a:t> </a:t>
                </a:r>
              </a:p>
              <a:p>
                <a:endParaRPr lang="uk-UA" sz="1600" dirty="0">
                  <a:solidFill>
                    <a:schemeClr val="accent4">
                      <a:lumMod val="20000"/>
                      <a:lumOff val="80000"/>
                    </a:schemeClr>
                  </a:solidFill>
                </a:endParaRPr>
              </a:p>
              <a:p>
                <a:endParaRPr lang="uk-UA" sz="1600" dirty="0">
                  <a:solidFill>
                    <a:schemeClr val="accent4">
                      <a:lumMod val="20000"/>
                      <a:lumOff val="80000"/>
                    </a:schemeClr>
                  </a:solidFill>
                </a:endParaRPr>
              </a:p>
              <a:p>
                <a14:m>
                  <m:oMath xmlns:m="http://schemas.openxmlformats.org/officeDocument/2006/math">
                    <m:r>
                      <a:rPr lang="uk-UA" sz="1600">
                        <a:solidFill>
                          <a:schemeClr val="accent4">
                            <a:lumMod val="20000"/>
                            <a:lumOff val="80000"/>
                          </a:schemeClr>
                        </a:solidFill>
                      </a:rPr>
                      <m:t>𝐴</m:t>
                    </m:r>
                  </m:oMath>
                </a14:m>
                <a:r>
                  <a:rPr lang="uk-UA" sz="1600" dirty="0">
                    <a:solidFill>
                      <a:schemeClr val="accent4">
                        <a:lumMod val="20000"/>
                        <a:lumOff val="80000"/>
                      </a:schemeClr>
                    </a:solidFill>
                  </a:rPr>
                  <a:t> – амплітуда коливань: </a:t>
                </a:r>
                <a14:m>
                  <m:oMath xmlns:m="http://schemas.openxmlformats.org/officeDocument/2006/math">
                    <m:sSub>
                      <m:sSubPr>
                        <m:ctrlPr>
                          <a:rPr lang="uk-UA" sz="1600">
                            <a:solidFill>
                              <a:schemeClr val="accent4">
                                <a:lumMod val="20000"/>
                                <a:lumOff val="80000"/>
                              </a:schemeClr>
                            </a:solidFill>
                          </a:rPr>
                        </m:ctrlPr>
                      </m:sSubPr>
                      <m:e>
                        <m:r>
                          <a:rPr lang="en-US" sz="1600">
                            <a:solidFill>
                              <a:schemeClr val="accent4">
                                <a:lumMod val="20000"/>
                                <a:lumOff val="80000"/>
                              </a:schemeClr>
                            </a:solidFill>
                          </a:rPr>
                          <m:t>𝑥</m:t>
                        </m:r>
                      </m:e>
                      <m:sub>
                        <m:r>
                          <m:rPr>
                            <m:sty m:val="p"/>
                          </m:rPr>
                          <a:rPr lang="en-US" sz="1600">
                            <a:solidFill>
                              <a:schemeClr val="accent4">
                                <a:lumMod val="20000"/>
                                <a:lumOff val="80000"/>
                              </a:schemeClr>
                            </a:solidFill>
                          </a:rPr>
                          <m:t>max</m:t>
                        </m:r>
                      </m:sub>
                    </m:sSub>
                    <m:r>
                      <a:rPr lang="ru-RU" sz="1600">
                        <a:solidFill>
                          <a:schemeClr val="accent4">
                            <a:lumMod val="20000"/>
                            <a:lumOff val="80000"/>
                          </a:schemeClr>
                        </a:solidFill>
                      </a:rPr>
                      <m:t>=</m:t>
                    </m:r>
                    <m:r>
                      <a:rPr lang="en-US" sz="1600">
                        <a:solidFill>
                          <a:schemeClr val="accent4">
                            <a:lumMod val="20000"/>
                            <a:lumOff val="80000"/>
                          </a:schemeClr>
                        </a:solidFill>
                      </a:rPr>
                      <m:t>𝐴</m:t>
                    </m:r>
                  </m:oMath>
                </a14:m>
                <a:r>
                  <a:rPr lang="uk-UA" sz="1600" dirty="0">
                    <a:solidFill>
                      <a:schemeClr val="accent4">
                        <a:lumMod val="20000"/>
                        <a:lumOff val="80000"/>
                      </a:schemeClr>
                    </a:solidFill>
                  </a:rPr>
                  <a:t> (оскільки найбільше значення косинуса та синуса дорівнює 1).</a:t>
                </a:r>
              </a:p>
              <a:p>
                <a14:m>
                  <m:oMath xmlns:m="http://schemas.openxmlformats.org/officeDocument/2006/math">
                    <m:r>
                      <m:rPr>
                        <m:sty m:val="p"/>
                      </m:rPr>
                      <a:rPr lang="uk-UA" sz="1600">
                        <a:solidFill>
                          <a:schemeClr val="accent4">
                            <a:lumMod val="20000"/>
                            <a:lumOff val="80000"/>
                          </a:schemeClr>
                        </a:solidFill>
                      </a:rPr>
                      <m:t>ω</m:t>
                    </m:r>
                    <m:r>
                      <a:rPr lang="uk-UA" sz="1600">
                        <a:solidFill>
                          <a:schemeClr val="accent4">
                            <a:lumMod val="20000"/>
                            <a:lumOff val="80000"/>
                          </a:schemeClr>
                        </a:solidFill>
                      </a:rPr>
                      <m:t>𝑡</m:t>
                    </m:r>
                    <m:r>
                      <a:rPr lang="uk-UA" sz="1600">
                        <a:solidFill>
                          <a:schemeClr val="accent4">
                            <a:lumMod val="20000"/>
                            <a:lumOff val="80000"/>
                          </a:schemeClr>
                        </a:solidFill>
                      </a:rPr>
                      <m:t>+</m:t>
                    </m:r>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oMath>
                </a14:m>
                <a:r>
                  <a:rPr lang="uk-UA" sz="1600" dirty="0">
                    <a:solidFill>
                      <a:schemeClr val="accent4">
                        <a:lumMod val="20000"/>
                        <a:lumOff val="80000"/>
                      </a:schemeClr>
                    </a:solidFill>
                  </a:rPr>
                  <a:t> – фаза коливань: </a:t>
                </a:r>
                <a14:m>
                  <m:oMath xmlns:m="http://schemas.openxmlformats.org/officeDocument/2006/math">
                    <m:r>
                      <m:rPr>
                        <m:sty m:val="p"/>
                      </m:rPr>
                      <a:rPr lang="uk-UA" sz="1600">
                        <a:solidFill>
                          <a:schemeClr val="accent4">
                            <a:lumMod val="20000"/>
                            <a:lumOff val="80000"/>
                          </a:schemeClr>
                        </a:solidFill>
                      </a:rPr>
                      <m:t>φ</m:t>
                    </m:r>
                    <m:r>
                      <a:rPr lang="uk-UA" sz="1600">
                        <a:solidFill>
                          <a:schemeClr val="accent4">
                            <a:lumMod val="20000"/>
                            <a:lumOff val="80000"/>
                          </a:schemeClr>
                        </a:solidFill>
                      </a:rPr>
                      <m:t>=</m:t>
                    </m:r>
                    <m:r>
                      <m:rPr>
                        <m:sty m:val="p"/>
                      </m:rPr>
                      <a:rPr lang="uk-UA" sz="1600">
                        <a:solidFill>
                          <a:schemeClr val="accent4">
                            <a:lumMod val="20000"/>
                            <a:lumOff val="80000"/>
                          </a:schemeClr>
                        </a:solidFill>
                      </a:rPr>
                      <m:t>ω</m:t>
                    </m:r>
                    <m:r>
                      <a:rPr lang="uk-UA" sz="1600">
                        <a:solidFill>
                          <a:schemeClr val="accent4">
                            <a:lumMod val="20000"/>
                            <a:lumOff val="80000"/>
                          </a:schemeClr>
                        </a:solidFill>
                      </a:rPr>
                      <m:t>𝑡</m:t>
                    </m:r>
                    <m:r>
                      <a:rPr lang="uk-UA" sz="1600">
                        <a:solidFill>
                          <a:schemeClr val="accent4">
                            <a:lumMod val="20000"/>
                            <a:lumOff val="80000"/>
                          </a:schemeClr>
                        </a:solidFill>
                      </a:rPr>
                      <m:t>+</m:t>
                    </m:r>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oMath>
                </a14:m>
                <a:r>
                  <a:rPr lang="uk-UA" sz="1600" dirty="0">
                    <a:solidFill>
                      <a:schemeClr val="accent4">
                        <a:lumMod val="20000"/>
                        <a:lumOff val="80000"/>
                      </a:schemeClr>
                    </a:solidFill>
                  </a:rPr>
                  <a:t> – величина, що однозначно визначає механічний стан тіла в даний момент часу.</a:t>
                </a:r>
              </a:p>
              <a:p>
                <a14:m>
                  <m:oMath xmlns:m="http://schemas.openxmlformats.org/officeDocument/2006/math">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oMath>
                </a14:m>
                <a:r>
                  <a:rPr lang="uk-UA" sz="1600" dirty="0">
                    <a:solidFill>
                      <a:schemeClr val="accent4">
                        <a:lumMod val="20000"/>
                        <a:lumOff val="80000"/>
                      </a:schemeClr>
                    </a:solidFill>
                  </a:rPr>
                  <a:t> – початкова фаза коливань – фаза коливань у момент початку відліку часу (якщо </a:t>
                </a:r>
                <a14:m>
                  <m:oMath xmlns:m="http://schemas.openxmlformats.org/officeDocument/2006/math">
                    <m:r>
                      <a:rPr lang="uk-UA" sz="1600">
                        <a:solidFill>
                          <a:schemeClr val="accent4">
                            <a:lumMod val="20000"/>
                            <a:lumOff val="80000"/>
                          </a:schemeClr>
                        </a:solidFill>
                      </a:rPr>
                      <m:t>𝑡</m:t>
                    </m:r>
                    <m:r>
                      <a:rPr lang="uk-UA" sz="1600">
                        <a:solidFill>
                          <a:schemeClr val="accent4">
                            <a:lumMod val="20000"/>
                            <a:lumOff val="80000"/>
                          </a:schemeClr>
                        </a:solidFill>
                      </a:rPr>
                      <m:t>=0</m:t>
                    </m:r>
                  </m:oMath>
                </a14:m>
                <a:r>
                  <a:rPr lang="uk-UA" sz="1600" dirty="0">
                    <a:solidFill>
                      <a:schemeClr val="accent4">
                        <a:lumMod val="20000"/>
                        <a:lumOff val="80000"/>
                      </a:schemeClr>
                    </a:solidFill>
                  </a:rPr>
                  <a:t>, то </a:t>
                </a:r>
                <a14:m>
                  <m:oMath xmlns:m="http://schemas.openxmlformats.org/officeDocument/2006/math">
                    <m:r>
                      <m:rPr>
                        <m:sty m:val="p"/>
                      </m:rPr>
                      <a:rPr lang="uk-UA" sz="1600">
                        <a:solidFill>
                          <a:schemeClr val="accent4">
                            <a:lumMod val="20000"/>
                            <a:lumOff val="80000"/>
                          </a:schemeClr>
                        </a:solidFill>
                      </a:rPr>
                      <m:t>φ</m:t>
                    </m:r>
                    <m:r>
                      <a:rPr lang="uk-UA" sz="1600">
                        <a:solidFill>
                          <a:schemeClr val="accent4">
                            <a:lumMod val="20000"/>
                            <a:lumOff val="80000"/>
                          </a:schemeClr>
                        </a:solidFill>
                      </a:rPr>
                      <m:t>=</m:t>
                    </m:r>
                    <m:r>
                      <m:rPr>
                        <m:sty m:val="p"/>
                      </m:rPr>
                      <a:rPr lang="uk-UA" sz="1600">
                        <a:solidFill>
                          <a:schemeClr val="accent4">
                            <a:lumMod val="20000"/>
                            <a:lumOff val="80000"/>
                          </a:schemeClr>
                        </a:solidFill>
                      </a:rPr>
                      <m:t>ω</m:t>
                    </m:r>
                    <m:r>
                      <a:rPr lang="uk-UA" sz="1600">
                        <a:solidFill>
                          <a:schemeClr val="accent4">
                            <a:lumMod val="20000"/>
                            <a:lumOff val="80000"/>
                          </a:schemeClr>
                        </a:solidFill>
                      </a:rPr>
                      <m:t>𝑡</m:t>
                    </m:r>
                    <m:r>
                      <a:rPr lang="uk-UA" sz="1600">
                        <a:solidFill>
                          <a:schemeClr val="accent4">
                            <a:lumMod val="20000"/>
                            <a:lumOff val="80000"/>
                          </a:schemeClr>
                        </a:solidFill>
                      </a:rPr>
                      <m:t>+</m:t>
                    </m:r>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r>
                      <a:rPr lang="uk-UA" sz="1600">
                        <a:solidFill>
                          <a:schemeClr val="accent4">
                            <a:lumMod val="20000"/>
                            <a:lumOff val="80000"/>
                          </a:schemeClr>
                        </a:solidFill>
                      </a:rPr>
                      <m:t>=</m:t>
                    </m:r>
                    <m:sSub>
                      <m:sSubPr>
                        <m:ctrlPr>
                          <a:rPr lang="uk-UA" sz="1600">
                            <a:solidFill>
                              <a:schemeClr val="accent4">
                                <a:lumMod val="20000"/>
                                <a:lumOff val="80000"/>
                              </a:schemeClr>
                            </a:solidFill>
                          </a:rPr>
                        </m:ctrlPr>
                      </m:sSubPr>
                      <m:e>
                        <m:r>
                          <m:rPr>
                            <m:sty m:val="p"/>
                          </m:rPr>
                          <a:rPr lang="uk-UA" sz="1600">
                            <a:solidFill>
                              <a:schemeClr val="accent4">
                                <a:lumMod val="20000"/>
                                <a:lumOff val="80000"/>
                              </a:schemeClr>
                            </a:solidFill>
                          </a:rPr>
                          <m:t>φ</m:t>
                        </m:r>
                      </m:e>
                      <m:sub>
                        <m:r>
                          <a:rPr lang="uk-UA" sz="1600">
                            <a:solidFill>
                              <a:schemeClr val="accent4">
                                <a:lumMod val="20000"/>
                                <a:lumOff val="80000"/>
                              </a:schemeClr>
                            </a:solidFill>
                          </a:rPr>
                          <m:t>0</m:t>
                        </m:r>
                      </m:sub>
                    </m:sSub>
                  </m:oMath>
                </a14:m>
                <a:r>
                  <a:rPr lang="uk-UA" sz="1600" dirty="0">
                    <a:solidFill>
                      <a:schemeClr val="accent4">
                        <a:lumMod val="20000"/>
                        <a:lumOff val="80000"/>
                      </a:schemeClr>
                    </a:solidFill>
                  </a:rPr>
                  <a:t>).</a:t>
                </a:r>
              </a:p>
              <a:p>
                <a14:m>
                  <m:oMath xmlns:m="http://schemas.openxmlformats.org/officeDocument/2006/math">
                    <m:r>
                      <m:rPr>
                        <m:sty m:val="p"/>
                      </m:rPr>
                      <a:rPr lang="uk-UA" sz="1600">
                        <a:solidFill>
                          <a:schemeClr val="accent4">
                            <a:lumMod val="20000"/>
                            <a:lumOff val="80000"/>
                          </a:schemeClr>
                        </a:solidFill>
                      </a:rPr>
                      <m:t>ω</m:t>
                    </m:r>
                  </m:oMath>
                </a14:m>
                <a:r>
                  <a:rPr lang="uk-UA" sz="1600" dirty="0">
                    <a:solidFill>
                      <a:schemeClr val="accent4">
                        <a:lumMod val="20000"/>
                        <a:lumOff val="80000"/>
                      </a:schemeClr>
                    </a:solidFill>
                  </a:rPr>
                  <a:t> – циклічна частота коливань: </a:t>
                </a:r>
                <a14:m>
                  <m:oMath xmlns:m="http://schemas.openxmlformats.org/officeDocument/2006/math">
                    <m:r>
                      <m:rPr>
                        <m:sty m:val="p"/>
                      </m:rPr>
                      <a:rPr lang="uk-UA" sz="1600">
                        <a:solidFill>
                          <a:schemeClr val="accent4">
                            <a:lumMod val="20000"/>
                            <a:lumOff val="80000"/>
                          </a:schemeClr>
                        </a:solidFill>
                      </a:rPr>
                      <m:t>ω</m:t>
                    </m:r>
                    <m:r>
                      <a:rPr lang="uk-UA" sz="1600">
                        <a:solidFill>
                          <a:schemeClr val="accent4">
                            <a:lumMod val="20000"/>
                            <a:lumOff val="80000"/>
                          </a:schemeClr>
                        </a:solidFill>
                      </a:rPr>
                      <m:t>=</m:t>
                    </m:r>
                    <m:f>
                      <m:fPr>
                        <m:ctrlPr>
                          <a:rPr lang="uk-UA" sz="1600">
                            <a:solidFill>
                              <a:schemeClr val="accent4">
                                <a:lumMod val="20000"/>
                                <a:lumOff val="80000"/>
                              </a:schemeClr>
                            </a:solidFill>
                          </a:rPr>
                        </m:ctrlPr>
                      </m:fPr>
                      <m:num>
                        <m:r>
                          <a:rPr lang="uk-UA" sz="1600">
                            <a:solidFill>
                              <a:schemeClr val="accent4">
                                <a:lumMod val="20000"/>
                                <a:lumOff val="80000"/>
                              </a:schemeClr>
                            </a:solidFill>
                          </a:rPr>
                          <m:t>2</m:t>
                        </m:r>
                        <m:r>
                          <m:rPr>
                            <m:sty m:val="p"/>
                          </m:rPr>
                          <a:rPr lang="uk-UA" sz="1600">
                            <a:solidFill>
                              <a:schemeClr val="accent4">
                                <a:lumMod val="20000"/>
                                <a:lumOff val="80000"/>
                              </a:schemeClr>
                            </a:solidFill>
                          </a:rPr>
                          <m:t>π</m:t>
                        </m:r>
                      </m:num>
                      <m:den>
                        <m:r>
                          <a:rPr lang="uk-UA" sz="1600">
                            <a:solidFill>
                              <a:schemeClr val="accent4">
                                <a:lumMod val="20000"/>
                                <a:lumOff val="80000"/>
                              </a:schemeClr>
                            </a:solidFill>
                          </a:rPr>
                          <m:t>𝑇</m:t>
                        </m:r>
                      </m:den>
                    </m:f>
                  </m:oMath>
                </a14:m>
                <a:endParaRPr lang="uk-UA" sz="1600" dirty="0">
                  <a:solidFill>
                    <a:schemeClr val="accent4">
                      <a:lumMod val="20000"/>
                      <a:lumOff val="80000"/>
                    </a:schemeClr>
                  </a:solidFill>
                </a:endParaRPr>
              </a:p>
              <a:p>
                <a:r>
                  <a:rPr lang="uk-UA" sz="1600" dirty="0">
                    <a:solidFill>
                      <a:schemeClr val="accent4">
                        <a:lumMod val="20000"/>
                        <a:lumOff val="80000"/>
                      </a:schemeClr>
                    </a:solidFill>
                  </a:rPr>
                  <a:t>Можна довести: коли координата тіла змінюється за гармонічним законом (за законом косинуса або синуса), швидкість і прискорення руху тіла теж змінюються гармонічно. При цьому виконуються співвідношення:</a:t>
                </a:r>
              </a:p>
              <a:p>
                <a:pPr/>
                <a14:m>
                  <m:oMathPara xmlns:m="http://schemas.openxmlformats.org/officeDocument/2006/math">
                    <m:oMathParaPr>
                      <m:jc m:val="centerGroup"/>
                    </m:oMathParaPr>
                    <m:oMath xmlns:m="http://schemas.openxmlformats.org/officeDocument/2006/math">
                      <m:sSub>
                        <m:sSubPr>
                          <m:ctrlPr>
                            <a:rPr lang="uk-UA" sz="1600">
                              <a:solidFill>
                                <a:schemeClr val="accent4">
                                  <a:lumMod val="20000"/>
                                  <a:lumOff val="80000"/>
                                </a:schemeClr>
                              </a:solidFill>
                            </a:rPr>
                          </m:ctrlPr>
                        </m:sSubPr>
                        <m:e>
                          <m:r>
                            <a:rPr lang="uk-UA" sz="1600">
                              <a:solidFill>
                                <a:schemeClr val="accent4">
                                  <a:lumMod val="20000"/>
                                  <a:lumOff val="80000"/>
                                </a:schemeClr>
                              </a:solidFill>
                            </a:rPr>
                            <m:t>𝑥</m:t>
                          </m:r>
                        </m:e>
                        <m:sub>
                          <m:r>
                            <m:rPr>
                              <m:sty m:val="p"/>
                            </m:rPr>
                            <a:rPr lang="uk-UA" sz="1600">
                              <a:solidFill>
                                <a:schemeClr val="accent4">
                                  <a:lumMod val="20000"/>
                                  <a:lumOff val="80000"/>
                                </a:schemeClr>
                              </a:solidFill>
                            </a:rPr>
                            <m:t>max</m:t>
                          </m:r>
                        </m:sub>
                      </m:sSub>
                      <m:r>
                        <a:rPr lang="uk-UA" sz="1600">
                          <a:solidFill>
                            <a:schemeClr val="accent4">
                              <a:lumMod val="20000"/>
                              <a:lumOff val="80000"/>
                            </a:schemeClr>
                          </a:solidFill>
                        </a:rPr>
                        <m:t>=</m:t>
                      </m:r>
                      <m:r>
                        <a:rPr lang="uk-UA" sz="1600">
                          <a:solidFill>
                            <a:schemeClr val="accent4">
                              <a:lumMod val="20000"/>
                              <a:lumOff val="80000"/>
                            </a:schemeClr>
                          </a:solidFill>
                        </a:rPr>
                        <m:t>𝐴</m:t>
                      </m:r>
                      <m:r>
                        <a:rPr lang="uk-UA" sz="1600">
                          <a:solidFill>
                            <a:schemeClr val="accent4">
                              <a:lumMod val="20000"/>
                              <a:lumOff val="80000"/>
                            </a:schemeClr>
                          </a:solidFill>
                        </a:rPr>
                        <m:t>               </m:t>
                      </m:r>
                      <m:sSub>
                        <m:sSubPr>
                          <m:ctrlPr>
                            <a:rPr lang="uk-UA" sz="1600">
                              <a:solidFill>
                                <a:schemeClr val="accent4">
                                  <a:lumMod val="20000"/>
                                  <a:lumOff val="80000"/>
                                </a:schemeClr>
                              </a:solidFill>
                            </a:rPr>
                          </m:ctrlPr>
                        </m:sSubPr>
                        <m:e>
                          <m:r>
                            <a:rPr lang="uk-UA" sz="1600">
                              <a:solidFill>
                                <a:schemeClr val="accent4">
                                  <a:lumMod val="20000"/>
                                  <a:lumOff val="80000"/>
                                </a:schemeClr>
                              </a:solidFill>
                            </a:rPr>
                            <m:t>𝑣</m:t>
                          </m:r>
                        </m:e>
                        <m:sub>
                          <m:r>
                            <m:rPr>
                              <m:sty m:val="p"/>
                            </m:rPr>
                            <a:rPr lang="uk-UA" sz="1600">
                              <a:solidFill>
                                <a:schemeClr val="accent4">
                                  <a:lumMod val="20000"/>
                                  <a:lumOff val="80000"/>
                                </a:schemeClr>
                              </a:solidFill>
                            </a:rPr>
                            <m:t>max</m:t>
                          </m:r>
                        </m:sub>
                      </m:sSub>
                      <m:r>
                        <a:rPr lang="uk-UA" sz="1600">
                          <a:solidFill>
                            <a:schemeClr val="accent4">
                              <a:lumMod val="20000"/>
                              <a:lumOff val="80000"/>
                            </a:schemeClr>
                          </a:solidFill>
                        </a:rPr>
                        <m:t>=</m:t>
                      </m:r>
                      <m:r>
                        <a:rPr lang="uk-UA" sz="1600">
                          <a:solidFill>
                            <a:schemeClr val="accent4">
                              <a:lumMod val="20000"/>
                              <a:lumOff val="80000"/>
                            </a:schemeClr>
                          </a:solidFill>
                        </a:rPr>
                        <m:t>𝐴</m:t>
                      </m:r>
                      <m:r>
                        <m:rPr>
                          <m:sty m:val="p"/>
                        </m:rPr>
                        <a:rPr lang="uk-UA" sz="1600">
                          <a:solidFill>
                            <a:schemeClr val="accent4">
                              <a:lumMod val="20000"/>
                              <a:lumOff val="80000"/>
                            </a:schemeClr>
                          </a:solidFill>
                        </a:rPr>
                        <m:t>ω</m:t>
                      </m:r>
                      <m:r>
                        <a:rPr lang="uk-UA" sz="1600">
                          <a:solidFill>
                            <a:schemeClr val="accent4">
                              <a:lumMod val="20000"/>
                              <a:lumOff val="80000"/>
                            </a:schemeClr>
                          </a:solidFill>
                        </a:rPr>
                        <m:t>            </m:t>
                      </m:r>
                      <m:sSub>
                        <m:sSubPr>
                          <m:ctrlPr>
                            <a:rPr lang="uk-UA" sz="1600">
                              <a:solidFill>
                                <a:schemeClr val="accent4">
                                  <a:lumMod val="20000"/>
                                  <a:lumOff val="80000"/>
                                </a:schemeClr>
                              </a:solidFill>
                            </a:rPr>
                          </m:ctrlPr>
                        </m:sSubPr>
                        <m:e>
                          <m:r>
                            <a:rPr lang="uk-UA" sz="1600">
                              <a:solidFill>
                                <a:schemeClr val="accent4">
                                  <a:lumMod val="20000"/>
                                  <a:lumOff val="80000"/>
                                </a:schemeClr>
                              </a:solidFill>
                            </a:rPr>
                            <m:t>𝑎</m:t>
                          </m:r>
                        </m:e>
                        <m:sub>
                          <m:r>
                            <m:rPr>
                              <m:sty m:val="p"/>
                            </m:rPr>
                            <a:rPr lang="uk-UA" sz="1600">
                              <a:solidFill>
                                <a:schemeClr val="accent4">
                                  <a:lumMod val="20000"/>
                                  <a:lumOff val="80000"/>
                                </a:schemeClr>
                              </a:solidFill>
                            </a:rPr>
                            <m:t>max</m:t>
                          </m:r>
                        </m:sub>
                      </m:sSub>
                      <m:r>
                        <a:rPr lang="uk-UA" sz="1600">
                          <a:solidFill>
                            <a:schemeClr val="accent4">
                              <a:lumMod val="20000"/>
                              <a:lumOff val="80000"/>
                            </a:schemeClr>
                          </a:solidFill>
                        </a:rPr>
                        <m:t>=</m:t>
                      </m:r>
                      <m:r>
                        <a:rPr lang="uk-UA" sz="1600">
                          <a:solidFill>
                            <a:schemeClr val="accent4">
                              <a:lumMod val="20000"/>
                              <a:lumOff val="80000"/>
                            </a:schemeClr>
                          </a:solidFill>
                        </a:rPr>
                        <m:t>𝐴</m:t>
                      </m:r>
                      <m:sSup>
                        <m:sSupPr>
                          <m:ctrlPr>
                            <a:rPr lang="uk-UA" sz="1600">
                              <a:solidFill>
                                <a:schemeClr val="accent4">
                                  <a:lumMod val="20000"/>
                                  <a:lumOff val="80000"/>
                                </a:schemeClr>
                              </a:solidFill>
                            </a:rPr>
                          </m:ctrlPr>
                        </m:sSupPr>
                        <m:e>
                          <m:r>
                            <m:rPr>
                              <m:sty m:val="p"/>
                            </m:rPr>
                            <a:rPr lang="uk-UA" sz="1600">
                              <a:solidFill>
                                <a:schemeClr val="accent4">
                                  <a:lumMod val="20000"/>
                                  <a:lumOff val="80000"/>
                                </a:schemeClr>
                              </a:solidFill>
                            </a:rPr>
                            <m:t>ω</m:t>
                          </m:r>
                        </m:e>
                        <m:sup>
                          <m:r>
                            <a:rPr lang="uk-UA" sz="1600">
                              <a:solidFill>
                                <a:schemeClr val="accent4">
                                  <a:lumMod val="20000"/>
                                  <a:lumOff val="80000"/>
                                </a:schemeClr>
                              </a:solidFill>
                            </a:rPr>
                            <m:t>2</m:t>
                          </m:r>
                        </m:sup>
                      </m:sSup>
                    </m:oMath>
                  </m:oMathPara>
                </a14:m>
                <a:endParaRPr lang="uk-UA" sz="1600" dirty="0">
                  <a:solidFill>
                    <a:schemeClr val="accent4">
                      <a:lumMod val="20000"/>
                      <a:lumOff val="80000"/>
                    </a:schemeClr>
                  </a:solidFill>
                </a:endParaRPr>
              </a:p>
              <a:p>
                <a:endParaRPr lang="uk-UA" dirty="0">
                  <a:latin typeface="Times New Roman" panose="02020603050405020304" pitchFamily="18" charset="0"/>
                  <a:cs typeface="Times New Roman" panose="02020603050405020304" pitchFamily="18" charset="0"/>
                </a:endParaRPr>
              </a:p>
            </p:txBody>
          </p:sp>
        </mc:Choice>
        <mc:Fallback>
          <p:sp>
            <p:nvSpPr>
              <p:cNvPr id="3" name="Підзаголовок 2">
                <a:extLst>
                  <a:ext uri="{FF2B5EF4-FFF2-40B4-BE49-F238E27FC236}">
                    <a16:creationId xmlns:a16="http://schemas.microsoft.com/office/drawing/2014/main" id="{77B3ADC8-548B-4204-80FF-7133A628FE53}"/>
                  </a:ext>
                </a:extLst>
              </p:cNvPr>
              <p:cNvSpPr>
                <a:spLocks noGrp="1" noRot="1" noChangeAspect="1" noMove="1" noResize="1" noEditPoints="1" noAdjustHandles="1" noChangeArrowheads="1" noChangeShapeType="1" noTextEdit="1"/>
              </p:cNvSpPr>
              <p:nvPr>
                <p:ph type="subTitle" idx="1"/>
              </p:nvPr>
            </p:nvSpPr>
            <p:spPr>
              <a:xfrm>
                <a:off x="138546" y="780719"/>
                <a:ext cx="9005454" cy="5730918"/>
              </a:xfrm>
              <a:blipFill>
                <a:blip r:embed="rId3"/>
                <a:stretch>
                  <a:fillRect l="-406" t="-319" r="-880"/>
                </a:stretch>
              </a:blipFill>
            </p:spPr>
            <p:txBody>
              <a:bodyPr/>
              <a:lstStyle/>
              <a:p>
                <a:r>
                  <a:rPr lang="uk-UA">
                    <a:noFill/>
                  </a:rPr>
                  <a:t> </a:t>
                </a:r>
              </a:p>
            </p:txBody>
          </p:sp>
        </mc:Fallback>
      </mc:AlternateContent>
      <p:pic>
        <p:nvPicPr>
          <p:cNvPr id="5" name="Рисунок 4"/>
          <p:cNvPicPr/>
          <p:nvPr/>
        </p:nvPicPr>
        <p:blipFill>
          <a:blip r:embed="rId4" cstate="print">
            <a:extLst>
              <a:ext uri="{28A0092B-C50C-407E-A947-70E740481C1C}">
                <a14:useLocalDpi xmlns:a14="http://schemas.microsoft.com/office/drawing/2010/main" val="0"/>
              </a:ext>
            </a:extLst>
          </a:blip>
          <a:stretch>
            <a:fillRect/>
          </a:stretch>
        </p:blipFill>
        <p:spPr>
          <a:xfrm>
            <a:off x="2040761" y="1655791"/>
            <a:ext cx="1722755" cy="1084580"/>
          </a:xfrm>
          <a:prstGeom prst="rect">
            <a:avLst/>
          </a:prstGeom>
        </p:spPr>
      </p:pic>
      <p:pic>
        <p:nvPicPr>
          <p:cNvPr id="6" name="Рисунок 5"/>
          <p:cNvPicPr/>
          <p:nvPr/>
        </p:nvPicPr>
        <p:blipFill>
          <a:blip r:embed="rId5" cstate="print">
            <a:extLst>
              <a:ext uri="{28A0092B-C50C-407E-A947-70E740481C1C}">
                <a14:useLocalDpi xmlns:a14="http://schemas.microsoft.com/office/drawing/2010/main" val="0"/>
              </a:ext>
            </a:extLst>
          </a:blip>
          <a:stretch>
            <a:fillRect/>
          </a:stretch>
        </p:blipFill>
        <p:spPr>
          <a:xfrm>
            <a:off x="5494684" y="1693256"/>
            <a:ext cx="1684020" cy="1047115"/>
          </a:xfrm>
          <a:prstGeom prst="rect">
            <a:avLst/>
          </a:prstGeom>
        </p:spPr>
      </p:pic>
    </p:spTree>
    <p:extLst>
      <p:ext uri="{BB962C8B-B14F-4D97-AF65-F5344CB8AC3E}">
        <p14:creationId xmlns:p14="http://schemas.microsoft.com/office/powerpoint/2010/main" val="1209310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ULLVER_BOOKMARK" val="п2011311125011SlideId263"/>
</p:tagLst>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1010</Words>
  <Application>Microsoft Office PowerPoint</Application>
  <PresentationFormat>Екран (4:3)</PresentationFormat>
  <Paragraphs>57</Paragraphs>
  <Slides>14</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14</vt:i4>
      </vt:variant>
    </vt:vector>
  </HeadingPairs>
  <TitlesOfParts>
    <vt:vector size="23" baseType="lpstr">
      <vt:lpstr>Arial</vt:lpstr>
      <vt:lpstr>Calibri</vt:lpstr>
      <vt:lpstr>Cambria Math</vt:lpstr>
      <vt:lpstr>Century Gothic</vt:lpstr>
      <vt:lpstr>MyriadPro-Regular</vt:lpstr>
      <vt:lpstr>SchoolBookC</vt:lpstr>
      <vt:lpstr>Times New Roman</vt:lpstr>
      <vt:lpstr>Wingdings 3</vt:lpstr>
      <vt:lpstr>Віхоть</vt:lpstr>
      <vt:lpstr>Види механічних коливань</vt:lpstr>
      <vt:lpstr>Презентація PowerPoint</vt:lpstr>
      <vt:lpstr> Механічні коливання оточують нас усюди: погойдування гілля дерев і листя, вібрація струн музичних інструментів, коливання поплавця на хвилі, рух маятника в годиннику, биття серця.  Проблемні питання:  Що таке механічні коливання? Як їх охарактеризувати? </vt:lpstr>
      <vt:lpstr>Презентація PowerPoint</vt:lpstr>
      <vt:lpstr>Коливання — один із найпоширеніших видів руху в природі й техніці. Коливаються дерева в лісі, пшениця в полі, поршень в двигуні, голка швейної машинки, мембрана телефону, голосові зв’язки і т. д. Коливальний рух, має низку характерних ознак, про які ви дізнаєтеся на цьому уроці.  Коливаннями називаються фізичні процеси, які точно або приблизно повторюються через однакові інтервали часу. Залежно від фізичної природи розрізняють механічні й електромагнітні коливання.  Механічні коливання – це рухи тіла (або системи тіл), які відбуваються біля певного положення рівноваги та які точно або приблизно повторюються через рівні інтервали часу. </vt:lpstr>
      <vt:lpstr>Зміщення x – це відстань від положення рівноваги до точки, в якій у даний момент часу перебуває тіло, що коливається. [x] = 1 м.  Амплітуда коливань A – максимальна відстань, на яку відхиляється тіло від положення рівноваги. [A] = 1 м,     А = х max.  Період коливань T – час одного повного коливання. [T] = 1 с.  Частота коливань ν – кількість коливань за одиницю часу. [ν] = 1 Гц.  Циклічна частота ω – кількість повних коливань, здійснених тілом за 2π секунд.   [ω] = 1 рад/с, або 1 Гц.  Фаза коливань φ – величина, що однозначно визначає механічний стан тіла в даний момент часу. [φ] = 1 рад   </vt:lpstr>
      <vt:lpstr>          Види коливань  Незатухаючі та затухаючі коливання  Незатухаючі коливання – коливання, амплітуда яких із часом не змінюється.  Затухаючі коливання – це коливання, амплітуда яких із часом зменшується.   Вільні та вимушені коливання, автоколивання  Вільні коливання – це коливання, які відбуваються під дією внутрішніх сил системи після того, як її було виведено з положення рівноваги.  Коливальна система – це система тіл, у якій можуть виникати вільні коливання. Вільні коливання – це завжди затухаючі коливання.  Вимушені коливання – це коливання, які відбуваються в системі внаслідок дії зовнішньої сили, що періодично змінюється. Вимушені коливання – це зазвичай незатухаючі коливання, частота яких дорівнює частоті зміни зовнішньої сили, що змушує тіло коливатися.   Автоколивання – це незатухаючі коливання, які відбуваються в системі за рахунок надходження енергії від постійного джерела, що регулюється самою системою.   </vt:lpstr>
      <vt:lpstr>Умови існування вільних коливань</vt:lpstr>
      <vt:lpstr>Гармонічні коливання</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Види механічних коливань</dc:title>
  <dc:creator>Олександр Фет</dc:creator>
  <cp:lastModifiedBy>МЛ</cp:lastModifiedBy>
  <cp:revision>26</cp:revision>
  <dcterms:created xsi:type="dcterms:W3CDTF">2021-01-11T12:03:03Z</dcterms:created>
  <dcterms:modified xsi:type="dcterms:W3CDTF">2022-05-25T12:53:50Z</dcterms:modified>
</cp:coreProperties>
</file>