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70" r:id="rId3"/>
    <p:sldId id="272" r:id="rId4"/>
    <p:sldId id="267" r:id="rId5"/>
    <p:sldId id="281" r:id="rId6"/>
    <p:sldId id="282" r:id="rId7"/>
    <p:sldId id="283" r:id="rId8"/>
    <p:sldId id="285" r:id="rId9"/>
    <p:sldId id="284" r:id="rId10"/>
    <p:sldId id="292" r:id="rId11"/>
    <p:sldId id="256" r:id="rId12"/>
    <p:sldId id="276" r:id="rId13"/>
    <p:sldId id="293" r:id="rId14"/>
    <p:sldId id="271" r:id="rId15"/>
    <p:sldId id="257" r:id="rId16"/>
    <p:sldId id="291" r:id="rId17"/>
    <p:sldId id="288" r:id="rId18"/>
    <p:sldId id="280" r:id="rId19"/>
    <p:sldId id="278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71CAA-6156-49CE-851E-ECF87227A79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08814A-8F23-4D78-AD79-39EC7BD50D8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</a:rPr>
            <a:t>Розв'язати нерівності</a:t>
          </a:r>
          <a:endParaRPr lang="uk-UA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A7138FE1-1178-4DCF-A992-084E5267F3BA}" type="parTrans" cxnId="{5457B5D2-3024-40A7-8A62-F40ABBA04686}">
      <dgm:prSet/>
      <dgm:spPr/>
      <dgm:t>
        <a:bodyPr/>
        <a:lstStyle/>
        <a:p>
          <a:endParaRPr lang="uk-UA"/>
        </a:p>
      </dgm:t>
    </dgm:pt>
    <dgm:pt modelId="{C7A071EC-9326-4A0A-BBC6-FFD9E8474F9D}" type="sibTrans" cxnId="{5457B5D2-3024-40A7-8A62-F40ABBA04686}">
      <dgm:prSet/>
      <dgm:spPr/>
      <dgm:t>
        <a:bodyPr/>
        <a:lstStyle/>
        <a:p>
          <a:endParaRPr lang="uk-UA"/>
        </a:p>
      </dgm:t>
    </dgm:pt>
    <dgm:pt modelId="{3EC9B540-C8FB-43C9-98E1-983933CB398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50000"/>
                </a:schemeClr>
              </a:solidFill>
            </a:rPr>
            <a:t>Розв'язати </a:t>
          </a:r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кожну нерівність системи, використовуючи властивості нерівностей</a:t>
          </a:r>
        </a:p>
      </dgm:t>
    </dgm:pt>
    <dgm:pt modelId="{25E11D56-B6AE-4232-B347-0B6C6A0F76A1}" type="parTrans" cxnId="{DA1694F4-1383-402A-8B4D-B45B9AC2A66E}">
      <dgm:prSet/>
      <dgm:spPr/>
      <dgm:t>
        <a:bodyPr/>
        <a:lstStyle/>
        <a:p>
          <a:endParaRPr lang="uk-UA"/>
        </a:p>
      </dgm:t>
    </dgm:pt>
    <dgm:pt modelId="{9515A827-4FAC-4DFD-B1D3-BEFC71A42CD7}" type="sibTrans" cxnId="{DA1694F4-1383-402A-8B4D-B45B9AC2A66E}">
      <dgm:prSet/>
      <dgm:spPr/>
      <dgm:t>
        <a:bodyPr/>
        <a:lstStyle/>
        <a:p>
          <a:endParaRPr lang="uk-UA"/>
        </a:p>
      </dgm:t>
    </dgm:pt>
    <dgm:pt modelId="{87C93E08-1D1D-4DDD-B30A-1E4DB71898E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</a:rPr>
            <a:t>нанести розв'язки </a:t>
          </a:r>
          <a:r>
            <a:rPr lang="uk-UA" sz="2000" b="1" dirty="0">
              <a:solidFill>
                <a:schemeClr val="accent2">
                  <a:lumMod val="50000"/>
                </a:schemeClr>
              </a:solidFill>
            </a:rPr>
            <a:t>на координатну пряму</a:t>
          </a:r>
        </a:p>
      </dgm:t>
    </dgm:pt>
    <dgm:pt modelId="{F05F88FA-EADB-4F20-ACCE-B4A88DA0319C}" type="parTrans" cxnId="{B8729BFA-330B-41C9-AA5F-182D1F111292}">
      <dgm:prSet/>
      <dgm:spPr/>
      <dgm:t>
        <a:bodyPr/>
        <a:lstStyle/>
        <a:p>
          <a:endParaRPr lang="uk-UA"/>
        </a:p>
      </dgm:t>
    </dgm:pt>
    <dgm:pt modelId="{CA4FB9FB-0D9E-40A7-A37F-1A88C5AC9B44}" type="sibTrans" cxnId="{B8729BFA-330B-41C9-AA5F-182D1F111292}">
      <dgm:prSet/>
      <dgm:spPr/>
      <dgm:t>
        <a:bodyPr/>
        <a:lstStyle/>
        <a:p>
          <a:endParaRPr lang="uk-UA"/>
        </a:p>
      </dgm:t>
    </dgm:pt>
    <dgm:pt modelId="{16A55758-45BD-4C92-9DD4-6A955EE3705B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Зобразити множину </a:t>
          </a:r>
          <a:r>
            <a:rPr lang="uk-UA" sz="2400" b="1" dirty="0" smtClean="0">
              <a:solidFill>
                <a:schemeClr val="accent2">
                  <a:lumMod val="50000"/>
                </a:schemeClr>
              </a:solidFill>
            </a:rPr>
            <a:t>розв'язків </a:t>
          </a:r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кожної нерівності на одній координатній </a:t>
          </a:r>
          <a:r>
            <a:rPr lang="uk-UA" sz="2400" b="1" dirty="0" smtClean="0">
              <a:solidFill>
                <a:schemeClr val="accent2">
                  <a:lumMod val="50000"/>
                </a:schemeClr>
              </a:solidFill>
            </a:rPr>
            <a:t>прямій</a:t>
          </a:r>
          <a:endParaRPr lang="uk-UA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75C16F9C-860D-44F8-90E0-22A6B2549AC9}" type="parTrans" cxnId="{97CEFB4F-E9EE-455E-A2D0-564756DA246A}">
      <dgm:prSet/>
      <dgm:spPr/>
      <dgm:t>
        <a:bodyPr/>
        <a:lstStyle/>
        <a:p>
          <a:endParaRPr lang="uk-UA"/>
        </a:p>
      </dgm:t>
    </dgm:pt>
    <dgm:pt modelId="{CC3F4B50-A7C2-4731-BC45-E93A4BDDB894}" type="sibTrans" cxnId="{97CEFB4F-E9EE-455E-A2D0-564756DA246A}">
      <dgm:prSet/>
      <dgm:spPr/>
      <dgm:t>
        <a:bodyPr/>
        <a:lstStyle/>
        <a:p>
          <a:endParaRPr lang="uk-UA"/>
        </a:p>
      </dgm:t>
    </dgm:pt>
    <dgm:pt modelId="{F23D4D4F-82EB-44AB-BA3A-6BEC7D8A7E5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записати відповідь</a:t>
          </a:r>
          <a:endParaRPr lang="uk-UA" b="1" dirty="0">
            <a:solidFill>
              <a:schemeClr val="accent2">
                <a:lumMod val="50000"/>
              </a:schemeClr>
            </a:solidFill>
          </a:endParaRPr>
        </a:p>
      </dgm:t>
    </dgm:pt>
    <dgm:pt modelId="{16CE1550-4918-415E-8224-3EDF32A953F9}" type="parTrans" cxnId="{A33513BE-BB8B-48E6-9DED-B1776020095C}">
      <dgm:prSet/>
      <dgm:spPr/>
      <dgm:t>
        <a:bodyPr/>
        <a:lstStyle/>
        <a:p>
          <a:endParaRPr lang="uk-UA"/>
        </a:p>
      </dgm:t>
    </dgm:pt>
    <dgm:pt modelId="{F1E5BAC1-2976-4100-AD6A-61744878A61D}" type="sibTrans" cxnId="{A33513BE-BB8B-48E6-9DED-B1776020095C}">
      <dgm:prSet/>
      <dgm:spPr/>
      <dgm:t>
        <a:bodyPr/>
        <a:lstStyle/>
        <a:p>
          <a:endParaRPr lang="uk-UA"/>
        </a:p>
      </dgm:t>
    </dgm:pt>
    <dgm:pt modelId="{1F4582C5-A605-4C0A-BB0E-070AA1B359B0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Знайти переріз числових проміжків, записати відповідь</a:t>
          </a:r>
        </a:p>
      </dgm:t>
    </dgm:pt>
    <dgm:pt modelId="{12F725E7-2899-41E5-8B00-8CC1FDC34CA1}" type="parTrans" cxnId="{D5F4697F-18C5-48ED-9543-5A5E7CEDB08A}">
      <dgm:prSet/>
      <dgm:spPr/>
      <dgm:t>
        <a:bodyPr/>
        <a:lstStyle/>
        <a:p>
          <a:endParaRPr lang="uk-UA"/>
        </a:p>
      </dgm:t>
    </dgm:pt>
    <dgm:pt modelId="{BA2DBDE0-BFB6-48DD-8E3A-F076DD4AF91A}" type="sibTrans" cxnId="{D5F4697F-18C5-48ED-9543-5A5E7CEDB08A}">
      <dgm:prSet/>
      <dgm:spPr/>
      <dgm:t>
        <a:bodyPr/>
        <a:lstStyle/>
        <a:p>
          <a:endParaRPr lang="uk-UA"/>
        </a:p>
      </dgm:t>
    </dgm:pt>
    <dgm:pt modelId="{548D4913-3BA3-4479-821F-87E6E3CC1C92}" type="pres">
      <dgm:prSet presAssocID="{55071CAA-6156-49CE-851E-ECF87227A7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E18E75D-F241-41F7-914B-BD360634D23F}" type="pres">
      <dgm:prSet presAssocID="{0708814A-8F23-4D78-AD79-39EC7BD50D8E}" presName="composite" presStyleCnt="0"/>
      <dgm:spPr/>
    </dgm:pt>
    <dgm:pt modelId="{223B7A88-2E05-49D5-818D-7CD52549F139}" type="pres">
      <dgm:prSet presAssocID="{0708814A-8F23-4D78-AD79-39EC7BD50D8E}" presName="bentUpArrow1" presStyleLbl="alignImgPlace1" presStyleIdx="0" presStyleCnt="2" custLinFactNeighborX="-39150" custLinFactNeighborY="-65143"/>
      <dgm:spPr>
        <a:solidFill>
          <a:schemeClr val="accent2">
            <a:lumMod val="60000"/>
            <a:lumOff val="40000"/>
          </a:schemeClr>
        </a:solidFill>
      </dgm:spPr>
    </dgm:pt>
    <dgm:pt modelId="{0B5D38F7-8A0B-4474-A558-32D4BD0E1FBF}" type="pres">
      <dgm:prSet presAssocID="{0708814A-8F23-4D78-AD79-39EC7BD50D8E}" presName="ParentText" presStyleLbl="node1" presStyleIdx="0" presStyleCnt="3" custScaleX="126911" custLinFactNeighborX="-49892" custLinFactNeighborY="-46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AEB913-AA9F-4C83-92AC-88430C5304D6}" type="pres">
      <dgm:prSet presAssocID="{0708814A-8F23-4D78-AD79-39EC7BD50D8E}" presName="ChildText" presStyleLbl="revTx" presStyleIdx="0" presStyleCnt="3" custScaleX="646325" custScaleY="106644" custLinFactX="100000" custLinFactNeighborX="180112" custLinFactNeighborY="-59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506C74-78BA-4BC6-8B9F-CDCA61D0BAB5}" type="pres">
      <dgm:prSet presAssocID="{C7A071EC-9326-4A0A-BBC6-FFD9E8474F9D}" presName="sibTrans" presStyleCnt="0"/>
      <dgm:spPr/>
    </dgm:pt>
    <dgm:pt modelId="{1AEA3956-9AE0-4798-AF7D-6C33E454BD04}" type="pres">
      <dgm:prSet presAssocID="{87C93E08-1D1D-4DDD-B30A-1E4DB71898EF}" presName="composite" presStyleCnt="0"/>
      <dgm:spPr/>
    </dgm:pt>
    <dgm:pt modelId="{A9D1BEC1-BA94-4047-B65B-274EF34483C5}" type="pres">
      <dgm:prSet presAssocID="{87C93E08-1D1D-4DDD-B30A-1E4DB71898EF}" presName="bentUpArrow1" presStyleLbl="alignImgPlace1" presStyleIdx="1" presStyleCnt="2" custLinFactX="-42323" custLinFactNeighborX="-100000" custLinFactNeighborY="-50970"/>
      <dgm:spPr>
        <a:solidFill>
          <a:schemeClr val="accent2">
            <a:lumMod val="60000"/>
            <a:lumOff val="40000"/>
          </a:schemeClr>
        </a:solidFill>
      </dgm:spPr>
    </dgm:pt>
    <dgm:pt modelId="{8AECA400-49F1-48EF-8E11-9BA39D5992C7}" type="pres">
      <dgm:prSet presAssocID="{87C93E08-1D1D-4DDD-B30A-1E4DB71898EF}" presName="ParentText" presStyleLbl="node1" presStyleIdx="1" presStyleCnt="3" custScaleX="140254" custScaleY="115331" custLinFactNeighborX="-86979" custLinFactNeighborY="-344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C6D995-D638-4C88-9370-4108A88F66E3}" type="pres">
      <dgm:prSet presAssocID="{87C93E08-1D1D-4DDD-B30A-1E4DB71898EF}" presName="ChildText" presStyleLbl="revTx" presStyleIdx="1" presStyleCnt="3" custScaleX="542100" custLinFactX="48425" custLinFactNeighborX="100000" custLinFactNeighborY="-36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71EE96-BD1F-4E85-B85F-ECC1159C207E}" type="pres">
      <dgm:prSet presAssocID="{CA4FB9FB-0D9E-40A7-A37F-1A88C5AC9B44}" presName="sibTrans" presStyleCnt="0"/>
      <dgm:spPr/>
    </dgm:pt>
    <dgm:pt modelId="{F155DE7C-7F61-43A4-B7A1-D77B69CDF2A5}" type="pres">
      <dgm:prSet presAssocID="{F23D4D4F-82EB-44AB-BA3A-6BEC7D8A7E54}" presName="composite" presStyleCnt="0"/>
      <dgm:spPr/>
    </dgm:pt>
    <dgm:pt modelId="{A269F61A-F36F-4CAD-AE11-E7CFE9CFC5C4}" type="pres">
      <dgm:prSet presAssocID="{F23D4D4F-82EB-44AB-BA3A-6BEC7D8A7E54}" presName="ParentText" presStyleLbl="node1" presStyleIdx="2" presStyleCnt="3" custLinFactX="-53836" custLinFactNeighborX="-100000" custLinFactNeighborY="-73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45A61-C057-4735-A259-8D4AF72D2C36}" type="pres">
      <dgm:prSet presAssocID="{F23D4D4F-82EB-44AB-BA3A-6BEC7D8A7E54}" presName="FinalChildText" presStyleLbl="revTx" presStyleIdx="2" presStyleCnt="3" custScaleX="450196" custLinFactNeighborX="-15219" custLinFactNeighborY="-2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7F9760-5DFD-486A-82F7-CEB61BCDC653}" type="presOf" srcId="{3EC9B540-C8FB-43C9-98E1-983933CB3984}" destId="{28AEB913-AA9F-4C83-92AC-88430C5304D6}" srcOrd="0" destOrd="0" presId="urn:microsoft.com/office/officeart/2005/8/layout/StepDownProcess"/>
    <dgm:cxn modelId="{A33513BE-BB8B-48E6-9DED-B1776020095C}" srcId="{55071CAA-6156-49CE-851E-ECF87227A79F}" destId="{F23D4D4F-82EB-44AB-BA3A-6BEC7D8A7E54}" srcOrd="2" destOrd="0" parTransId="{16CE1550-4918-415E-8224-3EDF32A953F9}" sibTransId="{F1E5BAC1-2976-4100-AD6A-61744878A61D}"/>
    <dgm:cxn modelId="{D5F4697F-18C5-48ED-9543-5A5E7CEDB08A}" srcId="{F23D4D4F-82EB-44AB-BA3A-6BEC7D8A7E54}" destId="{1F4582C5-A605-4C0A-BB0E-070AA1B359B0}" srcOrd="0" destOrd="0" parTransId="{12F725E7-2899-41E5-8B00-8CC1FDC34CA1}" sibTransId="{BA2DBDE0-BFB6-48DD-8E3A-F076DD4AF91A}"/>
    <dgm:cxn modelId="{97CEFB4F-E9EE-455E-A2D0-564756DA246A}" srcId="{87C93E08-1D1D-4DDD-B30A-1E4DB71898EF}" destId="{16A55758-45BD-4C92-9DD4-6A955EE3705B}" srcOrd="0" destOrd="0" parTransId="{75C16F9C-860D-44F8-90E0-22A6B2549AC9}" sibTransId="{CC3F4B50-A7C2-4731-BC45-E93A4BDDB894}"/>
    <dgm:cxn modelId="{DA1694F4-1383-402A-8B4D-B45B9AC2A66E}" srcId="{0708814A-8F23-4D78-AD79-39EC7BD50D8E}" destId="{3EC9B540-C8FB-43C9-98E1-983933CB3984}" srcOrd="0" destOrd="0" parTransId="{25E11D56-B6AE-4232-B347-0B6C6A0F76A1}" sibTransId="{9515A827-4FAC-4DFD-B1D3-BEFC71A42CD7}"/>
    <dgm:cxn modelId="{82BF8A0C-50D3-4CE8-B054-B32E794360FA}" type="presOf" srcId="{87C93E08-1D1D-4DDD-B30A-1E4DB71898EF}" destId="{8AECA400-49F1-48EF-8E11-9BA39D5992C7}" srcOrd="0" destOrd="0" presId="urn:microsoft.com/office/officeart/2005/8/layout/StepDownProcess"/>
    <dgm:cxn modelId="{7A054AB9-FCE6-449E-B361-581663344820}" type="presOf" srcId="{1F4582C5-A605-4C0A-BB0E-070AA1B359B0}" destId="{19845A61-C057-4735-A259-8D4AF72D2C36}" srcOrd="0" destOrd="0" presId="urn:microsoft.com/office/officeart/2005/8/layout/StepDownProcess"/>
    <dgm:cxn modelId="{81704619-45B8-4FC2-AD7A-33333C176C92}" type="presOf" srcId="{0708814A-8F23-4D78-AD79-39EC7BD50D8E}" destId="{0B5D38F7-8A0B-4474-A558-32D4BD0E1FBF}" srcOrd="0" destOrd="0" presId="urn:microsoft.com/office/officeart/2005/8/layout/StepDownProcess"/>
    <dgm:cxn modelId="{A30EF80E-F143-4B12-B1E7-49572A068A52}" type="presOf" srcId="{16A55758-45BD-4C92-9DD4-6A955EE3705B}" destId="{26C6D995-D638-4C88-9370-4108A88F66E3}" srcOrd="0" destOrd="0" presId="urn:microsoft.com/office/officeart/2005/8/layout/StepDownProcess"/>
    <dgm:cxn modelId="{B3FD6D74-1FF6-4C30-9164-EBFBE68B4854}" type="presOf" srcId="{F23D4D4F-82EB-44AB-BA3A-6BEC7D8A7E54}" destId="{A269F61A-F36F-4CAD-AE11-E7CFE9CFC5C4}" srcOrd="0" destOrd="0" presId="urn:microsoft.com/office/officeart/2005/8/layout/StepDownProcess"/>
    <dgm:cxn modelId="{5457B5D2-3024-40A7-8A62-F40ABBA04686}" srcId="{55071CAA-6156-49CE-851E-ECF87227A79F}" destId="{0708814A-8F23-4D78-AD79-39EC7BD50D8E}" srcOrd="0" destOrd="0" parTransId="{A7138FE1-1178-4DCF-A992-084E5267F3BA}" sibTransId="{C7A071EC-9326-4A0A-BBC6-FFD9E8474F9D}"/>
    <dgm:cxn modelId="{DBF57F23-5380-4021-92C4-30902F8AB530}" type="presOf" srcId="{55071CAA-6156-49CE-851E-ECF87227A79F}" destId="{548D4913-3BA3-4479-821F-87E6E3CC1C92}" srcOrd="0" destOrd="0" presId="urn:microsoft.com/office/officeart/2005/8/layout/StepDownProcess"/>
    <dgm:cxn modelId="{B8729BFA-330B-41C9-AA5F-182D1F111292}" srcId="{55071CAA-6156-49CE-851E-ECF87227A79F}" destId="{87C93E08-1D1D-4DDD-B30A-1E4DB71898EF}" srcOrd="1" destOrd="0" parTransId="{F05F88FA-EADB-4F20-ACCE-B4A88DA0319C}" sibTransId="{CA4FB9FB-0D9E-40A7-A37F-1A88C5AC9B44}"/>
    <dgm:cxn modelId="{0BC45C2B-7BA9-4FBE-8D89-1BD003D083D5}" type="presParOf" srcId="{548D4913-3BA3-4479-821F-87E6E3CC1C92}" destId="{3E18E75D-F241-41F7-914B-BD360634D23F}" srcOrd="0" destOrd="0" presId="urn:microsoft.com/office/officeart/2005/8/layout/StepDownProcess"/>
    <dgm:cxn modelId="{E78D0B6E-9E1E-4B85-85D1-DE2876BF2013}" type="presParOf" srcId="{3E18E75D-F241-41F7-914B-BD360634D23F}" destId="{223B7A88-2E05-49D5-818D-7CD52549F139}" srcOrd="0" destOrd="0" presId="urn:microsoft.com/office/officeart/2005/8/layout/StepDownProcess"/>
    <dgm:cxn modelId="{83DAB7CF-FAB1-4DB4-99E4-4F4767E42134}" type="presParOf" srcId="{3E18E75D-F241-41F7-914B-BD360634D23F}" destId="{0B5D38F7-8A0B-4474-A558-32D4BD0E1FBF}" srcOrd="1" destOrd="0" presId="urn:microsoft.com/office/officeart/2005/8/layout/StepDownProcess"/>
    <dgm:cxn modelId="{74608372-6D0D-4DA7-A3B3-14952309E0FC}" type="presParOf" srcId="{3E18E75D-F241-41F7-914B-BD360634D23F}" destId="{28AEB913-AA9F-4C83-92AC-88430C5304D6}" srcOrd="2" destOrd="0" presId="urn:microsoft.com/office/officeart/2005/8/layout/StepDownProcess"/>
    <dgm:cxn modelId="{7FFBEA99-8F2D-4A1B-B2AD-FC01ED719601}" type="presParOf" srcId="{548D4913-3BA3-4479-821F-87E6E3CC1C92}" destId="{73506C74-78BA-4BC6-8B9F-CDCA61D0BAB5}" srcOrd="1" destOrd="0" presId="urn:microsoft.com/office/officeart/2005/8/layout/StepDownProcess"/>
    <dgm:cxn modelId="{156E6673-410B-48F7-8F8D-64772C16883F}" type="presParOf" srcId="{548D4913-3BA3-4479-821F-87E6E3CC1C92}" destId="{1AEA3956-9AE0-4798-AF7D-6C33E454BD04}" srcOrd="2" destOrd="0" presId="urn:microsoft.com/office/officeart/2005/8/layout/StepDownProcess"/>
    <dgm:cxn modelId="{9DF52DCF-0685-4649-8E14-6A3994B9ABAD}" type="presParOf" srcId="{1AEA3956-9AE0-4798-AF7D-6C33E454BD04}" destId="{A9D1BEC1-BA94-4047-B65B-274EF34483C5}" srcOrd="0" destOrd="0" presId="urn:microsoft.com/office/officeart/2005/8/layout/StepDownProcess"/>
    <dgm:cxn modelId="{89B39D21-5170-45E2-9D83-D9C6B6C11DBE}" type="presParOf" srcId="{1AEA3956-9AE0-4798-AF7D-6C33E454BD04}" destId="{8AECA400-49F1-48EF-8E11-9BA39D5992C7}" srcOrd="1" destOrd="0" presId="urn:microsoft.com/office/officeart/2005/8/layout/StepDownProcess"/>
    <dgm:cxn modelId="{BD7AAE32-D2AB-44B3-9684-E68873D05C82}" type="presParOf" srcId="{1AEA3956-9AE0-4798-AF7D-6C33E454BD04}" destId="{26C6D995-D638-4C88-9370-4108A88F66E3}" srcOrd="2" destOrd="0" presId="urn:microsoft.com/office/officeart/2005/8/layout/StepDownProcess"/>
    <dgm:cxn modelId="{5ABD9050-648E-4DD9-B4F7-921BB17654E0}" type="presParOf" srcId="{548D4913-3BA3-4479-821F-87E6E3CC1C92}" destId="{9571EE96-BD1F-4E85-B85F-ECC1159C207E}" srcOrd="3" destOrd="0" presId="urn:microsoft.com/office/officeart/2005/8/layout/StepDownProcess"/>
    <dgm:cxn modelId="{03BB5E13-FD1F-4CBC-8A24-514376EB56C1}" type="presParOf" srcId="{548D4913-3BA3-4479-821F-87E6E3CC1C92}" destId="{F155DE7C-7F61-43A4-B7A1-D77B69CDF2A5}" srcOrd="4" destOrd="0" presId="urn:microsoft.com/office/officeart/2005/8/layout/StepDownProcess"/>
    <dgm:cxn modelId="{B60EE06C-F57A-41EB-B423-0766B78427F1}" type="presParOf" srcId="{F155DE7C-7F61-43A4-B7A1-D77B69CDF2A5}" destId="{A269F61A-F36F-4CAD-AE11-E7CFE9CFC5C4}" srcOrd="0" destOrd="0" presId="urn:microsoft.com/office/officeart/2005/8/layout/StepDownProcess"/>
    <dgm:cxn modelId="{2719A914-D0F6-4B31-85E8-F2CECCDBE9C3}" type="presParOf" srcId="{F155DE7C-7F61-43A4-B7A1-D77B69CDF2A5}" destId="{19845A61-C057-4735-A259-8D4AF72D2C3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7A88-2E05-49D5-818D-7CD52549F139}">
      <dsp:nvSpPr>
        <dsp:cNvPr id="0" name=""/>
        <dsp:cNvSpPr/>
      </dsp:nvSpPr>
      <dsp:spPr>
        <a:xfrm rot="5400000">
          <a:off x="1218938" y="1325624"/>
          <a:ext cx="819869" cy="93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D38F7-8A0B-4474-A558-32D4BD0E1FBF}">
      <dsp:nvSpPr>
        <dsp:cNvPr id="0" name=""/>
        <dsp:cNvSpPr/>
      </dsp:nvSpPr>
      <dsp:spPr>
        <a:xfrm>
          <a:off x="492837" y="501112"/>
          <a:ext cx="1751597" cy="96607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</a:rPr>
            <a:t>Розв'язати нерівності</a:t>
          </a:r>
          <a:endParaRPr lang="uk-UA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40006" y="548281"/>
        <a:ext cx="1657259" cy="871741"/>
      </dsp:txXfrm>
    </dsp:sp>
    <dsp:sp modelId="{28AEB913-AA9F-4C83-92AC-88430C5304D6}">
      <dsp:nvSpPr>
        <dsp:cNvPr id="0" name=""/>
        <dsp:cNvSpPr/>
      </dsp:nvSpPr>
      <dsp:spPr>
        <a:xfrm>
          <a:off x="2817083" y="552210"/>
          <a:ext cx="6487873" cy="83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2">
                  <a:lumMod val="50000"/>
                </a:schemeClr>
              </a:solidFill>
            </a:rPr>
            <a:t>Розв'язати </a:t>
          </a: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кожну нерівність системи, використовуючи властивості нерівностей</a:t>
          </a:r>
        </a:p>
      </dsp:txBody>
      <dsp:txXfrm>
        <a:off x="2817083" y="552210"/>
        <a:ext cx="6487873" cy="832706"/>
      </dsp:txXfrm>
    </dsp:sp>
    <dsp:sp modelId="{A9D1BEC1-BA94-4047-B65B-274EF34483C5}">
      <dsp:nvSpPr>
        <dsp:cNvPr id="0" name=""/>
        <dsp:cNvSpPr/>
      </dsp:nvSpPr>
      <dsp:spPr>
        <a:xfrm rot="5400000">
          <a:off x="2846998" y="2601105"/>
          <a:ext cx="819869" cy="93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CA400-49F1-48EF-8E11-9BA39D5992C7}">
      <dsp:nvSpPr>
        <dsp:cNvPr id="0" name=""/>
        <dsp:cNvSpPr/>
      </dsp:nvSpPr>
      <dsp:spPr>
        <a:xfrm>
          <a:off x="2479961" y="1703330"/>
          <a:ext cx="1935754" cy="111418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</a:rPr>
            <a:t>нанести розв'язки </a:t>
          </a:r>
          <a:r>
            <a:rPr lang="uk-UA" sz="2000" b="1" kern="1200" dirty="0">
              <a:solidFill>
                <a:schemeClr val="accent2">
                  <a:lumMod val="50000"/>
                </a:schemeClr>
              </a:solidFill>
            </a:rPr>
            <a:t>на координатну пряму</a:t>
          </a:r>
        </a:p>
      </dsp:txBody>
      <dsp:txXfrm>
        <a:off x="2534361" y="1757730"/>
        <a:ext cx="1826954" cy="1005389"/>
      </dsp:txXfrm>
    </dsp:sp>
    <dsp:sp modelId="{26C6D995-D638-4C88-9370-4108A88F66E3}">
      <dsp:nvSpPr>
        <dsp:cNvPr id="0" name=""/>
        <dsp:cNvSpPr/>
      </dsp:nvSpPr>
      <dsp:spPr>
        <a:xfrm>
          <a:off x="4609375" y="1918138"/>
          <a:ext cx="5441653" cy="78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Зобразити множину </a:t>
          </a:r>
          <a:r>
            <a:rPr lang="uk-UA" sz="2400" b="1" kern="1200" dirty="0" smtClean="0">
              <a:solidFill>
                <a:schemeClr val="accent2">
                  <a:lumMod val="50000"/>
                </a:schemeClr>
              </a:solidFill>
            </a:rPr>
            <a:t>розв'язків </a:t>
          </a: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кожної нерівності на одній координатній </a:t>
          </a:r>
          <a:r>
            <a:rPr lang="uk-UA" sz="2400" b="1" kern="1200" dirty="0" smtClean="0">
              <a:solidFill>
                <a:schemeClr val="accent2">
                  <a:lumMod val="50000"/>
                </a:schemeClr>
              </a:solidFill>
            </a:rPr>
            <a:t>прямій</a:t>
          </a:r>
          <a:endParaRPr lang="uk-UA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09375" y="1918138"/>
        <a:ext cx="5441653" cy="780828"/>
      </dsp:txXfrm>
    </dsp:sp>
    <dsp:sp modelId="{A269F61A-F36F-4CAD-AE11-E7CFE9CFC5C4}">
      <dsp:nvSpPr>
        <dsp:cNvPr id="0" name=""/>
        <dsp:cNvSpPr/>
      </dsp:nvSpPr>
      <dsp:spPr>
        <a:xfrm>
          <a:off x="4487913" y="3123974"/>
          <a:ext cx="1380177" cy="96607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2">
                  <a:lumMod val="50000"/>
                </a:schemeClr>
              </a:solidFill>
            </a:rPr>
            <a:t>записати відповідь</a:t>
          </a:r>
          <a:endParaRPr lang="uk-UA" sz="2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35082" y="3171143"/>
        <a:ext cx="1285839" cy="871741"/>
      </dsp:txXfrm>
    </dsp:sp>
    <dsp:sp modelId="{19845A61-C057-4735-A259-8D4AF72D2C36}">
      <dsp:nvSpPr>
        <dsp:cNvPr id="0" name=""/>
        <dsp:cNvSpPr/>
      </dsp:nvSpPr>
      <dsp:spPr>
        <a:xfrm>
          <a:off x="6080880" y="3266175"/>
          <a:ext cx="4519111" cy="78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Знайти переріз числових проміжків, записати відповідь</a:t>
          </a:r>
        </a:p>
      </dsp:txBody>
      <dsp:txXfrm>
        <a:off x="6080880" y="3266175"/>
        <a:ext cx="4519111" cy="78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23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74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86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6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16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8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85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2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3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811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23DC-4ACC-467F-8AE4-C2DD6F361339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D0EE-B415-4801-8AF5-F19DC86BA1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15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ZjXJQSx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join?gamecode=59533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7wquf36c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409700" y="861090"/>
            <a:ext cx="9372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Системи лінійних  </a:t>
            </a:r>
            <a:r>
              <a:rPr lang="uk-UA" sz="5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нерівностей</a:t>
            </a: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з однією змінною та їх  розв’язування</a:t>
            </a:r>
            <a:endParaRPr lang="uk-UA" sz="54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456218" y="4286779"/>
            <a:ext cx="444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Підготувала вчитель математики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Кравчина Світлана Володимирівна</a:t>
            </a:r>
            <a:endParaRPr lang="uk-UA" sz="16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670026"/>
              </p:ext>
            </p:extLst>
          </p:nvPr>
        </p:nvGraphicFramePr>
        <p:xfrm>
          <a:off x="595746" y="1302327"/>
          <a:ext cx="10758054" cy="51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2840182" y="5358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нерівностей 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064327" y="342781"/>
            <a:ext cx="9694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Робота з підручником (Алгебра 9 клас, А.Г. Мерзляк) п.6,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42-44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 Що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означає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язати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нерівностей?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язати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нерівностей означає знайти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всі її розв'язки або довести, що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розв'язків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немає.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 startAt="2"/>
              <a:tabLst>
                <a:tab pos="457200" algn="l"/>
              </a:tabLst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розв’язком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системи нерівностей?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Розв’язком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нерівностей з однією змінною називають значення змінної, яке перетворює кожну нерівність системи в правильну числову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нерівність.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AutoNum type="arabicPeriod" startAt="3"/>
              <a:tabLst>
                <a:tab pos="457200" algn="l"/>
              </a:tabLst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таке множина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розв’язків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системи нерівностей?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Усі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язки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системи нерівностей утворюють множину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язків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системи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нерівностей.</a:t>
            </a:r>
            <a:endParaRPr lang="uk-UA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0011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025433" y="443076"/>
            <a:ext cx="4141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вправ: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2"/>
              <p:cNvSpPr/>
              <p:nvPr/>
            </p:nvSpPr>
            <p:spPr>
              <a:xfrm>
                <a:off x="3540524" y="1551169"/>
                <a:ext cx="1754583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𝟏𝟐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24" y="1551169"/>
                <a:ext cx="1754583" cy="7111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2"/>
              <p:cNvSpPr/>
              <p:nvPr/>
            </p:nvSpPr>
            <p:spPr>
              <a:xfrm>
                <a:off x="1212960" y="1579148"/>
                <a:ext cx="1934119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60" y="1579148"/>
                <a:ext cx="1934119" cy="711157"/>
              </a:xfrm>
              <a:prstGeom prst="rect">
                <a:avLst/>
              </a:prstGeom>
              <a:blipFill rotWithShape="1">
                <a:blip r:embed="rId4"/>
                <a:stretch>
                  <a:fillRect l="-5047" b="-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кутник 2"/>
              <p:cNvSpPr/>
              <p:nvPr/>
            </p:nvSpPr>
            <p:spPr>
              <a:xfrm>
                <a:off x="5786790" y="1521789"/>
                <a:ext cx="1204176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90" y="1521789"/>
                <a:ext cx="1204176" cy="711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кутник 2"/>
              <p:cNvSpPr/>
              <p:nvPr/>
            </p:nvSpPr>
            <p:spPr>
              <a:xfrm>
                <a:off x="1060560" y="2493548"/>
                <a:ext cx="2645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Відповідь:(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60" y="2493548"/>
                <a:ext cx="264591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687" t="-130263" r="-23502" b="-19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2"/>
              <p:cNvSpPr/>
              <p:nvPr/>
            </p:nvSpPr>
            <p:spPr>
              <a:xfrm>
                <a:off x="1060560" y="3423534"/>
                <a:ext cx="2011063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х&lt;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60" y="3423534"/>
                <a:ext cx="2011063" cy="711157"/>
              </a:xfrm>
              <a:prstGeom prst="rect">
                <a:avLst/>
              </a:prstGeom>
              <a:blipFill rotWithShape="1">
                <a:blip r:embed="rId7"/>
                <a:stretch>
                  <a:fillRect l="-4848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кутник 2"/>
              <p:cNvSpPr/>
              <p:nvPr/>
            </p:nvSpPr>
            <p:spPr>
              <a:xfrm>
                <a:off x="3540523" y="3423804"/>
                <a:ext cx="1996059" cy="750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:(−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23" y="3423804"/>
                <a:ext cx="1996059" cy="7508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2"/>
              <p:cNvSpPr/>
              <p:nvPr/>
            </p:nvSpPr>
            <p:spPr>
              <a:xfrm>
                <a:off x="5830286" y="3443648"/>
                <a:ext cx="1433406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286" y="3443648"/>
                <a:ext cx="1433406" cy="7111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2"/>
              <p:cNvSpPr/>
              <p:nvPr/>
            </p:nvSpPr>
            <p:spPr>
              <a:xfrm>
                <a:off x="2702474" y="4377766"/>
                <a:ext cx="26459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Відповідь:(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474" y="4377766"/>
                <a:ext cx="264591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3456" t="-130263" r="-23733" b="-19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8166567" y="1514108"/>
            <a:ext cx="2409635" cy="796937"/>
            <a:chOff x="8166567" y="1514108"/>
            <a:chExt cx="2409635" cy="796937"/>
          </a:xfrm>
        </p:grpSpPr>
        <p:pic>
          <p:nvPicPr>
            <p:cNvPr id="4" name="Рисунок 3" descr="Решение задания номер 165 | 7. Системи лінійних нерівностей з однією змінною  | § 1. Нерівності | Алгебра 9 класс | В. Р. Кравчук, Г. М. Янченко, М. В.  Підручна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06" r="13280" b="81849"/>
            <a:stretch/>
          </p:blipFill>
          <p:spPr bwMode="auto">
            <a:xfrm>
              <a:off x="8166567" y="1521789"/>
              <a:ext cx="2402709" cy="7892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/>
            <a:srcRect l="92882" b="61670"/>
            <a:stretch/>
          </p:blipFill>
          <p:spPr>
            <a:xfrm>
              <a:off x="10257547" y="1514108"/>
              <a:ext cx="318655" cy="36325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8166567" y="3297382"/>
            <a:ext cx="2402709" cy="837309"/>
            <a:chOff x="8166567" y="3297382"/>
            <a:chExt cx="2402709" cy="837309"/>
          </a:xfrm>
        </p:grpSpPr>
        <p:pic>
          <p:nvPicPr>
            <p:cNvPr id="5" name="Рисунок 4" descr="Решение задания номер 165 | 7. Системи лінійних нерівностей з однією змінною  | § 1. Нерівності | Алгебра 9 класс | В. Р. Кравчук, Г. М. Янченко, М. В.  Підручна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65" t="25168" r="11719" b="56141"/>
            <a:stretch/>
          </p:blipFill>
          <p:spPr bwMode="auto">
            <a:xfrm>
              <a:off x="8166567" y="3297382"/>
              <a:ext cx="2402709" cy="8373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2"/>
            <a:srcRect l="92882" b="61670"/>
            <a:stretch/>
          </p:blipFill>
          <p:spPr>
            <a:xfrm>
              <a:off x="10250619" y="3297382"/>
              <a:ext cx="318655" cy="363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2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025433" y="443076"/>
            <a:ext cx="4141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вправ: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2"/>
              <p:cNvSpPr/>
              <p:nvPr/>
            </p:nvSpPr>
            <p:spPr>
              <a:xfrm>
                <a:off x="3540524" y="1551169"/>
                <a:ext cx="1938929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𝟐𝟎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24" y="1551169"/>
                <a:ext cx="1938929" cy="7111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2"/>
              <p:cNvSpPr/>
              <p:nvPr/>
            </p:nvSpPr>
            <p:spPr>
              <a:xfrm>
                <a:off x="1212960" y="1579148"/>
                <a:ext cx="2131289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х≤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𝟐𝟎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х+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60" y="1579148"/>
                <a:ext cx="2131289" cy="714363"/>
              </a:xfrm>
              <a:prstGeom prst="rect">
                <a:avLst/>
              </a:prstGeom>
              <a:blipFill rotWithShape="1">
                <a:blip r:embed="rId4"/>
                <a:stretch>
                  <a:fillRect l="-4571" b="-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кутник 2"/>
              <p:cNvSpPr/>
              <p:nvPr/>
            </p:nvSpPr>
            <p:spPr>
              <a:xfrm>
                <a:off x="5536582" y="1551169"/>
                <a:ext cx="1617751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х&gt;−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82" y="1551169"/>
                <a:ext cx="1617751" cy="7186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кутник 2"/>
              <p:cNvSpPr/>
              <p:nvPr/>
            </p:nvSpPr>
            <p:spPr>
              <a:xfrm>
                <a:off x="1192025" y="3413764"/>
                <a:ext cx="2568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Відповідь:(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25" y="3413764"/>
                <a:ext cx="256897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800" t="-130263" r="-24228" b="-19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2"/>
              <p:cNvSpPr/>
              <p:nvPr/>
            </p:nvSpPr>
            <p:spPr>
              <a:xfrm>
                <a:off x="2161585" y="4146565"/>
                <a:ext cx="2365328" cy="71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х≥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𝟏𝟓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85" y="4146565"/>
                <a:ext cx="2365328" cy="711157"/>
              </a:xfrm>
              <a:prstGeom prst="rect">
                <a:avLst/>
              </a:prstGeom>
              <a:blipFill rotWithShape="1">
                <a:blip r:embed="rId7"/>
                <a:stretch>
                  <a:fillRect l="-4124" b="-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кутник 2"/>
              <p:cNvSpPr/>
              <p:nvPr/>
            </p:nvSpPr>
            <p:spPr>
              <a:xfrm>
                <a:off x="4870427" y="4174193"/>
                <a:ext cx="2180405" cy="750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:(−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𝟏𝟓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27" y="4174193"/>
                <a:ext cx="2180405" cy="7508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2"/>
              <p:cNvSpPr/>
              <p:nvPr/>
            </p:nvSpPr>
            <p:spPr>
              <a:xfrm>
                <a:off x="7057426" y="4181373"/>
                <a:ext cx="1731564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𝟏𝟓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426" y="4181373"/>
                <a:ext cx="1731564" cy="7186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 2"/>
          <p:cNvSpPr/>
          <p:nvPr/>
        </p:nvSpPr>
        <p:spPr>
          <a:xfrm>
            <a:off x="4509988" y="5995221"/>
            <a:ext cx="410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Відповідь: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розв’язків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немає 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кутник 2"/>
              <p:cNvSpPr/>
              <p:nvPr/>
            </p:nvSpPr>
            <p:spPr>
              <a:xfrm>
                <a:off x="7316773" y="1574853"/>
                <a:ext cx="1750800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73" y="1574853"/>
                <a:ext cx="1750800" cy="7186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2"/>
              <p:cNvSpPr/>
              <p:nvPr/>
            </p:nvSpPr>
            <p:spPr>
              <a:xfrm>
                <a:off x="9367921" y="1579148"/>
                <a:ext cx="1433406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921" y="1579148"/>
                <a:ext cx="1433406" cy="71865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2"/>
              <p:cNvSpPr/>
              <p:nvPr/>
            </p:nvSpPr>
            <p:spPr>
              <a:xfrm>
                <a:off x="9069763" y="4290407"/>
                <a:ext cx="1731564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≤−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  <m:e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х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uk-UA" sz="24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763" y="4290407"/>
                <a:ext cx="1731564" cy="71865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1295770" y="2435736"/>
            <a:ext cx="2595846" cy="709342"/>
            <a:chOff x="1295770" y="2435736"/>
            <a:chExt cx="2595846" cy="709342"/>
          </a:xfrm>
        </p:grpSpPr>
        <p:pic>
          <p:nvPicPr>
            <p:cNvPr id="6" name="Рисунок 5" descr="Решение задания номер 165 | 7. Системи лінійних нерівностей з однією змінною  | § 1. Нерівності | Алгебра 9 класс | В. Р. Кравчук, Г. М. Янченко, М. В.  Підручна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64" t="47778" r="13609" b="32534"/>
            <a:stretch/>
          </p:blipFill>
          <p:spPr bwMode="auto">
            <a:xfrm>
              <a:off x="1295770" y="2452913"/>
              <a:ext cx="2542172" cy="6921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4"/>
            <a:srcRect l="92882" b="61670"/>
            <a:stretch/>
          </p:blipFill>
          <p:spPr>
            <a:xfrm>
              <a:off x="3572961" y="2435736"/>
              <a:ext cx="318655" cy="36325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4509988" y="5009065"/>
            <a:ext cx="3417612" cy="687678"/>
            <a:chOff x="4509988" y="5009065"/>
            <a:chExt cx="3417612" cy="687678"/>
          </a:xfrm>
        </p:grpSpPr>
        <p:pic>
          <p:nvPicPr>
            <p:cNvPr id="7" name="Рисунок 6" descr="Решение задания номер 165 | 7. Системи лінійних нерівностей з однією змінною  | § 1. Нерівності | Алгебра 9 класс | В. Р. Кравчук, Г. М. Янченко, М. В.  Підручна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41" t="74815" r="11571" b="7373"/>
            <a:stretch/>
          </p:blipFill>
          <p:spPr bwMode="auto">
            <a:xfrm>
              <a:off x="4509988" y="5009065"/>
              <a:ext cx="3417612" cy="6876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4"/>
            <a:srcRect l="92882" b="61670"/>
            <a:stretch/>
          </p:blipFill>
          <p:spPr>
            <a:xfrm>
              <a:off x="7608945" y="5018354"/>
              <a:ext cx="318655" cy="363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0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13693"/>
            <a:ext cx="10515600" cy="198436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ФІЗКУЛЬТХВИЛИНКА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«Щасливі очі»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3296093" y="3026364"/>
            <a:ext cx="4933507" cy="617382"/>
          </a:xfrm>
        </p:spPr>
        <p:txBody>
          <a:bodyPr>
            <a:normAutofit/>
          </a:bodyPr>
          <a:lstStyle/>
          <a:p>
            <a:r>
              <a:rPr lang="de-DE" sz="2800" dirty="0">
                <a:hlinkClick r:id="rId3"/>
              </a:rPr>
              <a:t>https://</a:t>
            </a:r>
            <a:r>
              <a:rPr lang="de-DE" sz="2800" dirty="0" smtClean="0">
                <a:hlinkClick r:id="rId3"/>
              </a:rPr>
              <a:t>youtu.be/oFZjXJQSxdU</a:t>
            </a:r>
            <a:endParaRPr lang="uk-UA" sz="2800" dirty="0" smtClean="0"/>
          </a:p>
          <a:p>
            <a:endParaRPr lang="uk-UA" sz="2800" dirty="0" smtClean="0"/>
          </a:p>
          <a:p>
            <a:endParaRPr lang="uk-UA" sz="96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Виконуємо вправи самостійно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475013" y="1482870"/>
            <a:ext cx="6075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Виконайте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 «На урок»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Код 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доступу </a:t>
            </a:r>
            <a:r>
              <a:rPr lang="ru-RU" sz="2800" b="1" dirty="0">
                <a:solidFill>
                  <a:srgbClr val="FFBC00"/>
                </a:solidFill>
                <a:latin typeface="Roboto"/>
              </a:rPr>
              <a:t>8583294</a:t>
            </a:r>
            <a:endParaRPr lang="ru-RU" sz="2800" dirty="0">
              <a:solidFill>
                <a:srgbClr val="333333"/>
              </a:solidFill>
              <a:latin typeface="Roboto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 урок»,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відкривши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чаті</a:t>
            </a:r>
            <a:r>
              <a:rPr lang="ru-RU" dirty="0"/>
              <a:t/>
            </a:r>
            <a:br>
              <a:rPr lang="ru-RU" dirty="0"/>
            </a:b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(на виконання завдання 10 хвилин)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428" y="2782805"/>
            <a:ext cx="1960370" cy="13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535382" y="987617"/>
            <a:ext cx="64423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Перевіряємо ваші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результати 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2052481"/>
            <a:ext cx="3475863" cy="24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38314" y="714376"/>
            <a:ext cx="7832725" cy="500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10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718" y="1793369"/>
            <a:ext cx="4319587" cy="424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800" y="220158"/>
            <a:ext cx="7845424" cy="157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7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85455" y="443057"/>
            <a:ext cx="9144000" cy="90530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uk-UA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1524000" y="1593273"/>
            <a:ext cx="9144000" cy="343592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uk-UA" sz="2600" dirty="0"/>
              <a:t>п</a:t>
            </a:r>
            <a:r>
              <a:rPr lang="uk-UA" sz="2600" dirty="0" smtClean="0"/>
              <a:t>. 6 (підручник) опрацювати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600" dirty="0" smtClean="0"/>
              <a:t>Розв’язати № 6.14 (1 - 4)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600" dirty="0" smtClean="0"/>
              <a:t>Додаткове: </a:t>
            </a:r>
          </a:p>
          <a:p>
            <a:pPr marL="457200" indent="-457200" algn="l">
              <a:buFont typeface="+mj-lt"/>
              <a:buAutoNum type="arabicPeriod"/>
            </a:pPr>
            <a:endParaRPr lang="uk-UA" dirty="0" smtClean="0"/>
          </a:p>
          <a:p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6"/>
              <p:cNvSpPr/>
              <p:nvPr/>
            </p:nvSpPr>
            <p:spPr>
              <a:xfrm>
                <a:off x="3930328" y="2685672"/>
                <a:ext cx="4639090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,           </m:t>
                              </m:r>
                            </m:e>
                            <m:e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&amp;х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х+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6" name="Прямокут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28" y="2685672"/>
                <a:ext cx="4639090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93484" y="304296"/>
            <a:ext cx="2777447" cy="83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 додаткових вправ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кутник 6"/>
              <p:cNvSpPr/>
              <p:nvPr/>
            </p:nvSpPr>
            <p:spPr>
              <a:xfrm>
                <a:off x="3209892" y="371963"/>
                <a:ext cx="4639090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,           </m:t>
                              </m:r>
                            </m:e>
                            <m:e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&amp;х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х+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х−</m:t>
                                  </m:r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" name="Прямокут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892" y="371963"/>
                <a:ext cx="463909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8"/>
              <p:cNvSpPr/>
              <p:nvPr/>
            </p:nvSpPr>
            <p:spPr>
              <a:xfrm>
                <a:off x="493484" y="1393371"/>
                <a:ext cx="2589709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х&gt;</m:t>
                              </m:r>
                              <m:sSup>
                                <m:sSupPr>
                                  <m:ctrlPr>
                                    <a:rPr lang="uk-UA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uk-UA" sz="2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9" name="Прямокут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4" y="1393371"/>
                <a:ext cx="2589709" cy="916148"/>
              </a:xfrm>
              <a:prstGeom prst="rect">
                <a:avLst/>
              </a:prstGeom>
              <a:blipFill>
                <a:blip r:embed="rId4"/>
                <a:stretch>
                  <a:fillRect r="-277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кутник 9"/>
              <p:cNvSpPr/>
              <p:nvPr/>
            </p:nvSpPr>
            <p:spPr>
              <a:xfrm>
                <a:off x="4265723" y="1393371"/>
                <a:ext cx="3418500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х&lt;−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х&gt;−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;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0" name="Прямокут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23" y="1393371"/>
                <a:ext cx="341850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кутник 10"/>
              <p:cNvSpPr/>
              <p:nvPr/>
            </p:nvSpPr>
            <p:spPr>
              <a:xfrm>
                <a:off x="7848982" y="1393371"/>
                <a:ext cx="1592551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х&lt;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uk-UA" sz="2400" i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</m:e>
                            <m:e>
                              <m:r>
                                <a:rPr lang="uk-UA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х&lt;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1" name="Прямокут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982" y="1393371"/>
                <a:ext cx="1592551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/>
              <p:cNvSpPr/>
              <p:nvPr/>
            </p:nvSpPr>
            <p:spPr>
              <a:xfrm>
                <a:off x="493484" y="2437758"/>
                <a:ext cx="3068469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х−будь яке число,</m:t>
                              </m:r>
                            </m:e>
                            <m:e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&amp;х&lt;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.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2" name="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4" y="2437758"/>
                <a:ext cx="3068469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25" y="2588707"/>
            <a:ext cx="4506732" cy="83509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13"/>
              <p:cNvSpPr/>
              <p:nvPr/>
            </p:nvSpPr>
            <p:spPr>
              <a:xfrm>
                <a:off x="4549124" y="3870479"/>
                <a:ext cx="4799134" cy="460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х&lt;</m:t>
                    </m:r>
                    <m:r>
                      <a:rPr lang="uk-UA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або х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∈(−∞</m:t>
                    </m:r>
                  </m:oMath>
                </a14:m>
                <a:r>
                  <a:rPr lang="uk-UA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;10)</a:t>
                </a:r>
                <a:endParaRPr lang="uk-UA" sz="2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Прямокут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24" y="3870479"/>
                <a:ext cx="4799134" cy="460895"/>
              </a:xfrm>
              <a:prstGeom prst="rect">
                <a:avLst/>
              </a:prstGeom>
              <a:blipFill rotWithShape="1">
                <a:blip r:embed="rId9"/>
                <a:stretch>
                  <a:fillRect l="-1904" t="-10526" r="-88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7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2837" y="1107036"/>
            <a:ext cx="6557242" cy="46841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уроку: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слухати, а чути.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дивитись, а бачити.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відповідати, а міркувати.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і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плідно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працювати.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16183" y="415492"/>
            <a:ext cx="9144000" cy="165576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Перевірка домашнього завдання</a:t>
            </a:r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naurok.com.ua/test/join?gamecode=5953317</a:t>
            </a:r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3057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387436" y="5192787"/>
            <a:ext cx="6740237" cy="540327"/>
          </a:xfrm>
        </p:spPr>
        <p:txBody>
          <a:bodyPr/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learningapps.org/display?v=p7wquf36c17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292" y="457200"/>
            <a:ext cx="8208816" cy="1512558"/>
          </a:xfrm>
          <a:prstGeom prst="rect">
            <a:avLst/>
          </a:prstGeom>
        </p:spPr>
      </p:pic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69675"/>
              </p:ext>
            </p:extLst>
          </p:nvPr>
        </p:nvGraphicFramePr>
        <p:xfrm>
          <a:off x="1817109" y="2426958"/>
          <a:ext cx="8088891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2696297">
                  <a:extLst>
                    <a:ext uri="{9D8B030D-6E8A-4147-A177-3AD203B41FA5}">
                      <a16:colId xmlns="" xmlns:a16="http://schemas.microsoft.com/office/drawing/2014/main" val="1847101665"/>
                    </a:ext>
                  </a:extLst>
                </a:gridCol>
                <a:gridCol w="2696297">
                  <a:extLst>
                    <a:ext uri="{9D8B030D-6E8A-4147-A177-3AD203B41FA5}">
                      <a16:colId xmlns="" xmlns:a16="http://schemas.microsoft.com/office/drawing/2014/main" val="3191767113"/>
                    </a:ext>
                  </a:extLst>
                </a:gridCol>
                <a:gridCol w="2696297">
                  <a:extLst>
                    <a:ext uri="{9D8B030D-6E8A-4147-A177-3AD203B41FA5}">
                      <a16:colId xmlns="" xmlns:a16="http://schemas.microsoft.com/office/drawing/2014/main" val="1850155368"/>
                    </a:ext>
                  </a:extLst>
                </a:gridCol>
              </a:tblGrid>
              <a:tr h="27780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Види позначень в залежності від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знака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нерівності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8371088"/>
                  </a:ext>
                </a:extLst>
              </a:tr>
              <a:tr h="555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Знак нерівності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Вигляд точки на координатній прямій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Вигляд дужки в записі інтервалу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6012066"/>
                  </a:ext>
                </a:extLst>
              </a:tr>
              <a:tr h="803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Виколота точка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○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(,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2794577"/>
                  </a:ext>
                </a:extLst>
              </a:tr>
              <a:tr h="773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≥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Зафарбована точка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●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[, 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03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oad-files/load/29/65/1/f/9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6666" cy="68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3" y="-1034"/>
            <a:ext cx="12199793" cy="68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491"/>
            <a:ext cx="12284201" cy="69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WordArt 9"/>
          <p:cNvSpPr>
            <a:spLocks noChangeArrowheads="1" noChangeShapeType="1" noTextEdit="1"/>
          </p:cNvSpPr>
          <p:nvPr/>
        </p:nvSpPr>
        <p:spPr bwMode="auto">
          <a:xfrm>
            <a:off x="2520951" y="1327150"/>
            <a:ext cx="7207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b="1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М</a:t>
            </a:r>
          </a:p>
        </p:txBody>
      </p:sp>
      <p:sp>
        <p:nvSpPr>
          <p:cNvPr id="20483" name="WordArt 10"/>
          <p:cNvSpPr>
            <a:spLocks noChangeArrowheads="1" noChangeShapeType="1" noTextEdit="1"/>
          </p:cNvSpPr>
          <p:nvPr/>
        </p:nvSpPr>
        <p:spPr bwMode="auto">
          <a:xfrm>
            <a:off x="2482851" y="2646770"/>
            <a:ext cx="7207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Е</a:t>
            </a:r>
          </a:p>
        </p:txBody>
      </p:sp>
      <p:sp>
        <p:nvSpPr>
          <p:cNvPr id="20484" name="WordArt 11"/>
          <p:cNvSpPr>
            <a:spLocks noChangeArrowheads="1" noChangeShapeType="1" noTextEdit="1"/>
          </p:cNvSpPr>
          <p:nvPr/>
        </p:nvSpPr>
        <p:spPr bwMode="auto">
          <a:xfrm>
            <a:off x="2533651" y="3460200"/>
            <a:ext cx="719138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Т</a:t>
            </a:r>
          </a:p>
        </p:txBody>
      </p:sp>
      <p:sp>
        <p:nvSpPr>
          <p:cNvPr id="20485" name="WordArt 12"/>
          <p:cNvSpPr>
            <a:spLocks noChangeArrowheads="1" noChangeShapeType="1" noTextEdit="1"/>
          </p:cNvSpPr>
          <p:nvPr/>
        </p:nvSpPr>
        <p:spPr bwMode="auto">
          <a:xfrm>
            <a:off x="2520950" y="4260209"/>
            <a:ext cx="7207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А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idx="1"/>
          </p:nvPr>
        </p:nvSpPr>
        <p:spPr>
          <a:xfrm>
            <a:off x="3441700" y="1073151"/>
            <a:ext cx="7170882" cy="4122737"/>
          </a:xfrm>
          <a:noFill/>
          <a:ln w="2222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>
              <a:defRPr/>
            </a:pPr>
            <a:endParaRPr lang="uk-UA" dirty="0"/>
          </a:p>
          <a:p>
            <a:pPr marL="609600" indent="-609600"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–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маємо навчитися розв'язувати системи лінійних нерівностей з однією змінною,</a:t>
            </a:r>
          </a:p>
          <a:p>
            <a:pPr marL="609600" indent="-609600">
              <a:buNone/>
              <a:defRPr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609600" indent="-609600">
              <a:buNone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– ефективно використовувати урок,</a:t>
            </a:r>
          </a:p>
          <a:p>
            <a:pPr marL="609600" indent="-609600">
              <a:buNone/>
              <a:defRPr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609600" indent="-609600"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творчо підходити до роботи,</a:t>
            </a:r>
          </a:p>
          <a:p>
            <a:pPr marL="609600" indent="-609600">
              <a:buNone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609600" indent="-609600">
              <a:buNone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– активно співпрацювати.  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7" name="Picture 28" descr="0a438ca01b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-58738"/>
            <a:ext cx="2133600" cy="15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506" y="609601"/>
            <a:ext cx="458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систему нерівностей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кутник 6"/>
              <p:cNvSpPr/>
              <p:nvPr/>
            </p:nvSpPr>
            <p:spPr>
              <a:xfrm>
                <a:off x="939576" y="1266612"/>
                <a:ext cx="2031775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х≤−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&amp;х+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" name="Прямокут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6" y="1266612"/>
                <a:ext cx="2031775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5913870" y="1266612"/>
                <a:ext cx="1219365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х≥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&amp;х&gt;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870" y="1266612"/>
                <a:ext cx="1219365" cy="916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06" y="2670886"/>
            <a:ext cx="4476812" cy="947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7"/>
              <p:cNvSpPr/>
              <p:nvPr/>
            </p:nvSpPr>
            <p:spPr>
              <a:xfrm>
                <a:off x="2684068" y="4135439"/>
                <a:ext cx="44491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х&gt;</m:t>
                    </m:r>
                    <m:r>
                      <a:rPr lang="uk-UA" sz="24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uk-UA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або х 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uk-UA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(4; +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uk-UA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uk-UA" sz="2000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кут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068" y="4135439"/>
                <a:ext cx="444916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055" t="-10526" r="-109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6"/>
              <p:cNvSpPr/>
              <p:nvPr/>
            </p:nvSpPr>
            <p:spPr>
              <a:xfrm>
                <a:off x="3231422" y="1261647"/>
                <a:ext cx="2398413" cy="736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uk-UA" sz="24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en-US" sz="2400" i="1">
                                  <a:solidFill>
                                    <a:srgbClr val="ED7D31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:(−</m:t>
                              </m:r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),</m:t>
                              </m:r>
                            </m:e>
                            <m:e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&amp;х&gt;</m:t>
                              </m:r>
                              <m:r>
                                <a:rPr lang="uk-UA" sz="2400" b="1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9" name="Прямокут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422" y="1261647"/>
                <a:ext cx="2398413" cy="736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5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744</Words>
  <Application>Microsoft Office PowerPoint</Application>
  <PresentationFormat>Произвольный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ФІЗКУЛЬТХВИЛИНКА «Щасливі очі»</vt:lpstr>
      <vt:lpstr> Виконуємо вправи самостійно</vt:lpstr>
      <vt:lpstr>Презентация PowerPoint</vt:lpstr>
      <vt:lpstr>Презентация PowerPoint</vt:lpstr>
      <vt:lpstr>Домашнє завдання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 Windows</dc:creator>
  <cp:lastModifiedBy>Home</cp:lastModifiedBy>
  <cp:revision>90</cp:revision>
  <dcterms:created xsi:type="dcterms:W3CDTF">2020-10-09T08:51:55Z</dcterms:created>
  <dcterms:modified xsi:type="dcterms:W3CDTF">2022-05-03T13:21:04Z</dcterms:modified>
</cp:coreProperties>
</file>