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7" r:id="rId1"/>
    <p:sldMasterId id="2147483709" r:id="rId2"/>
    <p:sldMasterId id="2147483733" r:id="rId3"/>
  </p:sldMasterIdLst>
  <p:notesMasterIdLst>
    <p:notesMasterId r:id="rId29"/>
  </p:notesMasterIdLst>
  <p:sldIdLst>
    <p:sldId id="258" r:id="rId4"/>
    <p:sldId id="278" r:id="rId5"/>
    <p:sldId id="279" r:id="rId6"/>
    <p:sldId id="280" r:id="rId7"/>
    <p:sldId id="281" r:id="rId8"/>
    <p:sldId id="257" r:id="rId9"/>
    <p:sldId id="260" r:id="rId10"/>
    <p:sldId id="263" r:id="rId11"/>
    <p:sldId id="262" r:id="rId12"/>
    <p:sldId id="285" r:id="rId13"/>
    <p:sldId id="275" r:id="rId14"/>
    <p:sldId id="259" r:id="rId15"/>
    <p:sldId id="264" r:id="rId16"/>
    <p:sldId id="261" r:id="rId17"/>
    <p:sldId id="286" r:id="rId18"/>
    <p:sldId id="268" r:id="rId19"/>
    <p:sldId id="266" r:id="rId20"/>
    <p:sldId id="270" r:id="rId21"/>
    <p:sldId id="271" r:id="rId22"/>
    <p:sldId id="267" r:id="rId23"/>
    <p:sldId id="282" r:id="rId24"/>
    <p:sldId id="283" r:id="rId25"/>
    <p:sldId id="265" r:id="rId26"/>
    <p:sldId id="284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DEED3-69FA-4F4D-A255-5F0FB6BB7D8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981B5-D587-4676-B5B8-31A65E1F8A6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FF7A4-9469-4F83-B58D-BFF62B720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A44ED5B-8D2D-421B-8E11-4AC54F9EB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98C2A2-29B8-40A7-B66F-4AB84B7B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40453-B9AC-4DDE-B4C2-83F5B4F1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705893-D106-44ED-80E7-310BB6C4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02A4C-DEAD-4CF5-A380-F0A4A17C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40A01B-8B60-4340-B536-598095B34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17842B-382E-4208-A3BF-951113A41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C26C2D1-7A35-4301-8F92-706B56CB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EACFDB-1470-49BE-BE76-9C1F70C8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76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9E02F-5606-4FDA-8F2D-7F1B6C6E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5B073EB-D59D-497C-B7C3-137F414E8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A60EFC-B0CA-402C-938B-D2090899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B3B2B7-A427-4C31-9991-667227AC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E454B1-482B-4C78-8A7D-85C460E2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50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1D6C5-88CD-4D87-BBB8-8BF4ED74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9070D6-C717-4CCC-94E9-E207B6E3D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16E81C4-1743-452A-9FE3-71DC15C3C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4ABF33A-DD75-400C-9E8E-55BD4976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B8FAB7-4E27-4907-85A3-06A2F4DB9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0622E19-9C5E-44D2-B467-8628A72D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7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385B-9333-4D93-8641-AB288F7F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EA301D-8749-44FE-8881-510DBAA69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2C4261D-728C-4A9B-BF9B-646308B4A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2F367FC-38AF-4BC6-8A0B-10955905F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152B724-82D3-420B-8C57-5F8875BB1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DFC4EB3-D489-4569-9B31-CF340792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C9F63F1-8371-434B-966E-F3E6F62C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094E0CF-AD76-46C4-80F8-ACF7602A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47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468A7-C788-4379-B5EA-FAFB4B0BD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0629827-41D8-4392-B16C-D3A4E874D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9C15034-3612-4005-BC7C-F05CF185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69A4F82-49DC-4221-A578-90D70DF2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814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9D5D5D-2372-4893-9899-D1029F84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AF22581-C1F2-4EF4-821C-D3230703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337BC09-D24E-4AD4-B2C7-67DBC223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8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1A94C-7E02-4B9E-B85E-F884575D3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9BDF083-4D2B-4185-A8C9-A8DF5CD78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34A08D-683E-49EF-B26A-8BBD3B0D3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D6FDEED-0DB3-45A7-BF56-49F7ED5B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931F0D-D3D0-4617-9C04-B722CC7F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A731378-5987-4C43-9CC2-ADE4E3DF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71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CB869-1B4C-4625-93BD-682939250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E2768FC-569E-48EA-9D6C-3C984372D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17BD84-A31B-48F0-8E7D-4CAD24763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331AF9E-4AAB-4D17-9A55-D4A902DA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A2A843F-EA25-46EB-A874-1547DB917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0352FB5-3C5D-4F24-959C-0E9C974C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790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19481-2396-4CCC-A10E-55DEBF4A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08317DB-4468-4D67-922B-B8E2110BA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CF3926-A6D0-439C-8EF2-7C4EAE6C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116A66-C6B2-4614-94A9-251D04B9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8B056A-588F-47F3-9C1F-8E435449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920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6938315-C290-44BA-8E1C-F86303266A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F8E9548-9C7C-4986-9DD0-50D1CC7E3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344899-B8DD-4321-8D62-F8AB22B9E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93B90-DA33-499F-8174-036774823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BEBAC5-27A7-4AC0-AC1E-D37EC355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4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8BBAE5F-E5F5-44E8-BA2F-11BC29A2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DAA25-4C72-4AED-A101-E50F2F82E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00AB15-8A04-4645-9692-417D0F51A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080FB8-39F1-47C1-839B-B7A6513F6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E8A4E2-F9BC-4B94-B081-A199C245F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0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ЩО ТАКЕ всесвітнього тяжіння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56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0231421">
            <a:off x="170309" y="947274"/>
            <a:ext cx="5279054" cy="19435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49254"/>
              </a:avLst>
            </a:prstTxWarp>
            <a:spAutoFit/>
          </a:bodyPr>
          <a:lstStyle/>
          <a:p>
            <a:pPr algn="ctr"/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Гравітаційне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поле.</a:t>
            </a:r>
          </a:p>
        </p:txBody>
      </p:sp>
      <p:sp>
        <p:nvSpPr>
          <p:cNvPr id="4" name="Прямоугольник 3"/>
          <p:cNvSpPr/>
          <p:nvPr/>
        </p:nvSpPr>
        <p:spPr>
          <a:xfrm rot="1183922">
            <a:off x="3725289" y="1670511"/>
            <a:ext cx="4748416" cy="13553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47066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Сила </a:t>
            </a:r>
            <a:r>
              <a:rPr lang="ru-RU" sz="54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тяжіння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97152"/>
            <a:ext cx="8064896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>
                <a:gd name="adj" fmla="val 50814"/>
              </a:avLst>
            </a:prstTxWarp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Перша   </a:t>
            </a: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космічна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56992"/>
            <a:ext cx="7992888" cy="9361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57514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Закон всесвітнього тяжіння</a:t>
            </a:r>
            <a:r>
              <a:rPr lang="uk-UA" sz="5400" b="1" dirty="0">
                <a:solidFill>
                  <a:srgbClr val="FF0000"/>
                </a:solidFill>
              </a:rPr>
              <a:t>.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6567" y="5930291"/>
            <a:ext cx="4420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Мирошниченко Алла Миколаївна, учитель 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математики і фізики</a:t>
            </a:r>
          </a:p>
          <a:p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Григоро-Бригадирівської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ЗОШ  І-ІІ ступенів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79512" y="366237"/>
            <a:ext cx="864096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Times New Roman" pitchFamily="18" charset="0"/>
              </a:rPr>
              <a:t>До конспекту учнів: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Гравітаційне притягання існує між усіма тілами; будь-які два тіла, розмірами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яких можна знехтувати, притягуються одне до одного з силою, що прямо пропорційна масам цих тіл і обернено пропорційна квадрату відстані між ними: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sz="1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uk-UA" sz="1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lh3.googleusercontent.com/zIoWuxZwNl-208U0U4s3nK48g0Hd-JxpJ9MJn5fHl49N5KKQ_7OkoTyStZf5khmcuJUCkzdzFCdKrR9lPvJUwiipOPprP1PzBODPVI0BNB8THZmWcN5x1t-_MLG9in8F-GcVHICgev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18173"/>
            <a:ext cx="5472608" cy="113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051720" y="4612487"/>
            <a:ext cx="5472608" cy="175432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F– сила всесвітнього тяжіння, Н;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uk-UA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 m</a:t>
            </a:r>
            <a:r>
              <a:rPr kumimoji="0" lang="uk-UA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маси взаємодіючих тіл, кг;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 – відстань між матеріальними точками (центрами куль), м;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G – гравітаційна стала (коефіцієнт пропорційності), Н</a:t>
            </a:r>
            <a:r>
              <a:rPr kumimoji="0" lang="uk-UA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uk-UA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/кг</a:t>
            </a:r>
            <a:r>
              <a:rPr kumimoji="0" lang="uk-UA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DB07C5-1F0A-47B2-A4AE-A1A3D8A483B8}"/>
              </a:ext>
            </a:extLst>
          </p:cNvPr>
          <p:cNvSpPr txBox="1"/>
          <p:nvPr/>
        </p:nvSpPr>
        <p:spPr>
          <a:xfrm>
            <a:off x="585926" y="97655"/>
            <a:ext cx="850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cs typeface="Times New Roman" panose="02020603050405020304" pitchFamily="18" charset="0"/>
              </a:rPr>
              <a:t>Уперше гравітаційну сталу виміряв англійський фізик </a:t>
            </a:r>
            <a:br>
              <a:rPr lang="uk-UA" sz="2400" dirty="0">
                <a:cs typeface="Times New Roman" panose="02020603050405020304" pitchFamily="18" charset="0"/>
              </a:rPr>
            </a:br>
            <a:r>
              <a:rPr lang="uk-UA" sz="2400" dirty="0">
                <a:cs typeface="Times New Roman" panose="02020603050405020304" pitchFamily="18" charset="0"/>
              </a:rPr>
              <a:t>Р. </a:t>
            </a:r>
            <a:r>
              <a:rPr lang="uk-UA" sz="2400" dirty="0" err="1">
                <a:cs typeface="Times New Roman" panose="02020603050405020304" pitchFamily="18" charset="0"/>
              </a:rPr>
              <a:t>Кавендіш</a:t>
            </a:r>
            <a:r>
              <a:rPr lang="uk-UA" sz="2400" dirty="0">
                <a:cs typeface="Times New Roman" panose="02020603050405020304" pitchFamily="18" charset="0"/>
              </a:rPr>
              <a:t> за допомогою приладу крутильні ваги</a:t>
            </a:r>
            <a:endParaRPr lang="x-none" sz="2400" dirty="0">
              <a:cs typeface="Times New Roman" panose="02020603050405020304" pitchFamily="18" charset="0"/>
            </a:endParaRPr>
          </a:p>
        </p:txBody>
      </p:sp>
      <p:pic>
        <p:nvPicPr>
          <p:cNvPr id="2050" name="Picture 2" descr="Генри Кавендиша. Как он взвесил Землю">
            <a:extLst>
              <a:ext uri="{FF2B5EF4-FFF2-40B4-BE49-F238E27FC236}">
                <a16:creationId xmlns:a16="http://schemas.microsoft.com/office/drawing/2014/main" id="{1E4B6766-0DEE-45CE-B72B-C461601FD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2625702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FCE374-518C-46CB-AB73-3D402D9C64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310391"/>
            <a:ext cx="6226102" cy="510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5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FCE374-518C-46CB-AB73-3D402D9C64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620688"/>
            <a:ext cx="5112568" cy="547260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63216" y="58846"/>
            <a:ext cx="3688704" cy="64633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У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дослідах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дві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свинцеві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кульки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масою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520 і 730 г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підвішували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пружній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нитці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Нитку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можна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було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закручувати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в той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або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інший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бік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і так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переміщувати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легкі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кульки.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До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цих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кульок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спеціальному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стояку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підводилися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дві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масивні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свинцеві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кулі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155 і 158 кг.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Уже при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зближенні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куль на 20 см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спостерігалося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зміщення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маленьких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кульок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у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бік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великих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майже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на 2 см.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ea typeface="Calibri" pitchFamily="34" charset="0"/>
                <a:cs typeface="Times New Roman" pitchFamily="18" charset="0"/>
              </a:rPr>
              <a:t>Потім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нитку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підвішування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закручували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в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протилежному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напрямку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доти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, доки кульки не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поверталися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в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початкове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положення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.  При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цьому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момент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кручення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нитки М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зрівноважував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момент </a:t>
            </a:r>
            <a:r>
              <a:rPr lang="ru-RU" dirty="0" err="1">
                <a:ea typeface="Calibri" pitchFamily="34" charset="0"/>
                <a:cs typeface="Times New Roman" pitchFamily="18" charset="0"/>
              </a:rPr>
              <a:t>сили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тяж</a:t>
            </a:r>
            <a:r>
              <a:rPr lang="uk-UA" dirty="0" err="1">
                <a:ea typeface="Calibri" pitchFamily="34" charset="0"/>
                <a:cs typeface="Times New Roman" pitchFamily="18" charset="0"/>
              </a:rPr>
              <a:t>іння</a:t>
            </a:r>
            <a:r>
              <a:rPr lang="uk-UA" dirty="0"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енри Кавендиша. Как он взвесил Землю">
            <a:extLst>
              <a:ext uri="{FF2B5EF4-FFF2-40B4-BE49-F238E27FC236}">
                <a16:creationId xmlns:a16="http://schemas.microsoft.com/office/drawing/2014/main" id="{1E4B6766-0DEE-45CE-B72B-C461601FD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3484"/>
            <a:ext cx="3077357" cy="351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8134" y="5085184"/>
            <a:ext cx="2959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Генрі </a:t>
            </a:r>
            <a:r>
              <a:rPr lang="uk-UA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Кавендіш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 </a:t>
            </a:r>
            <a:r>
              <a:rPr lang="uk-UA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(1731-1810</a:t>
            </a:r>
            <a:r>
              <a:rPr lang="uk-UA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)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184861" y="112707"/>
            <a:ext cx="5746355" cy="663258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Б</a:t>
            </a:r>
            <a:r>
              <a:rPr kumimoji="0" lang="uk-UA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ританський фізик і хімік, відомий такими відкриттями, як склад води або обчислення щільності Землі. Подібним чином він першим отримав водень і отримав з його роботи розрахунок гравітаційної константи. </a:t>
            </a:r>
            <a:r>
              <a:rPr kumimoji="0" lang="uk-UA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Кавендіш</a:t>
            </a:r>
            <a:r>
              <a:rPr kumimoji="0" lang="uk-UA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народився в Ніцці в 1731 році - місці, де тимчасово перебували його батьки.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Навчався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в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Кембриджі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хоча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ступінь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не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отримав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із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зайвих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академічних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причин.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Отримана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спадщина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дозволила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йому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повністю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зосередитися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на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дослідженнях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не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відволікаючи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уваги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окрім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щотижневих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зборів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у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Королівському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товаристві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Його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добре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відомий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"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Кавендішський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експеримент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" дозволив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йому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розрахувати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масу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Землі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і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призвів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до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відкриття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значення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всесвітньої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сили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тяжіння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  <a:r>
              <a:rPr kumimoji="0" lang="uk-UA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Кавендіш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опублікував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свої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результати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в 1789 р. у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своїй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роботі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"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Експерименти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з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визначення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щільності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Землі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".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Дані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надані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вченим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свідчать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про те,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що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щільність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планети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в 5,45 рази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перевищує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щільність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води,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що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дуже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близько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до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поточних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вимірювань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  <a:r>
              <a:rPr kumimoji="0" lang="uk-UA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Дослідник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також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визначив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щільність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атмосфери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і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експериментально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показав,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що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закон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тяжіння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Ньютона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справедливий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для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будь-якої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пари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тіл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endParaRPr kumimoji="0" lang="ru-RU" sz="17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   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Генрі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Кавендіш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нагороджений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 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медаллю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Коплі</a:t>
            </a:r>
            <a:r>
              <a:rPr kumimoji="0" lang="ru-RU" sz="17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у 1766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році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Опублікувавши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за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своє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життя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всього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лише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20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робіт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цей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вчений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як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виявили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після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його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смерті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незалежно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1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відкрив</a:t>
            </a:r>
            <a:r>
              <a:rPr kumimoji="0" lang="ru-RU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 закон</a:t>
            </a:r>
            <a:r>
              <a:rPr kumimoji="0" lang="ru-RU" sz="17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Кулона, закон Ома, закон </a:t>
            </a:r>
            <a:r>
              <a:rPr kumimoji="0" lang="ru-RU" sz="1700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Ріхтера</a:t>
            </a:r>
            <a:r>
              <a:rPr kumimoji="0" lang="ru-RU" sz="17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Урок онлайн. Гравітаційне поле. Сила тяжіння. Перша космічна швидкість.  Фізика 10 клас. Дистанційне навчання - читати на «Проба Пера»"/>
          <p:cNvPicPr>
            <a:picLocks noChangeAspect="1" noChangeArrowheads="1"/>
          </p:cNvPicPr>
          <p:nvPr/>
        </p:nvPicPr>
        <p:blipFill>
          <a:blip r:embed="rId2" cstate="print"/>
          <a:srcRect l="7205" t="31250" r="5946" b="12499"/>
          <a:stretch>
            <a:fillRect/>
          </a:stretch>
        </p:blipFill>
        <p:spPr bwMode="auto">
          <a:xfrm>
            <a:off x="214282" y="2071678"/>
            <a:ext cx="4929222" cy="250033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857356" y="214290"/>
            <a:ext cx="535785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00FF"/>
                </a:solidFill>
              </a:rPr>
              <a:t>Гравітаційна стала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714356"/>
            <a:ext cx="8786874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Гравітаційна стала чисельно дорівнює силі гравітаційного притягання двох матеріальних точок масою 1кг кожна, які перебувають на відстані 1м одна від одної.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285992"/>
            <a:ext cx="3571900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Гравітаційну сталу вперше виміряв англійський учений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</a:rPr>
              <a:t>Генрі </a:t>
            </a:r>
            <a:r>
              <a:rPr lang="uk-UA" sz="2000" b="1" i="1" dirty="0" err="1">
                <a:solidFill>
                  <a:schemeClr val="tx2">
                    <a:lumMod val="75000"/>
                  </a:schemeClr>
                </a:solidFill>
              </a:rPr>
              <a:t>Кавендіш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 у 1798р. за допомогою крутильних терезів.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0694" y="4000504"/>
            <a:ext cx="3429024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071942"/>
            <a:ext cx="3000396" cy="7443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14414" y="4572008"/>
            <a:ext cx="300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Схема  досліду  Г.</a:t>
            </a:r>
            <a:r>
              <a:rPr lang="uk-UA" b="1" dirty="0" err="1"/>
              <a:t>Кавендіша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5984" y="4214818"/>
            <a:ext cx="61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/>
              <a:t>Шкала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4000504"/>
            <a:ext cx="829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/>
              <a:t>Світловий</a:t>
            </a:r>
          </a:p>
          <a:p>
            <a:r>
              <a:rPr lang="uk-UA" sz="1200" dirty="0"/>
              <a:t>пучок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643174" y="3000372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/>
              <a:t>Дзеркальце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714612" y="235743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/>
              <a:t>Дріт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43372" y="2643182"/>
            <a:ext cx="830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/>
              <a:t>Велика </a:t>
            </a:r>
          </a:p>
          <a:p>
            <a:r>
              <a:rPr lang="uk-UA" sz="1200" dirty="0"/>
              <a:t>свинцева </a:t>
            </a:r>
          </a:p>
          <a:p>
            <a:r>
              <a:rPr lang="uk-UA" sz="1200" dirty="0"/>
              <a:t>куля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357554" y="4143380"/>
            <a:ext cx="1154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/>
              <a:t>Маленька</a:t>
            </a:r>
          </a:p>
          <a:p>
            <a:r>
              <a:rPr lang="uk-UA" sz="1200" dirty="0"/>
              <a:t> свинцева куля</a:t>
            </a:r>
            <a:endParaRPr lang="ru-RU" sz="1200" dirty="0"/>
          </a:p>
        </p:txBody>
      </p:sp>
      <p:pic>
        <p:nvPicPr>
          <p:cNvPr id="18" name="Picture 6" descr="https://sites.google.com/site/patejzakoniruhuplanet/_/rsrc/1468750408371/zakon-vsesvitnogo-tazinna/4.2.jpg"/>
          <p:cNvPicPr>
            <a:picLocks noChangeAspect="1" noChangeArrowheads="1"/>
          </p:cNvPicPr>
          <p:nvPr/>
        </p:nvPicPr>
        <p:blipFill>
          <a:blip r:embed="rId4" cstate="print"/>
          <a:srcRect t="5992"/>
          <a:stretch>
            <a:fillRect/>
          </a:stretch>
        </p:blipFill>
        <p:spPr bwMode="auto">
          <a:xfrm>
            <a:off x="5214942" y="5286388"/>
            <a:ext cx="3643338" cy="127887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142976" y="5429264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Числове значення гравітаційної сталої однакове для всіх тіл у Всесвіті.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6" descr="Опорні схеми 5 клас синтаксис&amp;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357826"/>
            <a:ext cx="737816" cy="108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95536" y="715961"/>
            <a:ext cx="7988772" cy="193899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конспекту учнів: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Гравітаційна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стала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чисельно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дорівнює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силі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з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якою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притягуються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два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тіла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масою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по 1 кг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кожне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що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знаходяться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на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відстані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1 м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одне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від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одного.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325634"/>
            <a:ext cx="1854206" cy="57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4672" y="3162236"/>
            <a:ext cx="1987509" cy="964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701824" y="4844445"/>
            <a:ext cx="77403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Гравітаційна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сила,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якою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Земля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притягує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себе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тіла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надаючи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їм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прискорення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вільного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падіння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називається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силою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тяжіння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ru-RU" sz="2400" b="1" i="0" u="none" strike="noStrike" cap="none" normalizeH="0" baseline="-3000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=mg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2" descr="The first, second and third cosmic speeds are often mentioned. Why is the  fourth cosmic speed rarely mentioned? | DayDay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000372"/>
            <a:ext cx="3643338" cy="2396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2" name="Picture 14" descr="Урок онлайн. Гравітаційне поле. Сила тяжіння. Перша космічна швидкість.  Фізика 10 клас. Дистанційне навчання - читати на «Проба Пера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2672849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728" y="142852"/>
            <a:ext cx="621510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66FF"/>
                </a:solidFill>
              </a:rPr>
              <a:t>Перша космічна швидкість</a:t>
            </a:r>
            <a:endParaRPr lang="ru-RU" sz="3200" b="1" dirty="0">
              <a:solidFill>
                <a:srgbClr val="0066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714356"/>
            <a:ext cx="5643602" cy="221457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C00000"/>
                </a:solidFill>
              </a:rPr>
              <a:t>Рух тіла під дією сили тяжіння.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Робимо постріл з гармати і ядра А і В під дією сили тяжіння падають на Землю.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Збільшуємо швидкість руху ядра і ядро С виходить на колову орбіту, ядро Д – на еліптичну, ядро Е – летить у відкритий космос.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357562"/>
            <a:ext cx="4714908" cy="19288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Швидкість, яку необхідно надати об’єкту, щоб він рухався біля планети коловою орбітою, називають </a:t>
            </a:r>
            <a:r>
              <a:rPr lang="uk-UA" sz="2400" b="1" dirty="0">
                <a:solidFill>
                  <a:srgbClr val="0000FF"/>
                </a:solidFill>
              </a:rPr>
              <a:t>першою космічною швидкістю.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715016"/>
            <a:ext cx="8215370" cy="8572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rgbClr val="0000FF"/>
                </a:solidFill>
              </a:rPr>
              <a:t>Штучний супутник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– це тіло, яке рухається коловою орбітою на висоті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над поверхнею планети. На супутник діє одна сила –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сила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тяжіння, яка надає йому доцентрового прискорення.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6" descr="Опорні схеми 5 клас синтаксис&amp;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5572140"/>
            <a:ext cx="500065" cy="1014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1" name="Picture 11" descr="La URSS lanza el &amp;quot;Sputnik I&amp;quot; el 4 de Octubre del 19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07249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00FF"/>
                </a:solidFill>
              </a:rPr>
              <a:t>Обчислюємо першу космічну швидкість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15140" y="1000108"/>
            <a:ext cx="2071702" cy="12858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72264" y="2928934"/>
            <a:ext cx="1928826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5008" y="4786322"/>
            <a:ext cx="2357454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142984"/>
            <a:ext cx="1571636" cy="1131904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071538" y="207167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3058442"/>
            <a:ext cx="1285884" cy="1045251"/>
          </a:xfrm>
          <a:prstGeom prst="rect">
            <a:avLst/>
          </a:prstGeom>
          <a:noFill/>
        </p:spPr>
      </p:pic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5000636"/>
            <a:ext cx="1685925" cy="58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-101068" y="-357115"/>
            <a:ext cx="8972400" cy="1213374"/>
          </a:xfrm>
          <a:ln>
            <a:noFill/>
          </a:ln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uk-UA" b="0" kern="0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Друга та третя космічні швидкості</a:t>
            </a:r>
            <a:endParaRPr lang="ru-RU" b="0" kern="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572638"/>
            <a:ext cx="5948362" cy="4781550"/>
          </a:xfrm>
          <a:solidFill>
            <a:schemeClr val="bg1"/>
          </a:solidFill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36912"/>
            <a:ext cx="27797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" descr="A229EA42"/>
          <p:cNvPicPr>
            <a:picLocks noChangeAspect="1" noChangeArrowheads="1"/>
          </p:cNvPicPr>
          <p:nvPr/>
        </p:nvPicPr>
        <p:blipFill>
          <a:blip r:embed="rId4" cstate="print"/>
          <a:srcRect l="10962" t="86372" r="37170" b="7236"/>
          <a:stretch>
            <a:fillRect/>
          </a:stretch>
        </p:blipFill>
        <p:spPr bwMode="auto">
          <a:xfrm>
            <a:off x="6143625" y="3429000"/>
            <a:ext cx="28178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E63CAB3E-3F36-4074-97DC-D1A24B201B2A}"/>
              </a:ext>
            </a:extLst>
          </p:cNvPr>
          <p:cNvGrpSpPr/>
          <p:nvPr/>
        </p:nvGrpSpPr>
        <p:grpSpPr>
          <a:xfrm>
            <a:off x="182562" y="960117"/>
            <a:ext cx="8093074" cy="4006592"/>
            <a:chOff x="182562" y="960117"/>
            <a:chExt cx="8093074" cy="4006592"/>
          </a:xfrm>
        </p:grpSpPr>
        <p:sp>
          <p:nvSpPr>
            <p:cNvPr id="19460" name="TextBox 4"/>
            <p:cNvSpPr txBox="1">
              <a:spLocks noChangeArrowheads="1"/>
            </p:cNvSpPr>
            <p:nvPr/>
          </p:nvSpPr>
          <p:spPr bwMode="auto">
            <a:xfrm>
              <a:off x="209821" y="1571446"/>
              <a:ext cx="2286000" cy="40005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000" b="1" i="1" dirty="0">
                  <a:latin typeface="Calibri" pitchFamily="34" charset="0"/>
                </a:rPr>
                <a:t>Гіпербола</a:t>
              </a:r>
              <a:endParaRPr lang="ru-RU" sz="2000" b="1" i="1" dirty="0">
                <a:latin typeface="Calibri" pitchFamily="34" charset="0"/>
              </a:endParaRPr>
            </a:p>
          </p:txBody>
        </p:sp>
        <p:sp>
          <p:nvSpPr>
            <p:cNvPr id="16389" name="TextBox 5"/>
            <p:cNvSpPr txBox="1">
              <a:spLocks noChangeArrowheads="1"/>
            </p:cNvSpPr>
            <p:nvPr/>
          </p:nvSpPr>
          <p:spPr bwMode="auto">
            <a:xfrm>
              <a:off x="5632449" y="1971496"/>
              <a:ext cx="2643187" cy="40005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2000" b="1" i="1" dirty="0">
                  <a:latin typeface="+mn-lt"/>
                </a:rPr>
                <a:t>Парабола</a:t>
              </a:r>
              <a:endParaRPr lang="ru-RU" sz="2000" b="1" i="1" dirty="0">
                <a:latin typeface="+mn-lt"/>
              </a:endParaRPr>
            </a:p>
          </p:txBody>
        </p:sp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562" y="2139322"/>
              <a:ext cx="1598612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TextBox 5"/>
            <p:cNvSpPr txBox="1">
              <a:spLocks noChangeArrowheads="1"/>
            </p:cNvSpPr>
            <p:nvPr/>
          </p:nvSpPr>
          <p:spPr bwMode="auto">
            <a:xfrm>
              <a:off x="3604145" y="4504746"/>
              <a:ext cx="1285875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400" b="1" i="1" dirty="0">
                  <a:latin typeface="Calibri" pitchFamily="34" charset="0"/>
                </a:rPr>
                <a:t>Еліпс</a:t>
              </a:r>
              <a:endParaRPr lang="ru-RU" sz="2400" b="1" i="1" dirty="0">
                <a:latin typeface="Calibri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052292" y="960117"/>
              <a:ext cx="2000250" cy="400110"/>
            </a:xfrm>
            <a:prstGeom prst="rect">
              <a:avLst/>
            </a:prstGeom>
            <a:solidFill>
              <a:srgbClr val="00B0F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uk-UA" sz="2000" b="1" i="1" dirty="0">
                  <a:latin typeface="+mn-lt"/>
                </a:rPr>
                <a:t>Гіпербола</a:t>
              </a:r>
              <a:endParaRPr lang="ru-RU" sz="2000" b="1" i="1" dirty="0">
                <a:latin typeface="+mn-lt"/>
              </a:endParaRPr>
            </a:p>
          </p:txBody>
        </p:sp>
      </p:grpSp>
      <p:sp>
        <p:nvSpPr>
          <p:cNvPr id="19467" name="Прямоугольник 10"/>
          <p:cNvSpPr>
            <a:spLocks noChangeArrowheads="1"/>
          </p:cNvSpPr>
          <p:nvPr/>
        </p:nvSpPr>
        <p:spPr bwMode="auto">
          <a:xfrm>
            <a:off x="71439" y="5798611"/>
            <a:ext cx="91440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2000" b="1" dirty="0">
                <a:latin typeface="Calibri" panose="020F0502020204030204" pitchFamily="34" charset="0"/>
                <a:cs typeface="Calibri" panose="020F0502020204030204" pitchFamily="34" charset="0"/>
              </a:rPr>
              <a:t>Швидкість, якої потрібно надати тілу, щоб воно, подолавши притягання планети, перетворилося в супутник Сонця, називають </a:t>
            </a:r>
            <a:r>
              <a:rPr lang="uk-UA" sz="2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другою космічною</a:t>
            </a:r>
          </a:p>
          <a:p>
            <a:r>
              <a:rPr lang="uk-UA" sz="2000" b="1" dirty="0">
                <a:latin typeface="Calibri" panose="020F0502020204030204" pitchFamily="34" charset="0"/>
                <a:cs typeface="Calibri" panose="020F0502020204030204" pitchFamily="34" charset="0"/>
              </a:rPr>
              <a:t>Швидкість, якої потрібно надати тілу, щоб воно, подолавши притягання Сонця, покинуло межі Сонячної системи називають </a:t>
            </a:r>
            <a:r>
              <a:rPr lang="uk-UA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третьою  космічною.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74" t="6184" r="13100" b="8244"/>
          <a:stretch>
            <a:fillRect/>
          </a:stretch>
        </p:blipFill>
        <p:spPr>
          <a:xfrm>
            <a:off x="428625" y="1000125"/>
            <a:ext cx="8358188" cy="5337175"/>
          </a:xfrm>
          <a:ln w="60325">
            <a:solidFill>
              <a:srgbClr val="0000FF"/>
            </a:solidFill>
          </a:ln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2000250" y="142875"/>
            <a:ext cx="45762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Космічні швидкості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11560" y="332656"/>
            <a:ext cx="8064896" cy="56938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Мета: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Освітня.</a:t>
            </a: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Сформувати поняття гравітаційних сил;</a:t>
            </a: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вивчити закон всесвітнього тяжіння, ознайомити учнів з історією його відкриття, показати межі застосування закону, його універсальний характер та практичне значення; сформувати поняття першої космічної швидкості.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Розвиваюча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Розвивати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мову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мислення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формувати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інформаційну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комунікативну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компетентності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Виховна</a:t>
            </a:r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Формувати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світогляд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виховувати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інтерес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вивчення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законів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історії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фізики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ля чого потрібні супутники? Штучні супутники. космос і астроном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7205562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8596" y="4214818"/>
            <a:ext cx="8286808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4 </a:t>
            </a:r>
            <a:r>
              <a:rPr lang="ru-RU" sz="2400" b="1" dirty="0" err="1">
                <a:solidFill>
                  <a:srgbClr val="FF0000"/>
                </a:solidFill>
              </a:rPr>
              <a:t>жовтня</a:t>
            </a:r>
            <a:r>
              <a:rPr lang="ru-RU" sz="2400" b="1" dirty="0">
                <a:solidFill>
                  <a:srgbClr val="FF0000"/>
                </a:solidFill>
              </a:rPr>
              <a:t> 1957 року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Радянський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Союз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вивів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орбіту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перший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штучний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супутник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Землі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– ПС-1.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Розробив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керував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запуском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видатний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український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радянський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вчений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та конструктор у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галузі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ракетобудування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космонавтики  </a:t>
            </a:r>
            <a:r>
              <a:rPr lang="ru-RU" sz="2400" b="1" dirty="0" err="1">
                <a:solidFill>
                  <a:srgbClr val="0000FF"/>
                </a:solidFill>
              </a:rPr>
              <a:t>Сергій</a:t>
            </a:r>
            <a:r>
              <a:rPr lang="ru-RU" sz="2400" b="1" dirty="0">
                <a:solidFill>
                  <a:srgbClr val="0000FF"/>
                </a:solidFill>
              </a:rPr>
              <a:t> Павлович </a:t>
            </a:r>
            <a:r>
              <a:rPr lang="ru-RU" sz="2400" b="1" dirty="0" err="1">
                <a:solidFill>
                  <a:srgbClr val="0000FF"/>
                </a:solidFill>
              </a:rPr>
              <a:t>Корольов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997266" y="1706615"/>
            <a:ext cx="7056784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yriadPro-Regular"/>
                <a:cs typeface="Times New Roman" pitchFamily="18" charset="0"/>
              </a:rPr>
              <a:t> Космічний корабель масою 8 т наблизився до орбітальної космічної станції масою 20 т на відстань 100 м. Знайти силу їх взаємного притягання.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116632"/>
            <a:ext cx="855512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  <a:cs typeface="Times New Roman" pitchFamily="18" charset="0"/>
              </a:rPr>
              <a:t>Вчимося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  <a:cs typeface="Times New Roman" pitchFamily="18" charset="0"/>
              </a:rPr>
              <a:t>розв’язувати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  <a:cs typeface="Times New Roman" pitchFamily="18" charset="0"/>
              </a:rPr>
              <a:t>задачі</a:t>
            </a:r>
            <a:r>
              <a:rPr lang="uk-UA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Calibri" pitchFamily="34" charset="0"/>
                <a:cs typeface="Times New Roman" pitchFamily="18" charset="0"/>
              </a:rPr>
              <a:t> 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9646" name="Picture 14"/>
          <p:cNvPicPr>
            <a:picLocks noChangeAspect="1" noChangeArrowheads="1"/>
          </p:cNvPicPr>
          <p:nvPr/>
        </p:nvPicPr>
        <p:blipFill>
          <a:blip r:embed="rId2" cstate="print"/>
          <a:srcRect l="25949" t="46992" r="24150" b="23669"/>
          <a:stretch>
            <a:fillRect/>
          </a:stretch>
        </p:blipFill>
        <p:spPr bwMode="auto">
          <a:xfrm>
            <a:off x="997266" y="3789040"/>
            <a:ext cx="76243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4.googleusercontent.com/2wOYyaX2pqsrFnQQKLY6nB4f2o_WlBbU2YwMs0aMciXQoAMjAU2rZXlR6zcrlO4kQXhXpfE40ItRCpr1iQkxv38dSWX5O1mQ1nTmqZysGV7R_x2W_jlOM1p01HwicS5BJkYD2BHbmWM"/>
          <p:cNvPicPr/>
          <p:nvPr/>
        </p:nvPicPr>
        <p:blipFill rotWithShape="1">
          <a:blip r:embed="rId2" cstate="print"/>
          <a:srcRect b="16981"/>
          <a:stretch/>
        </p:blipFill>
        <p:spPr bwMode="auto">
          <a:xfrm>
            <a:off x="233772" y="2636912"/>
            <a:ext cx="86764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87849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  <a:cs typeface="Times New Roman" pitchFamily="18" charset="0"/>
              </a:rPr>
              <a:t>Вчимося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  <a:cs typeface="Times New Roman" pitchFamily="18" charset="0"/>
              </a:rPr>
              <a:t>розв’язувати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Times New Roman" pitchFamily="18" charset="0"/>
                <a:cs typeface="Times New Roman" pitchFamily="18" charset="0"/>
              </a:rPr>
              <a:t>задачі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A59DC11-C892-4A50-A7C7-862D6C44959C}"/>
              </a:ext>
            </a:extLst>
          </p:cNvPr>
          <p:cNvSpPr/>
          <p:nvPr/>
        </p:nvSpPr>
        <p:spPr>
          <a:xfrm>
            <a:off x="395536" y="1089900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Визначити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значення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сили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взаємного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притягання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двох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кораблів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віддалених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один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одного на 100 м,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якщо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маса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кожного з них 10 000 т.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332656"/>
            <a:ext cx="835292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«Анкета»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уроці я працював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          	     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активно/пасивно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Своєї роботою на </a:t>
            </a:r>
            <a:r>
              <a:rPr kumimoji="0" lang="uk-UA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уроці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      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задоволений/незадоволений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Урок здався мені	    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    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короткий/довгий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Мій настрій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                         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став кращим/ погіршився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Матеріал уроку мені був</a:t>
            </a:r>
            <a:r>
              <a:rPr lang="uk-UA" sz="24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зрозумілим/не зрозумілим</a:t>
            </a: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корисним/даремним </a:t>
            </a:r>
            <a:endParaRPr lang="uk-UA" sz="2400" b="1" dirty="0">
              <a:solidFill>
                <a:srgbClr val="7030A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цікавим/нудним	легким/важким</a:t>
            </a: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Домашнє завдання мені здається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цікавим/нецікавим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F7396B00-FC75-4447-A20F-86C6E5D2EB8F}"/>
              </a:ext>
            </a:extLst>
          </p:cNvPr>
          <p:cNvCxnSpPr/>
          <p:nvPr/>
        </p:nvCxnSpPr>
        <p:spPr>
          <a:xfrm>
            <a:off x="1043608" y="1340768"/>
            <a:ext cx="7632848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43F35595-3CBD-4D0A-91BA-C2F5D18A4806}"/>
              </a:ext>
            </a:extLst>
          </p:cNvPr>
          <p:cNvCxnSpPr/>
          <p:nvPr/>
        </p:nvCxnSpPr>
        <p:spPr>
          <a:xfrm>
            <a:off x="971600" y="1988840"/>
            <a:ext cx="7632848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4CBDBB06-55BA-49DE-9C7B-5705F5BD8696}"/>
              </a:ext>
            </a:extLst>
          </p:cNvPr>
          <p:cNvCxnSpPr/>
          <p:nvPr/>
        </p:nvCxnSpPr>
        <p:spPr>
          <a:xfrm>
            <a:off x="1043608" y="2780928"/>
            <a:ext cx="7632848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54FA7386-678A-417E-9A6E-F5622BF47C39}"/>
              </a:ext>
            </a:extLst>
          </p:cNvPr>
          <p:cNvCxnSpPr/>
          <p:nvPr/>
        </p:nvCxnSpPr>
        <p:spPr>
          <a:xfrm>
            <a:off x="1043608" y="3573016"/>
            <a:ext cx="7632848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0419B201-49DA-4A4E-A47A-1B120A6848F4}"/>
              </a:ext>
            </a:extLst>
          </p:cNvPr>
          <p:cNvCxnSpPr/>
          <p:nvPr/>
        </p:nvCxnSpPr>
        <p:spPr>
          <a:xfrm>
            <a:off x="971600" y="4941168"/>
            <a:ext cx="7632848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052736"/>
            <a:ext cx="68277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Домашнє завдання     </a:t>
            </a:r>
            <a:endParaRPr lang="uk-UA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755576" y="2420888"/>
            <a:ext cx="7632848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1.Опрацювати матеріал параграфа  11,вправа11(3)</a:t>
            </a:r>
            <a:r>
              <a:rPr kumimoji="0" 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підруч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. для 10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кл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.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закл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.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загал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.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серед.освіти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 / [В. Г.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Бар’яхтар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, С. О.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Дов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гий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, Ф. Я.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Божинова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, О. О.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Кірюхіна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] ;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Скористайтеся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додатковими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джерелами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інформації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 та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дізнайтеся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 про</a:t>
            </a:r>
            <a:r>
              <a:rPr kumimoji="0" 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життя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і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діяльність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видатного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українського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радянського</a:t>
            </a:r>
            <a:r>
              <a:rPr kumimoji="0" 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вченого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 в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галузі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ракетобудування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 та космонавтики С. П. </a:t>
            </a:r>
            <a:r>
              <a:rPr kumimoji="0" 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choolBookC"/>
                <a:cs typeface="Times New Roman" pitchFamily="18" charset="0"/>
              </a:rPr>
              <a:t>Корольова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0"/>
            <a:ext cx="1907704" cy="18448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 descr="C:\Users\Lenovo\Desktop\thumb_l_38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20764190">
            <a:off x="101075" y="1110660"/>
            <a:ext cx="7272808" cy="17281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44052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</a:t>
            </a:r>
            <a:r>
              <a:rPr lang="ru-RU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 урок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ЩО ТАКЕ всесвітнього тяжіння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332656"/>
            <a:ext cx="8907027" cy="55407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Up">
              <a:avLst>
                <a:gd name="adj" fmla="val 12894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Фізика - це щось   набагато більше  ніж     набір        законів...</a:t>
            </a:r>
          </a:p>
          <a:p>
            <a:pPr algn="r"/>
            <a:r>
              <a:rPr lang="uk-UA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Фізика               насамперед    жива       творчість    рук     та    мозку... </a:t>
            </a:r>
          </a:p>
          <a:p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uk-UA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                                                                        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5301208"/>
            <a:ext cx="2282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Б.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Піппардо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145"/>
            <a:ext cx="9001000" cy="689419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600" b="1" dirty="0">
                <a:solidFill>
                  <a:srgbClr val="FF0000"/>
                </a:solidFill>
                <a:cs typeface="Times New Roman" pitchFamily="18" charset="0"/>
              </a:rPr>
              <a:t>                                      «Так» чи «Ні»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2600" dirty="0" err="1">
                <a:solidFill>
                  <a:srgbClr val="0070C0"/>
                </a:solidFill>
                <a:cs typeface="Times New Roman" pitchFamily="18" charset="0"/>
              </a:rPr>
              <a:t>Аналізуючи</a:t>
            </a:r>
            <a:r>
              <a:rPr lang="ru-RU" sz="2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формулу ІІ-</a:t>
            </a:r>
            <a:r>
              <a:rPr lang="ru-RU" sz="2400" dirty="0" err="1">
                <a:solidFill>
                  <a:srgbClr val="0070C0"/>
                </a:solidFill>
                <a:cs typeface="Times New Roman" pitchFamily="18" charset="0"/>
              </a:rPr>
              <a:t>го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 закону Ньютона, </a:t>
            </a:r>
            <a:r>
              <a:rPr lang="ru-RU" sz="2400" dirty="0" err="1">
                <a:solidFill>
                  <a:srgbClr val="0070C0"/>
                </a:solidFill>
                <a:cs typeface="Times New Roman" pitchFamily="18" charset="0"/>
              </a:rPr>
              <a:t>чи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cs typeface="Times New Roman" pitchFamily="18" charset="0"/>
              </a:rPr>
              <a:t>можна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cs typeface="Times New Roman" pitchFamily="18" charset="0"/>
              </a:rPr>
              <a:t>твердити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cs typeface="Times New Roman" pitchFamily="18" charset="0"/>
              </a:rPr>
              <a:t>що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cs typeface="Times New Roman" pitchFamily="18" charset="0"/>
              </a:rPr>
              <a:t>маса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cs typeface="Times New Roman" pitchFamily="18" charset="0"/>
              </a:rPr>
              <a:t>тіла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cs typeface="Times New Roman" pitchFamily="18" charset="0"/>
              </a:rPr>
              <a:t>залежить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cs typeface="Times New Roman" pitchFamily="18" charset="0"/>
              </a:rPr>
              <a:t>від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cs typeface="Times New Roman" pitchFamily="18" charset="0"/>
              </a:rPr>
              <a:t>сили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" dirty="0">
              <a:solidFill>
                <a:srgbClr val="0070C0"/>
              </a:solidFill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)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Аналізуючи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формулу ІІ-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закону Ньютона,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чи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можна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твердити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що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маса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тіла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залежить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від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прискорення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тіла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" dirty="0">
              <a:solidFill>
                <a:srgbClr val="0070C0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3)</a:t>
            </a:r>
            <a:r>
              <a:rPr 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Силу, яка </a:t>
            </a:r>
            <a:r>
              <a:rPr lang="ru-RU" sz="2400" dirty="0" err="1">
                <a:solidFill>
                  <a:srgbClr val="0070C0"/>
                </a:solidFill>
                <a:cs typeface="Times New Roman" pitchFamily="18" charset="0"/>
              </a:rPr>
              <a:t>замінює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cs typeface="Times New Roman" pitchFamily="18" charset="0"/>
              </a:rPr>
              <a:t>дію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0070C0"/>
                </a:solidFill>
                <a:cs typeface="Times New Roman" pitchFamily="18" charset="0"/>
              </a:rPr>
              <a:t>матеріальну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 точку </a:t>
            </a:r>
            <a:r>
              <a:rPr lang="ru-RU" sz="2400" dirty="0" err="1">
                <a:solidFill>
                  <a:srgbClr val="0070C0"/>
                </a:solidFill>
                <a:cs typeface="Times New Roman" pitchFamily="18" charset="0"/>
              </a:rPr>
              <a:t>декількох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 сил, </a:t>
            </a:r>
            <a:r>
              <a:rPr lang="ru-RU" sz="2400" dirty="0" err="1">
                <a:solidFill>
                  <a:srgbClr val="0070C0"/>
                </a:solidFill>
                <a:cs typeface="Times New Roman" pitchFamily="18" charset="0"/>
              </a:rPr>
              <a:t>називають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cs typeface="Times New Roman" pitchFamily="18" charset="0"/>
              </a:rPr>
              <a:t>рівнодійною</a:t>
            </a:r>
            <a:r>
              <a:rPr lang="uk-UA" sz="2400" dirty="0">
                <a:solidFill>
                  <a:srgbClr val="0070C0"/>
                </a:solidFill>
                <a:cs typeface="Times New Roman" pitchFamily="18" charset="0"/>
              </a:rPr>
              <a:t>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400" dirty="0">
              <a:solidFill>
                <a:srgbClr val="0070C0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4)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Т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іло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знаходиться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стані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спокою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якщо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нього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інших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тіл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компенсуються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400" dirty="0">
              <a:solidFill>
                <a:srgbClr val="0070C0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>
                <a:solidFill>
                  <a:srgbClr val="0070C0"/>
                </a:solidFill>
                <a:cs typeface="Times New Roman" pitchFamily="18" charset="0"/>
              </a:rPr>
              <a:t>5)</a:t>
            </a:r>
            <a:r>
              <a:rPr lang="en-US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70C0"/>
                </a:solidFill>
                <a:cs typeface="Times New Roman" pitchFamily="18" charset="0"/>
              </a:rPr>
              <a:t>Існують такі системи відліку, відносно яких тіло, що рухається поступально, зберігає свою швидкість сталою, якщо на нього не діють інші тіла (або дії інших тіл компенсуються)?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400" dirty="0">
              <a:solidFill>
                <a:srgbClr val="0070C0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6)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Інертністю називають властивість тіл, яка виявляється в тому, що швидкість їх руху залишається незмінною до тих пір, поки на них не подіють інші тіла.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процесі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ж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взаємодії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їх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швидкість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не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може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змінитися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миттєво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змінюється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поступово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?</a:t>
            </a:r>
            <a:endParaRPr lang="ru-RU" sz="24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9036496" cy="6555641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rgbClr val="FF0000"/>
                </a:solidFill>
                <a:cs typeface="Times New Roman" pitchFamily="18" charset="0"/>
              </a:rPr>
              <a:t>«Так» чи «Ні»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solidFill>
                <a:srgbClr val="FF0000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7)</a:t>
            </a:r>
            <a:r>
              <a:rPr lang="en-US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Для характеристики </a:t>
            </a:r>
            <a:r>
              <a:rPr lang="ru-RU" sz="28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інертності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тіл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ввели </a:t>
            </a:r>
            <a:r>
              <a:rPr lang="ru-RU" sz="28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особливу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величину — </a:t>
            </a:r>
            <a:r>
              <a:rPr lang="ru-RU" sz="28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масу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тіла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, яку </a:t>
            </a:r>
            <a:r>
              <a:rPr lang="ru-RU" sz="28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прийнято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позначати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літерою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F?</a:t>
            </a:r>
            <a:endParaRPr lang="uk-UA" sz="2800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" dirty="0">
              <a:solidFill>
                <a:srgbClr val="0070C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8)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Системи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відліку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в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яких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виконується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закон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інерції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отримали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назву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інерціаль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них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" dirty="0">
              <a:solidFill>
                <a:srgbClr val="0070C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9)</a:t>
            </a:r>
            <a:r>
              <a:rPr lang="en-US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Перший закон Ньютона </a:t>
            </a:r>
            <a:r>
              <a:rPr lang="ru-RU" sz="28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дає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змогу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визначити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чи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є система </a:t>
            </a:r>
            <a:r>
              <a:rPr lang="ru-RU" sz="28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відліку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інерціальною</a:t>
            </a:r>
            <a:r>
              <a:rPr lang="uk-UA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" dirty="0">
              <a:solidFill>
                <a:srgbClr val="0070C0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10)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руги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закон Ньютона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-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Сила,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діє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на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тіло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дорівнює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відношенню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маси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тіла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і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його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прискорення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надане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цією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силою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" dirty="0">
              <a:solidFill>
                <a:srgbClr val="0070C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11)</a:t>
            </a:r>
            <a:r>
              <a:rPr lang="en-US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Прискорення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матеріальної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точки прямо </a:t>
            </a:r>
            <a:r>
              <a:rPr lang="ru-RU" sz="28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пропорційне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масі 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обернено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пропорційне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сил</a:t>
            </a:r>
            <a:r>
              <a:rPr lang="uk-UA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і?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" dirty="0">
              <a:solidFill>
                <a:srgbClr val="0070C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12)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Сили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, з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якими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які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небудь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два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тіла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діють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одне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одне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завжди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рівні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за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значенням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але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протилежні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за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напрямом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2008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29214" y="188640"/>
            <a:ext cx="63045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72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Розгадай</a:t>
            </a: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ребус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14290"/>
            <a:ext cx="4411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Гравітаційна</a:t>
            </a:r>
            <a:r>
              <a:rPr lang="ru-RU" sz="3200" b="1" dirty="0">
                <a:solidFill>
                  <a:srgbClr val="FF0000"/>
                </a:solidFill>
              </a:rPr>
              <a:t>  </a:t>
            </a:r>
            <a:r>
              <a:rPr lang="ru-RU" sz="3200" b="1" dirty="0" err="1">
                <a:solidFill>
                  <a:srgbClr val="FF0000"/>
                </a:solidFill>
              </a:rPr>
              <a:t>взаємодія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10" descr="Закон всесвітнього тяжіння » Шкільні Підручники"/>
          <p:cNvPicPr>
            <a:picLocks noChangeAspect="1" noChangeArrowheads="1"/>
          </p:cNvPicPr>
          <p:nvPr/>
        </p:nvPicPr>
        <p:blipFill>
          <a:blip r:embed="rId2" cstate="print"/>
          <a:srcRect b="25414"/>
          <a:stretch>
            <a:fillRect/>
          </a:stretch>
        </p:blipFill>
        <p:spPr bwMode="auto">
          <a:xfrm>
            <a:off x="5283207" y="1071546"/>
            <a:ext cx="3467101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928670"/>
            <a:ext cx="450059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solidFill>
                  <a:srgbClr val="0000FF"/>
                </a:solidFill>
              </a:rPr>
              <a:t>Гравітаційна взаємодія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– це взаємодія, яка є властивою всім тілам у Всесвіті та виявляється в їхньому взаємному притяганні одне до одного.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000372"/>
            <a:ext cx="842968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uk-UA" sz="2400" b="1" dirty="0">
                <a:solidFill>
                  <a:srgbClr val="FF0000"/>
                </a:solidFill>
              </a:rPr>
              <a:t>Гравітаційна взаємодія здійснюється за допомогою гравітаційного поля.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143380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Взаємне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притягання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тіл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називають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всесвітнім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тяжінням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або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гравітацією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Сили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якими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будь-які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два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тіла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притягуються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одне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до одного,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називаються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0000FF"/>
                </a:solidFill>
              </a:rPr>
              <a:t>силами </a:t>
            </a:r>
            <a:r>
              <a:rPr lang="ru-RU" sz="2400" b="1" dirty="0" err="1">
                <a:solidFill>
                  <a:srgbClr val="0000FF"/>
                </a:solidFill>
              </a:rPr>
              <a:t>всесвітнього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тяжіння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або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гравітаційними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силами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ЬЮТОН Исаак - биография, новости, фото, дата рождения, пресс-досье.  Персоналии ГлобалМСК.ру.">
            <a:extLst>
              <a:ext uri="{FF2B5EF4-FFF2-40B4-BE49-F238E27FC236}">
                <a16:creationId xmlns:a16="http://schemas.microsoft.com/office/drawing/2014/main" id="{587C2A0D-CA76-458C-9CCA-9C3FB87DB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3" y="1484784"/>
            <a:ext cx="28903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140061" y="19363"/>
            <a:ext cx="5868144" cy="6524863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Ісак Ньютон прогулювався яблуневим садом у маєтку своїх батьків і раптом побачив Місяць у денному небі. 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І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миттю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очах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гілки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відірвалося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й упало на землю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яблуко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Оскільки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Ньютон у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цей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час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саме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працював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над законами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руху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він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уже знав,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яблуко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впало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впливом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гравітаційного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поля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Землі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Знав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він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і про те,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Місяць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не просто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висить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небі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обертається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орбіті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навколо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Землі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отже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на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нього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впливає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якась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сила,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втримує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того,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зірватися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з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орбіти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й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полетіти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вдалечінь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у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відкритий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космос.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Тут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йому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й спало на думку,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можливо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одна й та сама сила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змушує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яблуко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падати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на землю, а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Місяць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залишатися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навколоземній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орбіті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Результати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розрахунків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Ньютона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тепер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називають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законом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всесвітнього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тяжіння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Ньютона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42852"/>
            <a:ext cx="550072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00FF"/>
                </a:solidFill>
              </a:rPr>
              <a:t>Закон всесвітнього тяжіння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Гравітаційне п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229" y="928670"/>
            <a:ext cx="3469843" cy="24288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000108"/>
            <a:ext cx="5000660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	Будь-які два тіла притягуються одне до одного із силою, яка прямо пропорційна добутку мас цих тіл і обернено пропорційна квадрату відстані між ними: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1604" y="3143248"/>
            <a:ext cx="3143272" cy="14287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357562"/>
            <a:ext cx="2552700" cy="10287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4714884"/>
            <a:ext cx="5572164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ru-RU" sz="2400" b="1" baseline="-25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m</a:t>
            </a:r>
            <a:r>
              <a:rPr lang="ru-RU" sz="24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маси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тіл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взаємодіють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G –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гравітаційна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стала</a:t>
            </a:r>
          </a:p>
          <a:p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відстань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між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тілами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взаємодіють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 descr="Стенд &amp;quot;Ньютонів закон всесвітнього тяжіння&amp;quot;, цена 177.16 грн. - Prom.ua  (ID#1098510801)"/>
          <p:cNvPicPr>
            <a:picLocks noChangeAspect="1" noChangeArrowheads="1"/>
          </p:cNvPicPr>
          <p:nvPr/>
        </p:nvPicPr>
        <p:blipFill>
          <a:blip r:embed="rId4" cstate="print"/>
          <a:srcRect l="1361" b="8316"/>
          <a:stretch>
            <a:fillRect/>
          </a:stretch>
        </p:blipFill>
        <p:spPr bwMode="auto">
          <a:xfrm>
            <a:off x="5630142" y="3571876"/>
            <a:ext cx="339464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271</TotalTime>
  <Words>1606</Words>
  <Application>Microsoft Office PowerPoint</Application>
  <PresentationFormat>Екран (4:3)</PresentationFormat>
  <Paragraphs>142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25</vt:i4>
      </vt:variant>
    </vt:vector>
  </HeadingPairs>
  <TitlesOfParts>
    <vt:vector size="41" baseType="lpstr">
      <vt:lpstr>Arial</vt:lpstr>
      <vt:lpstr>Book Antiqua</vt:lpstr>
      <vt:lpstr>Calibri</vt:lpstr>
      <vt:lpstr>Calibri Light</vt:lpstr>
      <vt:lpstr>Cambria</vt:lpstr>
      <vt:lpstr>Constantia</vt:lpstr>
      <vt:lpstr>Lucida Sans</vt:lpstr>
      <vt:lpstr>MyriadPro-Regular</vt:lpstr>
      <vt:lpstr>SchoolBookC</vt:lpstr>
      <vt:lpstr>Times New Roman</vt:lpstr>
      <vt:lpstr>Wingdings</vt:lpstr>
      <vt:lpstr>Wingdings 2</vt:lpstr>
      <vt:lpstr>Wingdings 3</vt:lpstr>
      <vt:lpstr>Бумажная</vt:lpstr>
      <vt:lpstr>Апекс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Друга та третя космічні швидкості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МЛ</cp:lastModifiedBy>
  <cp:revision>33</cp:revision>
  <dcterms:created xsi:type="dcterms:W3CDTF">2022-04-04T17:28:38Z</dcterms:created>
  <dcterms:modified xsi:type="dcterms:W3CDTF">2022-05-25T07:42:02Z</dcterms:modified>
</cp:coreProperties>
</file>