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3" r:id="rId1"/>
  </p:sldMasterIdLst>
  <p:notesMasterIdLst>
    <p:notesMasterId r:id="rId28"/>
  </p:notesMasterIdLst>
  <p:sldIdLst>
    <p:sldId id="256" r:id="rId2"/>
    <p:sldId id="265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A13"/>
    <a:srgbClr val="006600"/>
    <a:srgbClr val="008000"/>
    <a:srgbClr val="360000"/>
    <a:srgbClr val="64B5C8"/>
    <a:srgbClr val="00FFF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>
            <a:extLst>
              <a:ext uri="{FF2B5EF4-FFF2-40B4-BE49-F238E27FC236}">
                <a16:creationId xmlns:a16="http://schemas.microsoft.com/office/drawing/2014/main" id="{2A71E02B-586B-45AA-8FB4-8D306DEFF5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Date Placeholder 2">
            <a:extLst>
              <a:ext uri="{FF2B5EF4-FFF2-40B4-BE49-F238E27FC236}">
                <a16:creationId xmlns:a16="http://schemas.microsoft.com/office/drawing/2014/main" id="{A3EB3B8D-81A6-49D0-BF34-6758B85652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4D524F42-77F8-4CF8-8D2D-E3318D2EB10E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32772" name="Slide Image Placeholder 3">
            <a:extLst>
              <a:ext uri="{FF2B5EF4-FFF2-40B4-BE49-F238E27FC236}">
                <a16:creationId xmlns:a16="http://schemas.microsoft.com/office/drawing/2014/main" id="{D25BD32C-D593-4CCE-9C56-2CEC8F59F92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Notes Placeholder 4">
            <a:extLst>
              <a:ext uri="{FF2B5EF4-FFF2-40B4-BE49-F238E27FC236}">
                <a16:creationId xmlns:a16="http://schemas.microsoft.com/office/drawing/2014/main" id="{9D24CA11-6911-4C26-AC46-A40130E7B1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Footer Placeholder 5">
            <a:extLst>
              <a:ext uri="{FF2B5EF4-FFF2-40B4-BE49-F238E27FC236}">
                <a16:creationId xmlns:a16="http://schemas.microsoft.com/office/drawing/2014/main" id="{1D4C3C91-5889-4464-8A06-4AE631AA9C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Slide Number Placeholder 6">
            <a:extLst>
              <a:ext uri="{FF2B5EF4-FFF2-40B4-BE49-F238E27FC236}">
                <a16:creationId xmlns:a16="http://schemas.microsoft.com/office/drawing/2014/main" id="{7491DFAB-523E-4C34-B2F0-3F5FF40B2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A35E0D9-3D35-47B7-B3C5-A5F40D085349}" type="slidenum">
              <a:rPr lang="en-US" altLang="ru-RU"/>
              <a:pPr/>
              <a:t>‹№›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3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847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301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313" y="889688"/>
            <a:ext cx="7065377" cy="1994055"/>
          </a:xfrm>
        </p:spPr>
        <p:txBody>
          <a:bodyPr/>
          <a:lstStyle>
            <a:lvl1pPr algn="ctr">
              <a:defRPr lang="ru-RU" sz="27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11821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166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8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961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6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732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73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135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01F3D-7265-4C2E-8861-E5FEED85DF6F}" type="datetimeFigureOut">
              <a:rPr lang="en-US" smtClean="0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375B-A7F8-4ED3-9C7B-09BCF0C161D9}" type="slidenum">
              <a:rPr lang="en-US" altLang="ru-RU" smtClean="0"/>
              <a:pPr/>
              <a:t>‹№›</a:t>
            </a:fld>
            <a:endParaRPr lang="en-US" alt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742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1773E-03BF-4574-B436-5FB77EE8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837" y="1171538"/>
            <a:ext cx="6602915" cy="2268559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Просторове моделювання в середовищі </a:t>
            </a:r>
            <a:r>
              <a:rPr lang="uk-UA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  <a:t>Побудова асоціативного кресленика</a:t>
            </a:r>
            <a:br>
              <a:rPr lang="uk-UA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8AA2028-15FB-4620-9F7A-172FCA0F0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318" y="4177486"/>
            <a:ext cx="7037553" cy="1160213"/>
          </a:xfrm>
        </p:spPr>
        <p:txBody>
          <a:bodyPr>
            <a:normAutofit/>
          </a:bodyPr>
          <a:lstStyle/>
          <a:p>
            <a:pPr algn="l"/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Побудова тривимірної моделі і робочого креслення на її основі</a:t>
            </a: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2F639CC8-C88A-479E-92E5-961B3DC8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0809" y="1714049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13.05.2022</a:t>
            </a:fld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1B015-A654-4254-9600-44A3955EBAE3}"/>
              </a:ext>
            </a:extLst>
          </p:cNvPr>
          <p:cNvSpPr txBox="1"/>
          <p:nvPr/>
        </p:nvSpPr>
        <p:spPr>
          <a:xfrm>
            <a:off x="9844377" y="125238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Сьогодні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10C2B-FF29-4CF9-8724-706951A41E84}"/>
              </a:ext>
            </a:extLst>
          </p:cNvPr>
          <p:cNvSpPr txBox="1"/>
          <p:nvPr/>
        </p:nvSpPr>
        <p:spPr>
          <a:xfrm>
            <a:off x="9646667" y="2568196"/>
            <a:ext cx="1581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№21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35A9D-D074-44D3-8290-ECD5B6F36ECE}"/>
              </a:ext>
            </a:extLst>
          </p:cNvPr>
          <p:cNvSpPr txBox="1"/>
          <p:nvPr/>
        </p:nvSpPr>
        <p:spPr>
          <a:xfrm>
            <a:off x="2452457" y="3408681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Графічна робота</a:t>
            </a:r>
          </a:p>
        </p:txBody>
      </p:sp>
      <p:pic>
        <p:nvPicPr>
          <p:cNvPr id="11" name="Рисунок 14">
            <a:extLst>
              <a:ext uri="{FF2B5EF4-FFF2-40B4-BE49-F238E27FC236}">
                <a16:creationId xmlns:a16="http://schemas.microsoft.com/office/drawing/2014/main" id="{BC12F862-69FE-4BC8-A215-BA61A31D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20" y="4220011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FE3C85-6D47-4513-A1C5-7C16EFB06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57" y="3118198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A162B372-E2A6-4C88-8223-32EF7FBF5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67" y="4993211"/>
            <a:ext cx="21875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>
            <a:extLst>
              <a:ext uri="{FF2B5EF4-FFF2-40B4-BE49-F238E27FC236}">
                <a16:creationId xmlns:a16="http://schemas.microsoft.com/office/drawing/2014/main" id="{7A3B00A3-F011-4823-8FC3-749D157BF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75" y="4579110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573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2135560" y="5558296"/>
            <a:ext cx="9505056" cy="1039587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створіть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файл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шаблону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acadiso.dwt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1587455" y="5863665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929">
            <a:off x="10615339" y="5499089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35" y="5781223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6ABA9F0A-06CF-465F-8A54-9EF0A2048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7439">
            <a:off x="6877741" y="5970536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7ECD11-C0FB-4959-820E-0FAD508D578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3" y="301181"/>
            <a:ext cx="9424065" cy="5065662"/>
          </a:xfrm>
          <a:prstGeom prst="rect">
            <a:avLst/>
          </a:prstGeom>
        </p:spPr>
      </p:pic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103FF78-FDC4-4B9A-9614-AF011D43B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4" y="4411375"/>
            <a:ext cx="1788914" cy="17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73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991544" y="3887893"/>
            <a:ext cx="9505056" cy="1893330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редагування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3D-моделей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необхідно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вибрати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робочу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область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яка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містить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потрібні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власні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специфічні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Щоб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переключити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робочу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область,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натисніть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стрілку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праворуч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значка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шестерні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виберіть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3D-моделювання.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Інтерфейс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перезавантажиться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зміниться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набір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вкладок і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інструментів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стрічці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9111166" y="6008821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4229">
            <a:off x="2198195" y="823162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10" y="5544901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6ABA9F0A-06CF-465F-8A54-9EF0A2048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7439">
            <a:off x="9656716" y="5734214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103FF78-FDC4-4B9A-9614-AF011D43B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5203">
            <a:off x="1476411" y="5191978"/>
            <a:ext cx="1788914" cy="17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09522C-C9FA-42B4-8797-79246FB26F5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84032"/>
            <a:ext cx="5439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E74DC2-4F44-4AF5-931E-13D977F9796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6" y="2651507"/>
            <a:ext cx="11219746" cy="100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3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D6E582-A774-42B6-9387-EDAF353C54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72455"/>
            <a:ext cx="9815307" cy="6513089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04AB7F19-B6B1-4947-8149-1DC2BF236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268" y="1466726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692795EE-FF86-484D-8934-5927010F0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6085">
            <a:off x="1208778" y="5988645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6D1F6C-AECD-4DD2-8F18-65DC12793994}"/>
              </a:ext>
            </a:extLst>
          </p:cNvPr>
          <p:cNvSpPr txBox="1"/>
          <p:nvPr/>
        </p:nvSpPr>
        <p:spPr>
          <a:xfrm>
            <a:off x="2293074" y="6076947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елементи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інтерфейсу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якими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оперуватимемо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представлені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рисунку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70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991544" y="620689"/>
            <a:ext cx="950505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Заголовок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вікна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вказівкою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імені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створеного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креслення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(файлу).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Основне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меню у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вигляді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стрічки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Меню додатка.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Панель швидкого доступу.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Область креслення.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uk-UA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Інфоцентр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Курсор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Командний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рядок.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Видовий куб.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Вказівник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координат </a:t>
            </a:r>
            <a:r>
              <a:rPr lang="ru-RU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користувача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Рядок стану.</a:t>
            </a:r>
          </a:p>
        </p:txBody>
      </p:sp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8790699" y="5555384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4229">
            <a:off x="2416531" y="5565448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10" y="5544901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6ABA9F0A-06CF-465F-8A54-9EF0A2048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7439">
            <a:off x="9656716" y="5734214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103FF78-FDC4-4B9A-9614-AF011D43B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5687">
            <a:off x="8357093" y="1514647"/>
            <a:ext cx="2005365" cy="20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>
            <a:extLst>
              <a:ext uri="{FF2B5EF4-FFF2-40B4-BE49-F238E27FC236}">
                <a16:creationId xmlns:a16="http://schemas.microsoft.com/office/drawing/2014/main" id="{B41983E4-8E86-4651-82F1-229B1770A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0417" y="3964709"/>
            <a:ext cx="17208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76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5320596"/>
            <a:ext cx="9788708" cy="1522560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того,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щоб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зробити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примітив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куб,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тримірного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моделювання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 (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Куб) &gt;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зверху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позначаємо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довільно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першу точку куба &gt; 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110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Х)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&gt;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ввести з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клавіатури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55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Y) &gt; Enter &gt;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Z) &gt; Enter.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334" y="458239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432194-6BD9-446B-B0B1-C46C517AB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201711"/>
            <a:ext cx="9360000" cy="5065007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0845BD2-8F06-4F1C-B97C-6DB7AF28C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380">
            <a:off x="10920536" y="6081876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81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5320596"/>
            <a:ext cx="9788708" cy="1522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тримірного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моделювання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Cylinder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тривимірному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підводимо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курсор до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меншої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сторони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55 і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чекаємо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прив’язки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середини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нижньої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зелений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трикутник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робимо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клік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позначаємо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центр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радіус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(в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площині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XY) &gt; Enter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підняти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довільну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висоту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вище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зробити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клік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4565">
            <a:off x="1229616" y="545282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0845BD2-8F06-4F1C-B97C-6DB7AF28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380">
            <a:off x="1188408" y="1569111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A7586E-097B-44F4-8692-76AE7AC09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416" y="255573"/>
            <a:ext cx="9360000" cy="50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97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5320596"/>
            <a:ext cx="9788708" cy="1522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Включити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каркасне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відображення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Wireframe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виділити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редагування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Modify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вибрати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Копіювання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кликнути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нижньої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існуючого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перенести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копію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інший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прив’язкою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середини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клік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0845BD2-8F06-4F1C-B97C-6DB7AF28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7380">
            <a:off x="1321691" y="5332915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5D57CC-6631-415C-8CB9-8ACE92F54F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2" y="148398"/>
            <a:ext cx="9217024" cy="4987654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403FA07D-35AC-4CC0-8828-01136E9BF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66" y="1916832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81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5013176"/>
            <a:ext cx="9788708" cy="18299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тримірного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моделювання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 (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Куб) &gt;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зверху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позначаємо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довільно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першу точку куба &gt; 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Х)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 &gt;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ввести з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клавіатури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Y) &gt; Enter &gt;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65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Z) &gt; Enter.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Виділити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додатково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30x30x65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взяти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середину та перенести в середину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перетин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створених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відрізков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4565">
            <a:off x="1229616" y="545282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B5A4B2FD-27DE-4E3B-ADE4-148385F6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5589240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6E8388-B9FD-4F34-90F6-794C6D6820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63552" y="14844"/>
            <a:ext cx="9315900" cy="50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52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5145096"/>
            <a:ext cx="9788708" cy="1698060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тримірного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моделювання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Cylinder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вигляді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зверху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підводимо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курсор і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чекаємо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прив’язки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середини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зелений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трикутник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робимо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клік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кнопкою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позначаємо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центр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циліндра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радіус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(в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площині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XY) &gt; Enter &gt;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ввести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 (по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Z) &gt; Enter.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3615">
            <a:off x="1091515" y="5200440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4232231A-5394-4E64-9F92-2F2260E8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989" y="5763066"/>
            <a:ext cx="536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F95F64-2EA4-4688-B457-1B8FB2F658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24444" y="104784"/>
            <a:ext cx="9256132" cy="50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6093266"/>
            <a:ext cx="9788708" cy="749890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базові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примітиви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даної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створено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5413">
            <a:off x="7221753" y="5738543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4232231A-5394-4E64-9F92-2F2260E8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70" y="6063980"/>
            <a:ext cx="536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B47F66-1277-49E9-9493-462864BA6F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3985" y="260648"/>
            <a:ext cx="10168291" cy="55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39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Рисунок 21">
            <a:extLst>
              <a:ext uri="{FF2B5EF4-FFF2-40B4-BE49-F238E27FC236}">
                <a16:creationId xmlns:a16="http://schemas.microsoft.com/office/drawing/2014/main" id="{374FC671-4E02-471A-A34C-3335C20BB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9" y="4812165"/>
            <a:ext cx="17208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3">
            <a:extLst>
              <a:ext uri="{FF2B5EF4-FFF2-40B4-BE49-F238E27FC236}">
                <a16:creationId xmlns:a16="http://schemas.microsoft.com/office/drawing/2014/main" id="{4FF45766-F8BB-4BDE-A5D6-C21A88EC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01" y="3197034"/>
            <a:ext cx="757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8">
            <a:extLst>
              <a:ext uri="{FF2B5EF4-FFF2-40B4-BE49-F238E27FC236}">
                <a16:creationId xmlns:a16="http://schemas.microsoft.com/office/drawing/2014/main" id="{B433E4C0-E833-40FE-93D0-56C343B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659776"/>
            <a:ext cx="2193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10397183" y="5525642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2EBEA939-4148-42E8-A226-D2BF3741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61" y="230189"/>
            <a:ext cx="3719346" cy="1016865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Мета уроку</a:t>
            </a:r>
          </a:p>
        </p:txBody>
      </p:sp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2351584" y="977088"/>
            <a:ext cx="8877670" cy="4682688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засвоїти на практиці методи та правила просторового моделювання у середовищі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напрацювання практичних умінь, навичок будувати тривимірні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твердотільні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моделі в середовищі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основі геометричних 3D примітивів;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навички їх використання для виконання робочих креслень;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розвивати уміння аналізувати, розвивати просторове мислення, увагу, пам'ять</a:t>
            </a: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2" y="5060156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60" y="5774880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65865" y="5598675"/>
            <a:ext cx="9788708" cy="10038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суцільного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редагування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Editing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Solid, Subtract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об’єкт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горизонтальну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основу)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об’єкти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якими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(два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бічних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52" y="5854134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4232231A-5394-4E64-9F92-2F2260E8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88" y="6272340"/>
            <a:ext cx="536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80AEC-6927-48ED-BDC0-D67BF83598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2062" y="404663"/>
            <a:ext cx="9236505" cy="49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46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4565">
            <a:off x="2162023" y="5917398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B5A4B2FD-27DE-4E3B-ADE4-148385F6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84" y="5874149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E8FE69-B7BC-4FC4-B2B0-37962A5844B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31504" y="260648"/>
            <a:ext cx="1011272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3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65865" y="5373217"/>
            <a:ext cx="9788708" cy="13681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Об’єднуємо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частини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об’єкту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суцільного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редагування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Editing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Solid, Union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Об’єднати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об’єкти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об’єднуємо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горизонтальну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основу та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вертикальний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Box) &gt; Enter.</a:t>
            </a: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310" y="5760294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4232231A-5394-4E64-9F92-2F2260E8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88" y="6272340"/>
            <a:ext cx="536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6EE692-7475-433C-9B0F-3D60DF80F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8207" y="116631"/>
            <a:ext cx="9712887" cy="5255983"/>
          </a:xfrm>
          <a:prstGeom prst="rect">
            <a:avLst/>
          </a:prstGeom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1B756CA-EAEA-4266-AC83-19A0A0916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7439">
            <a:off x="1194282" y="5709630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48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704531" y="5284928"/>
            <a:ext cx="9788708" cy="1584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внутрішнього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скрізного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отвору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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панелі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суцільного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редагування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Editing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інструмент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Solid, Subtract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об’єкт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об’єм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обираємо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об’єкт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яким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віднімаємо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внутрішній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циліндр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Збережіть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модель: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Вказати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шлях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збереження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Опора.dwg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5802">
            <a:off x="11000776" y="5250624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1B756CA-EAEA-4266-AC83-19A0A091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7439">
            <a:off x="1045093" y="5411077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92F90CDB-AB06-477D-93D6-4857F073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49" y="5963700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71B622-3EA0-4FAE-97BC-E3F9F831F8B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04385" y="170175"/>
            <a:ext cx="9389001" cy="50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51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88827" y="5085184"/>
            <a:ext cx="9788708" cy="1757972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Оформлення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креслення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просторі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листа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друку у форматі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PDF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необхідно вибрати віртуальний принтер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DWG To PDF (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який дозволить зберегти зображення на аркуші у форматі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PDF)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формат аркуша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full bleed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А3 (без полів) &gt;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Позначити створений аркуш А3 та зробити його поточним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Current.</a:t>
            </a:r>
          </a:p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0845BD2-8F06-4F1C-B97C-6DB7AF28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9409">
            <a:off x="2633164" y="3688336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403FA07D-35AC-4CC0-8828-01136E9BF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36" y="2872731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AF66D8-9825-4939-A14E-17ECB2C587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88640"/>
            <a:ext cx="6083756" cy="477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5B5466BF-765D-471F-86BC-6F81F7663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407">
            <a:off x="10095721" y="1495337"/>
            <a:ext cx="1671788" cy="16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90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665865" y="5598675"/>
            <a:ext cx="9788708" cy="10038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можливість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отримати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2D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креслення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3D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цього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потрібно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перейти на вкладку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Layout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(Лист). Обрати: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Базовий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[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Viewbase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&gt; From Model Space (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простору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52" y="5854134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4232231A-5394-4E64-9F92-2F2260E8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64" y="5854134"/>
            <a:ext cx="536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13991-7F4C-41DA-AC6C-92762FFDB3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77520" y="146559"/>
            <a:ext cx="9608632" cy="51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0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1773E-03BF-4574-B436-5FB77EE8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488" y="2489883"/>
            <a:ext cx="6602915" cy="160939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uk-UA" sz="4800" b="1" i="1" dirty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Дякую вам за працю і бажаю успіхів!</a:t>
            </a:r>
            <a:endParaRPr lang="uk-UA" sz="48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8AA2028-15FB-4620-9F7A-172FCA0F0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4653136"/>
            <a:ext cx="7037553" cy="1160213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додому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повторити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теоретичний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матеріал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доробити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практичну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роботу.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2F639CC8-C88A-479E-92E5-961B3DC8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0809" y="1714049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13.05.2022</a:t>
            </a:fld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1B015-A654-4254-9600-44A3955EBAE3}"/>
              </a:ext>
            </a:extLst>
          </p:cNvPr>
          <p:cNvSpPr txBox="1"/>
          <p:nvPr/>
        </p:nvSpPr>
        <p:spPr>
          <a:xfrm>
            <a:off x="9844377" y="125238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Сьогодні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10C2B-FF29-4CF9-8724-706951A41E84}"/>
              </a:ext>
            </a:extLst>
          </p:cNvPr>
          <p:cNvSpPr txBox="1"/>
          <p:nvPr/>
        </p:nvSpPr>
        <p:spPr>
          <a:xfrm>
            <a:off x="9646667" y="2568196"/>
            <a:ext cx="1581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№21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4">
            <a:extLst>
              <a:ext uri="{FF2B5EF4-FFF2-40B4-BE49-F238E27FC236}">
                <a16:creationId xmlns:a16="http://schemas.microsoft.com/office/drawing/2014/main" id="{BC12F862-69FE-4BC8-A215-BA61A31D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20" y="4220011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81FE3C85-6D47-4513-A1C5-7C16EFB06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57" y="3118198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A162B372-E2A6-4C88-8223-32EF7FBF5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67" y="4993211"/>
            <a:ext cx="21875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>
            <a:extLst>
              <a:ext uri="{FF2B5EF4-FFF2-40B4-BE49-F238E27FC236}">
                <a16:creationId xmlns:a16="http://schemas.microsoft.com/office/drawing/2014/main" id="{7A3B00A3-F011-4823-8FC3-749D157BF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575" y="4579110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08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Рисунок 28">
            <a:extLst>
              <a:ext uri="{FF2B5EF4-FFF2-40B4-BE49-F238E27FC236}">
                <a16:creationId xmlns:a16="http://schemas.microsoft.com/office/drawing/2014/main" id="{B433E4C0-E833-40FE-93D0-56C343BA3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541" y="5393910"/>
            <a:ext cx="2193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2EBEA939-4148-42E8-A226-D2BF3741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61" y="230189"/>
            <a:ext cx="3719346" cy="1016865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Завдання</a:t>
            </a:r>
          </a:p>
        </p:txBody>
      </p:sp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2351584" y="977088"/>
            <a:ext cx="8877670" cy="4682688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наочним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зображенням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сформувати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просторову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деталі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створити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її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комплексне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креслення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C8AD0-CBFD-4CDB-8D67-802F792D0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13" y="2298969"/>
            <a:ext cx="5496295" cy="4061917"/>
          </a:xfrm>
          <a:prstGeom prst="rect">
            <a:avLst/>
          </a:prstGeom>
        </p:spPr>
      </p:pic>
      <p:pic>
        <p:nvPicPr>
          <p:cNvPr id="15" name="Рисунок 26">
            <a:extLst>
              <a:ext uri="{FF2B5EF4-FFF2-40B4-BE49-F238E27FC236}">
                <a16:creationId xmlns:a16="http://schemas.microsoft.com/office/drawing/2014/main" id="{CADCEB67-3092-424D-BA39-7CA764EC5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2053850" y="5304316"/>
            <a:ext cx="1500306" cy="8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>
            <a:extLst>
              <a:ext uri="{FF2B5EF4-FFF2-40B4-BE49-F238E27FC236}">
                <a16:creationId xmlns:a16="http://schemas.microsoft.com/office/drawing/2014/main" id="{CFCDB481-B5B7-4D7D-9E1A-409FE61A9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298969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6">
            <a:extLst>
              <a:ext uri="{FF2B5EF4-FFF2-40B4-BE49-F238E27FC236}">
                <a16:creationId xmlns:a16="http://schemas.microsoft.com/office/drawing/2014/main" id="{AD4C0EBD-F6CF-474C-BF6A-FE730CAE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1" y="5016501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13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Рисунок 28">
            <a:extLst>
              <a:ext uri="{FF2B5EF4-FFF2-40B4-BE49-F238E27FC236}">
                <a16:creationId xmlns:a16="http://schemas.microsoft.com/office/drawing/2014/main" id="{B433E4C0-E833-40FE-93D0-56C343BA3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5484215"/>
            <a:ext cx="2193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2EBEA939-4148-42E8-A226-D2BF3741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61" y="230189"/>
            <a:ext cx="3719346" cy="1016865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Завдання</a:t>
            </a:r>
          </a:p>
        </p:txBody>
      </p:sp>
      <p:pic>
        <p:nvPicPr>
          <p:cNvPr id="21" name="Рисунок 6">
            <a:extLst>
              <a:ext uri="{FF2B5EF4-FFF2-40B4-BE49-F238E27FC236}">
                <a16:creationId xmlns:a16="http://schemas.microsoft.com/office/drawing/2014/main" id="{AD4C0EBD-F6CF-474C-BF6A-FE730CAE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867515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Місце для тексту 3">
            <a:extLst>
              <a:ext uri="{FF2B5EF4-FFF2-40B4-BE49-F238E27FC236}">
                <a16:creationId xmlns:a16="http://schemas.microsoft.com/office/drawing/2014/main" id="{2678ED3E-F853-4FBD-92A2-2F7FD6544617}"/>
              </a:ext>
            </a:extLst>
          </p:cNvPr>
          <p:cNvSpPr txBox="1">
            <a:spLocks/>
          </p:cNvSpPr>
          <p:nvPr/>
        </p:nvSpPr>
        <p:spPr>
          <a:xfrm>
            <a:off x="1524971" y="322288"/>
            <a:ext cx="8877670" cy="596767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Варіанти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4D1A2E-580B-4417-B373-4C25511D0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81" y="919055"/>
            <a:ext cx="4804554" cy="2962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516FCD-948E-491F-AEC4-C6B785E74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17" y="914759"/>
            <a:ext cx="4039384" cy="2983790"/>
          </a:xfrm>
          <a:prstGeom prst="rect">
            <a:avLst/>
          </a:prstGeom>
        </p:spPr>
      </p:pic>
      <p:pic>
        <p:nvPicPr>
          <p:cNvPr id="16" name="Рисунок 9">
            <a:extLst>
              <a:ext uri="{FF2B5EF4-FFF2-40B4-BE49-F238E27FC236}">
                <a16:creationId xmlns:a16="http://schemas.microsoft.com/office/drawing/2014/main" id="{CFCDB481-B5B7-4D7D-9E1A-409FE61A9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649205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F7435D-A15A-4C26-AD02-6126D20A76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51" y="3881400"/>
            <a:ext cx="4248472" cy="2963748"/>
          </a:xfrm>
          <a:prstGeom prst="rect">
            <a:avLst/>
          </a:prstGeom>
        </p:spPr>
      </p:pic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89FC96CE-533A-4E00-AE75-5B9B306B9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89621" y="4703208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57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09EB54-AEC2-41AE-85AC-6CB38CA3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59" t="24731" r="21834" b="36816"/>
          <a:stretch/>
        </p:blipFill>
        <p:spPr>
          <a:xfrm>
            <a:off x="1850847" y="3743418"/>
            <a:ext cx="4658145" cy="2520281"/>
          </a:xfrm>
          <a:prstGeom prst="rect">
            <a:avLst/>
          </a:prstGeom>
        </p:spPr>
      </p:pic>
      <p:pic>
        <p:nvPicPr>
          <p:cNvPr id="4104" name="Рисунок 23">
            <a:extLst>
              <a:ext uri="{FF2B5EF4-FFF2-40B4-BE49-F238E27FC236}">
                <a16:creationId xmlns:a16="http://schemas.microsoft.com/office/drawing/2014/main" id="{4FF45766-F8BB-4BDE-A5D6-C21A88EC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57" y="2682081"/>
            <a:ext cx="757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1603662" y="5831909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2324952" y="511845"/>
            <a:ext cx="8877670" cy="4682688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Процедура формування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твердотільної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моделі складається з двох етапів: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Визначення простих геометричних тіл.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Створення з простих геометричних тіл складених тіл за рахунок виконання над простими тілами теоретико-множинних операцій.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16" y="2938462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688">
            <a:off x="1197376" y="5897685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7CB5AE48-5AC1-4E9B-B66B-374CA6AE38B0}"/>
              </a:ext>
            </a:extLst>
          </p:cNvPr>
          <p:cNvSpPr/>
          <p:nvPr/>
        </p:nvSpPr>
        <p:spPr>
          <a:xfrm>
            <a:off x="6600056" y="4293096"/>
            <a:ext cx="1008112" cy="519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3FFBA-0F49-4ECC-AF08-4A4BF93E7E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40" t="31323" r="32963" b="15942"/>
          <a:stretch/>
        </p:blipFill>
        <p:spPr>
          <a:xfrm>
            <a:off x="7729822" y="3428999"/>
            <a:ext cx="3843036" cy="31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6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аналіз геометричної форми предмету">
            <a:hlinkClick r:id="" action="ppaction://media"/>
            <a:extLst>
              <a:ext uri="{FF2B5EF4-FFF2-40B4-BE49-F238E27FC236}">
                <a16:creationId xmlns:a16="http://schemas.microsoft.com/office/drawing/2014/main" id="{F7F12DA1-FBDD-493E-9D33-8150BEF516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1818" y="476672"/>
            <a:ext cx="9144000" cy="5785197"/>
          </a:xfrm>
          <a:prstGeom prst="rect">
            <a:avLst/>
          </a:prstGeom>
        </p:spPr>
      </p:pic>
      <p:pic>
        <p:nvPicPr>
          <p:cNvPr id="21" name="Рисунок 6">
            <a:extLst>
              <a:ext uri="{FF2B5EF4-FFF2-40B4-BE49-F238E27FC236}">
                <a16:creationId xmlns:a16="http://schemas.microsoft.com/office/drawing/2014/main" id="{AD4C0EBD-F6CF-474C-BF6A-FE730CAE9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20" y="3207211"/>
            <a:ext cx="646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>
            <a:extLst>
              <a:ext uri="{FF2B5EF4-FFF2-40B4-BE49-F238E27FC236}">
                <a16:creationId xmlns:a16="http://schemas.microsoft.com/office/drawing/2014/main" id="{CFCDB481-B5B7-4D7D-9E1A-409FE61A9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649205"/>
            <a:ext cx="7445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89FC96CE-533A-4E00-AE75-5B9B306B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05664" y="5771331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6">
            <a:extLst>
              <a:ext uri="{FF2B5EF4-FFF2-40B4-BE49-F238E27FC236}">
                <a16:creationId xmlns:a16="http://schemas.microsoft.com/office/drawing/2014/main" id="{23277586-7A76-4934-9C6E-53C9ADA5E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1296800" y="5853525"/>
            <a:ext cx="1239795" cy="67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>
            <a:extLst>
              <a:ext uri="{FF2B5EF4-FFF2-40B4-BE49-F238E27FC236}">
                <a16:creationId xmlns:a16="http://schemas.microsoft.com/office/drawing/2014/main" id="{6A4561DA-1EDC-454D-93F3-0C0B2AF88A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1688">
            <a:off x="1425652" y="5160011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63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974DBA-512F-4996-98B2-7ACBC6BB2E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5720" y="1203129"/>
            <a:ext cx="6435166" cy="1512168"/>
          </a:xfrm>
          <a:prstGeom prst="rect">
            <a:avLst/>
          </a:prstGeom>
        </p:spPr>
      </p:pic>
      <p:pic>
        <p:nvPicPr>
          <p:cNvPr id="4103" name="Рисунок 21">
            <a:extLst>
              <a:ext uri="{FF2B5EF4-FFF2-40B4-BE49-F238E27FC236}">
                <a16:creationId xmlns:a16="http://schemas.microsoft.com/office/drawing/2014/main" id="{374FC671-4E02-471A-A34C-3335C20BB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831906"/>
            <a:ext cx="17208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3">
            <a:extLst>
              <a:ext uri="{FF2B5EF4-FFF2-40B4-BE49-F238E27FC236}">
                <a16:creationId xmlns:a16="http://schemas.microsoft.com/office/drawing/2014/main" id="{4FF45766-F8BB-4BDE-A5D6-C21A88EC4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006" y="1913725"/>
            <a:ext cx="757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8">
            <a:extLst>
              <a:ext uri="{FF2B5EF4-FFF2-40B4-BE49-F238E27FC236}">
                <a16:creationId xmlns:a16="http://schemas.microsoft.com/office/drawing/2014/main" id="{B433E4C0-E833-40FE-93D0-56C343BA3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941498"/>
            <a:ext cx="2193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10397183" y="5525642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2351584" y="519735"/>
            <a:ext cx="9505056" cy="55663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просторових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образів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можна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класифікувати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дротяні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поверхневі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60" indent="0">
              <a:lnSpc>
                <a:spcPct val="100000"/>
              </a:lnSpc>
              <a:spcAft>
                <a:spcPts val="0"/>
              </a:spcAft>
              <a:buNone/>
            </a:pP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Твердотільна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модель дозволяє найбільш повно визначити геометричні характеристики об'єкту і дані для його візуалізації. Особливістю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твердотільної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моделі в порівнянні з поверхневою є те, що всі точки простору розмежовуються на внутрішні і зовнішні по відношенню до об'єкта. Ця особливість дозволяє не тільки визначати фізичні властивості об'єкта, а й зручно утворювати тіло з простих тіл. При цьому автоматично здійснюється побудова ліній перетину.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Формуються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твердотільні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моделі типових геометричних тіл (куля, циліндр, конус та ін.) у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допомогою відповідних 3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примітивів. Примітиви дозволяють створювати складні об’єкти.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3567">
            <a:off x="9779875" y="952619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30" y="5493029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110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2279576" y="2170090"/>
            <a:ext cx="950505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таке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тривимірна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деталі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таке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асоціативне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креслення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Асоціативні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види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Чим вони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відрізняються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звичайних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видів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4103" name="Рисунок 21">
            <a:extLst>
              <a:ext uri="{FF2B5EF4-FFF2-40B4-BE49-F238E27FC236}">
                <a16:creationId xmlns:a16="http://schemas.microsoft.com/office/drawing/2014/main" id="{374FC671-4E02-471A-A34C-3335C20BB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2556" y="4140243"/>
            <a:ext cx="17208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3">
            <a:extLst>
              <a:ext uri="{FF2B5EF4-FFF2-40B4-BE49-F238E27FC236}">
                <a16:creationId xmlns:a16="http://schemas.microsoft.com/office/drawing/2014/main" id="{4FF45766-F8BB-4BDE-A5D6-C21A88EC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3834">
            <a:off x="9677341" y="1744934"/>
            <a:ext cx="757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8">
            <a:extLst>
              <a:ext uri="{FF2B5EF4-FFF2-40B4-BE49-F238E27FC236}">
                <a16:creationId xmlns:a16="http://schemas.microsoft.com/office/drawing/2014/main" id="{B433E4C0-E833-40FE-93D0-56C343B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97" y="5363173"/>
            <a:ext cx="2193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10816337" y="5797340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387">
            <a:off x="2067258" y="829363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149640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80D29E6C-2A5C-4537-8183-CBAAD25C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823" y="256460"/>
            <a:ext cx="5594539" cy="62241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Питання для контролю</a:t>
            </a:r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6ABA9F0A-06CF-465F-8A54-9EF0A2048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9786">
            <a:off x="3029208" y="4536338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103FF78-FDC4-4B9A-9614-AF011D43B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65" y="3796021"/>
            <a:ext cx="21526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7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тексту 3">
            <a:extLst>
              <a:ext uri="{FF2B5EF4-FFF2-40B4-BE49-F238E27FC236}">
                <a16:creationId xmlns:a16="http://schemas.microsoft.com/office/drawing/2014/main" id="{F9303CE1-BBB2-41BB-8CB7-26D052946A84}"/>
              </a:ext>
            </a:extLst>
          </p:cNvPr>
          <p:cNvSpPr txBox="1">
            <a:spLocks/>
          </p:cNvSpPr>
          <p:nvPr/>
        </p:nvSpPr>
        <p:spPr>
          <a:xfrm>
            <a:off x="1847610" y="1219623"/>
            <a:ext cx="9505056" cy="33581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	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Відкрити програму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	В програмі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AutoCAD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використовуючи геометричні 3D примітиви та інструменти редагування, побудувати тривимірну </a:t>
            </a:r>
            <a:r>
              <a:rPr lang="uk-UA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твердотільну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модель за її наочним зображенням відповідно до свого варіанту.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	Використовуючи інструмент асоціативних видів побудувати проекції деталі.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Додати до утвореного креслення необхідні елементи оформлення (рамка, основний напис).</a:t>
            </a:r>
          </a:p>
        </p:txBody>
      </p:sp>
      <p:pic>
        <p:nvPicPr>
          <p:cNvPr id="4104" name="Рисунок 23">
            <a:extLst>
              <a:ext uri="{FF2B5EF4-FFF2-40B4-BE49-F238E27FC236}">
                <a16:creationId xmlns:a16="http://schemas.microsoft.com/office/drawing/2014/main" id="{4FF45766-F8BB-4BDE-A5D6-C21A88EC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89" y="5957421"/>
            <a:ext cx="757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28">
            <a:extLst>
              <a:ext uri="{FF2B5EF4-FFF2-40B4-BE49-F238E27FC236}">
                <a16:creationId xmlns:a16="http://schemas.microsoft.com/office/drawing/2014/main" id="{B433E4C0-E833-40FE-93D0-56C343BA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91" y="5740804"/>
            <a:ext cx="21939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6">
            <a:extLst>
              <a:ext uri="{FF2B5EF4-FFF2-40B4-BE49-F238E27FC236}">
                <a16:creationId xmlns:a16="http://schemas.microsoft.com/office/drawing/2014/main" id="{0110AADB-745F-413A-9641-9EC794F2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462">
            <a:off x="2166454" y="5660077"/>
            <a:ext cx="919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7">
            <a:extLst>
              <a:ext uri="{FF2B5EF4-FFF2-40B4-BE49-F238E27FC236}">
                <a16:creationId xmlns:a16="http://schemas.microsoft.com/office/drawing/2014/main" id="{C0BB4D9B-ACB5-4B09-99EE-503A43EA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3567">
            <a:off x="2793007" y="5390645"/>
            <a:ext cx="830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>
            <a:extLst>
              <a:ext uri="{FF2B5EF4-FFF2-40B4-BE49-F238E27FC236}">
                <a16:creationId xmlns:a16="http://schemas.microsoft.com/office/drawing/2014/main" id="{B98D7477-B9B4-4F3B-B2FF-32B8D771B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149640"/>
            <a:ext cx="9620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80D29E6C-2A5C-4537-8183-CBAAD25C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89" y="256460"/>
            <a:ext cx="6789474" cy="62241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Послідовність виконання завдання</a:t>
            </a:r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6ABA9F0A-06CF-465F-8A54-9EF0A2048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9786">
            <a:off x="3029208" y="4536338"/>
            <a:ext cx="7127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103FF78-FDC4-4B9A-9614-AF011D43B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91" y="2592969"/>
            <a:ext cx="21526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96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91216b0a0bc97f8dd1ecae4a3c4f5ef52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дісон">
  <a:themeElements>
    <a:clrScheme name="Медісон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Меді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ді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TM16401375[[fn=Медісон]]</Template>
  <TotalTime>3369</TotalTime>
  <Pages>0</Pages>
  <Words>1062</Words>
  <Characters>0</Characters>
  <Application>Microsoft Office PowerPoint</Application>
  <DocSecurity>0</DocSecurity>
  <PresentationFormat>Широкий екран</PresentationFormat>
  <Lines>0</Lines>
  <Paragraphs>75</Paragraphs>
  <Slides>26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Comic Sans MS</vt:lpstr>
      <vt:lpstr>Monotype Corsiva</vt:lpstr>
      <vt:lpstr>MS Shell Dlg 2</vt:lpstr>
      <vt:lpstr>Wingdings</vt:lpstr>
      <vt:lpstr>Wingdings 3</vt:lpstr>
      <vt:lpstr>Медісон</vt:lpstr>
      <vt:lpstr>Просторове моделювання в середовищі AutoCAD. Побудова асоціативного кресленика </vt:lpstr>
      <vt:lpstr>Мета уроку</vt:lpstr>
      <vt:lpstr>Завдання</vt:lpstr>
      <vt:lpstr>Завдання</vt:lpstr>
      <vt:lpstr>Презентація PowerPoint</vt:lpstr>
      <vt:lpstr>Презентація PowerPoint</vt:lpstr>
      <vt:lpstr>Презентація PowerPoint</vt:lpstr>
      <vt:lpstr>Питання для контролю</vt:lpstr>
      <vt:lpstr>Послідовність виконання 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вам за працю і бажаю успіхів!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Admin</dc:creator>
  <cp:keywords/>
  <dc:description/>
  <cp:lastModifiedBy>Svetlana</cp:lastModifiedBy>
  <cp:revision>171</cp:revision>
  <cp:lastPrinted>1899-12-30T00:00:00Z</cp:lastPrinted>
  <dcterms:created xsi:type="dcterms:W3CDTF">2010-03-19T11:37:53Z</dcterms:created>
  <dcterms:modified xsi:type="dcterms:W3CDTF">2022-05-13T09:33:12Z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TC103626392052</vt:lpwstr>
  </property>
  <property fmtid="{D5CDD505-2E9C-101B-9397-08002B2CF9AE}" pid="3" name="KSOProductBuildVer">
    <vt:lpwstr>1033-8.1.0.3018</vt:lpwstr>
  </property>
</Properties>
</file>