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7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00" y="0"/>
            <a:ext cx="92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8000" dirty="0" smtClean="0">
                <a:solidFill>
                  <a:srgbClr val="00B050"/>
                </a:solidFill>
              </a:rPr>
              <a:t>Екосистеми</a:t>
            </a:r>
            <a:br>
              <a:rPr lang="uk-UA" sz="8000" dirty="0" smtClean="0">
                <a:solidFill>
                  <a:srgbClr val="00B050"/>
                </a:solidFill>
              </a:rPr>
            </a:br>
            <a:r>
              <a:rPr lang="uk-UA" sz="3200" dirty="0" smtClean="0">
                <a:solidFill>
                  <a:srgbClr val="00B050"/>
                </a:solidFill>
              </a:rPr>
              <a:t> (до уроку природознавства № 58)</a:t>
            </a:r>
            <a:endParaRPr lang="uk-UA" sz="8000" dirty="0">
              <a:solidFill>
                <a:srgbClr val="00B05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143380"/>
            <a:ext cx="4429156" cy="2214578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tang" pitchFamily="18" charset="-127"/>
                <a:ea typeface="Batang" pitchFamily="18" charset="-127"/>
              </a:rPr>
              <a:t>Підготувала:</a:t>
            </a:r>
            <a:b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tang" pitchFamily="18" charset="-127"/>
                <a:ea typeface="Batang" pitchFamily="18" charset="-127"/>
              </a:rPr>
            </a:b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tang" pitchFamily="18" charset="-127"/>
                <a:ea typeface="Batang" pitchFamily="18" charset="-127"/>
              </a:rPr>
              <a:t>вчитель природознавства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tang" pitchFamily="18" charset="-127"/>
                <a:ea typeface="Batang" pitchFamily="18" charset="-127"/>
              </a:rPr>
              <a:t>ОЗ 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tang" pitchFamily="18" charset="-127"/>
                <a:ea typeface="Batang" pitchFamily="18" charset="-127"/>
              </a:rPr>
              <a:t>“Гоголівська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tang" pitchFamily="18" charset="-127"/>
                <a:ea typeface="Batang" pitchFamily="18" charset="-127"/>
              </a:rPr>
              <a:t> ЗОШ І-ІІІ ступенів виконавчого комітету Гоголівської селищної ради Миргородського району Полтавської 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tang" pitchFamily="18" charset="-127"/>
                <a:ea typeface="Batang" pitchFamily="18" charset="-127"/>
              </a:rPr>
              <a:t>області”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tang" pitchFamily="18" charset="-127"/>
                <a:ea typeface="Batang" pitchFamily="18" charset="-127"/>
              </a:rPr>
            </a:b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tang" pitchFamily="18" charset="-127"/>
                <a:ea typeface="Batang" pitchFamily="18" charset="-127"/>
              </a:rPr>
              <a:t> Лисенко Світлана Олексіївна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00" y="0"/>
            <a:ext cx="92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500197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«Вільний мікрофон»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496"/>
            <a:ext cx="8143932" cy="2781304"/>
          </a:xfrm>
        </p:spPr>
        <p:txBody>
          <a:bodyPr/>
          <a:lstStyle/>
          <a:p>
            <a:pPr lvl="0"/>
            <a:r>
              <a:rPr lang="uk-UA" dirty="0" smtClean="0">
                <a:solidFill>
                  <a:schemeClr val="tx1"/>
                </a:solidFill>
              </a:rPr>
              <a:t>Яка роль природних екосистем у природі і житті людини?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00" y="0"/>
            <a:ext cx="92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Бліц тестування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sz="4200" dirty="0" smtClean="0"/>
              <a:t>1.До складу екосистеми </a:t>
            </a:r>
            <a:r>
              <a:rPr lang="uk-UA" sz="4200" b="1" u="sng" dirty="0" smtClean="0"/>
              <a:t>не</a:t>
            </a:r>
            <a:r>
              <a:rPr lang="uk-UA" sz="4200" dirty="0" smtClean="0"/>
              <a:t> входять:</a:t>
            </a:r>
          </a:p>
          <a:p>
            <a:pPr>
              <a:buNone/>
            </a:pPr>
            <a:r>
              <a:rPr lang="uk-UA" sz="4200" dirty="0" smtClean="0"/>
              <a:t>	а) рослини;</a:t>
            </a:r>
          </a:p>
          <a:p>
            <a:pPr>
              <a:buNone/>
            </a:pPr>
            <a:r>
              <a:rPr lang="uk-UA" sz="4200" dirty="0" smtClean="0"/>
              <a:t>	б) тварини;</a:t>
            </a:r>
          </a:p>
          <a:p>
            <a:pPr>
              <a:buNone/>
            </a:pPr>
            <a:r>
              <a:rPr lang="uk-UA" sz="4200" dirty="0" smtClean="0"/>
              <a:t>	в) гриби і бактерії;</a:t>
            </a:r>
          </a:p>
          <a:p>
            <a:pPr>
              <a:buNone/>
            </a:pPr>
            <a:r>
              <a:rPr lang="uk-UA" sz="4200" dirty="0" smtClean="0"/>
              <a:t>	г) зорі.</a:t>
            </a:r>
          </a:p>
          <a:p>
            <a:pPr>
              <a:buNone/>
            </a:pPr>
            <a:r>
              <a:rPr lang="uk-UA" sz="4200" dirty="0" smtClean="0"/>
              <a:t>2.Рослини в екосистемах ще називають:</a:t>
            </a:r>
          </a:p>
          <a:p>
            <a:pPr>
              <a:buNone/>
            </a:pPr>
            <a:r>
              <a:rPr lang="uk-UA" sz="4200" dirty="0" smtClean="0"/>
              <a:t>	а) утворювачами органічної речовини;</a:t>
            </a:r>
          </a:p>
          <a:p>
            <a:pPr>
              <a:buNone/>
            </a:pPr>
            <a:r>
              <a:rPr lang="uk-UA" sz="4200" dirty="0" smtClean="0"/>
              <a:t>	б) споживачами органічної речовини;</a:t>
            </a:r>
          </a:p>
          <a:p>
            <a:pPr>
              <a:buNone/>
            </a:pPr>
            <a:r>
              <a:rPr lang="uk-UA" sz="4200" dirty="0" smtClean="0"/>
              <a:t>	в) </a:t>
            </a:r>
            <a:r>
              <a:rPr lang="uk-UA" sz="4200" dirty="0" err="1" smtClean="0"/>
              <a:t>розкладачами</a:t>
            </a:r>
            <a:r>
              <a:rPr lang="uk-UA" sz="4200" dirty="0" smtClean="0"/>
              <a:t> органічної речовини</a:t>
            </a:r>
          </a:p>
          <a:p>
            <a:pPr>
              <a:buNone/>
            </a:pPr>
            <a:r>
              <a:rPr lang="uk-UA" sz="4200" dirty="0" smtClean="0"/>
              <a:t>3.В якій штучній екосистемі можна зустріти найбільше видів рослин і тварин?</a:t>
            </a:r>
          </a:p>
          <a:p>
            <a:pPr>
              <a:buNone/>
            </a:pPr>
            <a:r>
              <a:rPr lang="uk-UA" sz="4200" dirty="0" smtClean="0"/>
              <a:t>	а) поле;</a:t>
            </a:r>
          </a:p>
          <a:p>
            <a:pPr>
              <a:buNone/>
            </a:pPr>
            <a:r>
              <a:rPr lang="uk-UA" sz="4200" dirty="0" smtClean="0"/>
              <a:t>	б) сад;</a:t>
            </a:r>
          </a:p>
          <a:p>
            <a:pPr>
              <a:buNone/>
            </a:pPr>
            <a:r>
              <a:rPr lang="uk-UA" sz="4200" dirty="0" smtClean="0"/>
              <a:t>	в) город;</a:t>
            </a:r>
          </a:p>
          <a:p>
            <a:pPr>
              <a:buNone/>
            </a:pPr>
            <a:r>
              <a:rPr lang="uk-UA" sz="4200" dirty="0" smtClean="0"/>
              <a:t>	г) парк.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00" y="0"/>
            <a:ext cx="92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Рефлексія 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85720" y="2357430"/>
            <a:ext cx="7858180" cy="328137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tx1"/>
                </a:solidFill>
              </a:rPr>
              <a:t>Продовжити речення</a:t>
            </a:r>
          </a:p>
          <a:p>
            <a:pPr algn="l"/>
            <a:r>
              <a:rPr lang="uk-UA" sz="4400" dirty="0" smtClean="0">
                <a:solidFill>
                  <a:schemeClr val="tx1"/>
                </a:solidFill>
              </a:rPr>
              <a:t>Природні екосистеми важливі у житті людини, тому я ніколи…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00" y="0"/>
            <a:ext cx="92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Домашнє завдання</a:t>
            </a:r>
            <a:r>
              <a:rPr lang="uk-UA" dirty="0" smtClean="0">
                <a:solidFill>
                  <a:srgbClr val="00B050"/>
                </a:solidFill>
              </a:rPr>
              <a:t/>
            </a:r>
            <a:br>
              <a:rPr lang="uk-UA" dirty="0" smtClean="0">
                <a:solidFill>
                  <a:srgbClr val="00B050"/>
                </a:solidFill>
              </a:rPr>
            </a:b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Здійснити спостереження за штучною екосистемою, створеною тобою або твоєю родиною. Підготувати розповідь за спостереженням.</a:t>
            </a:r>
          </a:p>
          <a:p>
            <a:r>
              <a:rPr lang="uk-UA" dirty="0" smtClean="0"/>
              <a:t>Перед виконанням роботи уважно ознайомтеся з інструкцією на с. 172. Дотримуйтесь правил безпеки.</a:t>
            </a:r>
          </a:p>
          <a:p>
            <a:r>
              <a:rPr lang="uk-UA" dirty="0" smtClean="0"/>
              <a:t>Діти внутрішньо переміщених родин для спостереження можуть скористатися штучними екосистемами, що є у школі (клумба, акваріум, сад).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1143008"/>
          </a:xfrm>
        </p:spPr>
        <p:txBody>
          <a:bodyPr>
            <a:normAutofit fontScale="90000"/>
          </a:bodyPr>
          <a:lstStyle/>
          <a:p>
            <a:pPr fontAlgn="base"/>
            <a:r>
              <a:rPr lang="uk-UA" dirty="0" smtClean="0">
                <a:solidFill>
                  <a:srgbClr val="FF0000"/>
                </a:solidFill>
              </a:rPr>
              <a:t>Вправа </a:t>
            </a:r>
            <a:r>
              <a:rPr lang="uk-UA" b="1" dirty="0" smtClean="0">
                <a:solidFill>
                  <a:srgbClr val="FF0000"/>
                </a:solidFill>
              </a:rPr>
              <a:t>«Продовж речення»: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8501122" cy="3929090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§"/>
            </a:pPr>
            <a:r>
              <a:rPr lang="uk-UA" sz="3600" dirty="0" smtClean="0">
                <a:solidFill>
                  <a:schemeClr val="tx1"/>
                </a:solidFill>
              </a:rPr>
              <a:t>Різноманітні впливи організмів один на одного – це….</a:t>
            </a:r>
          </a:p>
          <a:p>
            <a:pPr algn="l">
              <a:buFont typeface="Wingdings" pitchFamily="2" charset="2"/>
              <a:buChar char="§"/>
            </a:pPr>
            <a:r>
              <a:rPr lang="uk-UA" sz="3600" dirty="0" smtClean="0">
                <a:solidFill>
                  <a:schemeClr val="tx1"/>
                </a:solidFill>
              </a:rPr>
              <a:t>Конюшина            заєць         вовк – …</a:t>
            </a:r>
          </a:p>
          <a:p>
            <a:pPr algn="l">
              <a:buFont typeface="Wingdings" pitchFamily="2" charset="2"/>
              <a:buChar char="§"/>
            </a:pPr>
            <a:r>
              <a:rPr lang="uk-UA" sz="3600" dirty="0" smtClean="0">
                <a:solidFill>
                  <a:schemeClr val="tx1"/>
                </a:solidFill>
              </a:rPr>
              <a:t>Взаємовигідне співжиття – це коли…</a:t>
            </a:r>
          </a:p>
          <a:p>
            <a:pPr algn="l">
              <a:buFont typeface="Wingdings" pitchFamily="2" charset="2"/>
              <a:buChar char="§"/>
            </a:pPr>
            <a:r>
              <a:rPr lang="uk-UA" sz="3600" dirty="0" smtClean="0">
                <a:solidFill>
                  <a:schemeClr val="tx1"/>
                </a:solidFill>
              </a:rPr>
              <a:t>А якщо тільки один організм отримує користь, то….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cxnSp>
        <p:nvCxnSpPr>
          <p:cNvPr id="8" name="Пряма зі стрілкою 7"/>
          <p:cNvCxnSpPr/>
          <p:nvPr/>
        </p:nvCxnSpPr>
        <p:spPr>
          <a:xfrm>
            <a:off x="2714612" y="285749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>
            <a:off x="4786314" y="285749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>
            <a:off x="2714612" y="371475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>
            <a:off x="4714876" y="371475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00" y="0"/>
            <a:ext cx="92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71569"/>
          </a:xfrm>
        </p:spPr>
        <p:txBody>
          <a:bodyPr/>
          <a:lstStyle/>
          <a:p>
            <a:r>
              <a:rPr lang="uk-UA" dirty="0" smtClean="0"/>
              <a:t>«Мозковий штурм»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28596" y="2357430"/>
            <a:ext cx="8215370" cy="3281370"/>
          </a:xfrm>
        </p:spPr>
        <p:txBody>
          <a:bodyPr>
            <a:normAutofit/>
          </a:bodyPr>
          <a:lstStyle/>
          <a:p>
            <a:pPr algn="l"/>
            <a:r>
              <a:rPr lang="uk-UA" sz="4000" dirty="0" smtClean="0">
                <a:solidFill>
                  <a:schemeClr val="tx1"/>
                </a:solidFill>
              </a:rPr>
              <a:t>Як співіснують різні живі істоти на спільній території? </a:t>
            </a:r>
          </a:p>
          <a:p>
            <a:pPr algn="l"/>
            <a:r>
              <a:rPr lang="uk-UA" sz="4000" dirty="0" smtClean="0">
                <a:solidFill>
                  <a:schemeClr val="tx1"/>
                </a:solidFill>
              </a:rPr>
              <a:t>Що впливає на взаємозв'язки між ними?</a:t>
            </a:r>
            <a:r>
              <a:rPr lang="uk-UA" sz="4000" b="1" dirty="0" smtClean="0">
                <a:solidFill>
                  <a:schemeClr val="tx1"/>
                </a:solidFill>
              </a:rPr>
              <a:t> </a:t>
            </a:r>
            <a:endParaRPr lang="uk-UA" sz="4000" dirty="0" smtClean="0">
              <a:solidFill>
                <a:schemeClr val="tx1"/>
              </a:solidFill>
            </a:endParaRPr>
          </a:p>
          <a:p>
            <a:pPr algn="l"/>
            <a:endParaRPr lang="uk-UA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00" y="0"/>
            <a:ext cx="92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0002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err="1" smtClean="0">
                <a:solidFill>
                  <a:srgbClr val="CC0000"/>
                </a:solidFill>
              </a:rPr>
              <a:t>Екосисте́ма</a:t>
            </a:r>
            <a:r>
              <a:rPr lang="ru-RU" sz="3100" b="1" dirty="0" smtClean="0">
                <a:solidFill>
                  <a:srgbClr val="008000"/>
                </a:solidFill>
              </a:rPr>
              <a:t> — </a:t>
            </a:r>
            <a:r>
              <a:rPr lang="ru-RU" sz="3100" b="1" dirty="0" err="1" smtClean="0">
                <a:solidFill>
                  <a:srgbClr val="008000"/>
                </a:solidFill>
              </a:rPr>
              <a:t>це</a:t>
            </a:r>
            <a:r>
              <a:rPr lang="ru-RU" sz="3100" b="1" dirty="0" smtClean="0">
                <a:solidFill>
                  <a:srgbClr val="008000"/>
                </a:solidFill>
              </a:rPr>
              <a:t> </a:t>
            </a:r>
            <a:r>
              <a:rPr lang="ru-RU" sz="3100" b="1" dirty="0" err="1" smtClean="0">
                <a:solidFill>
                  <a:srgbClr val="008000"/>
                </a:solidFill>
              </a:rPr>
              <a:t>сукупність</a:t>
            </a:r>
            <a:r>
              <a:rPr lang="ru-RU" sz="3100" b="1" dirty="0" smtClean="0">
                <a:solidFill>
                  <a:srgbClr val="008000"/>
                </a:solidFill>
              </a:rPr>
              <a:t> </a:t>
            </a:r>
            <a:r>
              <a:rPr lang="ru-RU" sz="3100" b="1" dirty="0" err="1" smtClean="0">
                <a:solidFill>
                  <a:srgbClr val="008000"/>
                </a:solidFill>
              </a:rPr>
              <a:t>живих</a:t>
            </a:r>
            <a:r>
              <a:rPr lang="ru-RU" sz="3100" b="1" dirty="0" smtClean="0">
                <a:solidFill>
                  <a:srgbClr val="008000"/>
                </a:solidFill>
              </a:rPr>
              <a:t> </a:t>
            </a:r>
            <a:r>
              <a:rPr lang="ru-RU" sz="3100" b="1" dirty="0" err="1" smtClean="0">
                <a:solidFill>
                  <a:srgbClr val="008000"/>
                </a:solidFill>
              </a:rPr>
              <a:t>організмів</a:t>
            </a:r>
            <a:r>
              <a:rPr lang="ru-RU" sz="3100" b="1" dirty="0" smtClean="0">
                <a:solidFill>
                  <a:srgbClr val="008000"/>
                </a:solidFill>
              </a:rPr>
              <a:t>, </a:t>
            </a:r>
            <a:r>
              <a:rPr lang="ru-RU" sz="3100" b="1" dirty="0" err="1" smtClean="0">
                <a:solidFill>
                  <a:srgbClr val="008000"/>
                </a:solidFill>
              </a:rPr>
              <a:t>які</a:t>
            </a:r>
            <a:r>
              <a:rPr lang="ru-RU" sz="3100" b="1" dirty="0" smtClean="0">
                <a:solidFill>
                  <a:srgbClr val="008000"/>
                </a:solidFill>
              </a:rPr>
              <a:t> </a:t>
            </a:r>
            <a:r>
              <a:rPr lang="ru-RU" sz="3100" b="1" dirty="0" err="1" smtClean="0">
                <a:solidFill>
                  <a:srgbClr val="008000"/>
                </a:solidFill>
              </a:rPr>
              <a:t>пристосувалися</a:t>
            </a:r>
            <a:r>
              <a:rPr lang="ru-RU" sz="3100" b="1" dirty="0" smtClean="0">
                <a:solidFill>
                  <a:srgbClr val="008000"/>
                </a:solidFill>
              </a:rPr>
              <a:t> до </a:t>
            </a:r>
            <a:r>
              <a:rPr lang="ru-RU" sz="3100" b="1" dirty="0" err="1" smtClean="0">
                <a:solidFill>
                  <a:srgbClr val="008000"/>
                </a:solidFill>
              </a:rPr>
              <a:t>спільного</a:t>
            </a:r>
            <a:r>
              <a:rPr lang="ru-RU" sz="3100" b="1" dirty="0" smtClean="0">
                <a:solidFill>
                  <a:srgbClr val="008000"/>
                </a:solidFill>
              </a:rPr>
              <a:t> </a:t>
            </a:r>
            <a:r>
              <a:rPr lang="ru-RU" sz="3100" b="1" dirty="0" err="1" smtClean="0">
                <a:solidFill>
                  <a:srgbClr val="008000"/>
                </a:solidFill>
              </a:rPr>
              <a:t>проживання</a:t>
            </a:r>
            <a:r>
              <a:rPr lang="ru-RU" sz="3100" b="1" dirty="0" smtClean="0">
                <a:solidFill>
                  <a:srgbClr val="008000"/>
                </a:solidFill>
              </a:rPr>
              <a:t> в </a:t>
            </a:r>
            <a:r>
              <a:rPr lang="ru-RU" sz="3100" b="1" dirty="0" err="1" smtClean="0">
                <a:solidFill>
                  <a:srgbClr val="008000"/>
                </a:solidFill>
              </a:rPr>
              <a:t>певному</a:t>
            </a:r>
            <a:r>
              <a:rPr lang="ru-RU" sz="3100" b="1" dirty="0" smtClean="0">
                <a:solidFill>
                  <a:srgbClr val="008000"/>
                </a:solidFill>
              </a:rPr>
              <a:t> </a:t>
            </a:r>
            <a:r>
              <a:rPr lang="ru-RU" sz="3100" b="1" dirty="0" err="1" smtClean="0">
                <a:solidFill>
                  <a:srgbClr val="008000"/>
                </a:solidFill>
              </a:rPr>
              <a:t>середовищі</a:t>
            </a:r>
            <a:r>
              <a:rPr lang="ru-RU" sz="3100" b="1" dirty="0" smtClean="0">
                <a:solidFill>
                  <a:srgbClr val="008000"/>
                </a:solidFill>
              </a:rPr>
              <a:t> </a:t>
            </a:r>
            <a:r>
              <a:rPr lang="ru-RU" sz="3100" b="1" dirty="0" err="1" smtClean="0">
                <a:solidFill>
                  <a:srgbClr val="008000"/>
                </a:solidFill>
              </a:rPr>
              <a:t>існування</a:t>
            </a:r>
            <a:r>
              <a:rPr lang="ru-RU" sz="3100" b="1" dirty="0" smtClean="0">
                <a:solidFill>
                  <a:srgbClr val="008000"/>
                </a:solidFill>
              </a:rPr>
              <a:t>, </a:t>
            </a:r>
            <a:r>
              <a:rPr lang="ru-RU" sz="3100" b="1" dirty="0" err="1" smtClean="0">
                <a:solidFill>
                  <a:srgbClr val="008000"/>
                </a:solidFill>
              </a:rPr>
              <a:t>утворюючи</a:t>
            </a:r>
            <a:r>
              <a:rPr lang="ru-RU" sz="3100" b="1" dirty="0" smtClean="0">
                <a:solidFill>
                  <a:srgbClr val="008000"/>
                </a:solidFill>
              </a:rPr>
              <a:t> </a:t>
            </a:r>
            <a:r>
              <a:rPr lang="ru-RU" sz="3100" b="1" dirty="0" err="1" smtClean="0">
                <a:solidFill>
                  <a:srgbClr val="008000"/>
                </a:solidFill>
              </a:rPr>
              <a:t>з</a:t>
            </a:r>
            <a:r>
              <a:rPr lang="ru-RU" sz="3100" b="1" dirty="0" smtClean="0">
                <a:solidFill>
                  <a:srgbClr val="008000"/>
                </a:solidFill>
              </a:rPr>
              <a:t> ним </a:t>
            </a:r>
            <a:r>
              <a:rPr lang="ru-RU" sz="3100" b="1" dirty="0" err="1" smtClean="0">
                <a:solidFill>
                  <a:srgbClr val="008000"/>
                </a:solidFill>
              </a:rPr>
              <a:t>єдине</a:t>
            </a:r>
            <a:r>
              <a:rPr lang="ru-RU" sz="3100" b="1" dirty="0" smtClean="0">
                <a:solidFill>
                  <a:srgbClr val="008000"/>
                </a:solidFill>
              </a:rPr>
              <a:t> </a:t>
            </a:r>
            <a:r>
              <a:rPr lang="ru-RU" sz="3100" b="1" dirty="0" err="1" smtClean="0">
                <a:solidFill>
                  <a:srgbClr val="008000"/>
                </a:solidFill>
              </a:rPr>
              <a:t>ціле</a:t>
            </a:r>
            <a:r>
              <a:rPr lang="ru-RU" b="1" dirty="0" smtClean="0">
                <a:solidFill>
                  <a:srgbClr val="008000"/>
                </a:solidFill>
              </a:rPr>
              <a:t>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7529" y="2465001"/>
            <a:ext cx="5101925" cy="382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00" y="0"/>
            <a:ext cx="92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Які є екосистеми</a:t>
            </a:r>
            <a:r>
              <a:rPr lang="uk-UA" sz="5400" b="1" dirty="0" smtClean="0">
                <a:solidFill>
                  <a:srgbClr val="FF0000"/>
                </a:solidFill>
              </a:rPr>
              <a:t>?</a:t>
            </a:r>
            <a:endParaRPr lang="ru-RU" sz="5400" b="1" dirty="0" smtClean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675" y="1412875"/>
            <a:ext cx="3671888" cy="936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/>
              <a:t>Типи екосистем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188" y="2930525"/>
            <a:ext cx="302418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Природні 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163" y="2930525"/>
            <a:ext cx="302418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Штучні 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188" y="4076700"/>
            <a:ext cx="3024187" cy="2592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Ліс </a:t>
            </a:r>
          </a:p>
          <a:p>
            <a:pPr algn="ctr">
              <a:defRPr/>
            </a:pPr>
            <a:r>
              <a:rPr lang="uk-UA" sz="2400" b="1" dirty="0"/>
              <a:t>Річка</a:t>
            </a:r>
          </a:p>
          <a:p>
            <a:pPr algn="ctr">
              <a:defRPr/>
            </a:pPr>
            <a:r>
              <a:rPr lang="uk-UA" sz="2400" b="1" dirty="0"/>
              <a:t>Болото</a:t>
            </a:r>
          </a:p>
          <a:p>
            <a:pPr algn="ctr">
              <a:defRPr/>
            </a:pPr>
            <a:r>
              <a:rPr lang="uk-UA" sz="2400" b="1" dirty="0"/>
              <a:t>Озеро</a:t>
            </a:r>
          </a:p>
          <a:p>
            <a:pPr algn="ctr">
              <a:defRPr/>
            </a:pPr>
            <a:r>
              <a:rPr lang="uk-UA" sz="2400" b="1" dirty="0" smtClean="0"/>
              <a:t>Степ</a:t>
            </a:r>
            <a:endParaRPr lang="uk-UA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3050" y="4076700"/>
            <a:ext cx="3024188" cy="2592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Парк </a:t>
            </a:r>
          </a:p>
          <a:p>
            <a:pPr algn="ctr">
              <a:defRPr/>
            </a:pPr>
            <a:r>
              <a:rPr lang="uk-UA" sz="2400" b="1" dirty="0"/>
              <a:t>Квітник</a:t>
            </a:r>
          </a:p>
          <a:p>
            <a:pPr algn="ctr">
              <a:defRPr/>
            </a:pPr>
            <a:r>
              <a:rPr lang="uk-UA" sz="2400" b="1" dirty="0"/>
              <a:t>Поле</a:t>
            </a:r>
          </a:p>
          <a:p>
            <a:pPr algn="ctr">
              <a:defRPr/>
            </a:pPr>
            <a:r>
              <a:rPr lang="uk-UA" sz="2400" b="1" dirty="0"/>
              <a:t>Сад</a:t>
            </a:r>
          </a:p>
          <a:p>
            <a:pPr algn="ctr">
              <a:defRPr/>
            </a:pPr>
            <a:r>
              <a:rPr lang="uk-UA" sz="2400" b="1" dirty="0" smtClean="0"/>
              <a:t>Акваріум</a:t>
            </a:r>
            <a:endParaRPr lang="ru-RU" sz="2400" b="1" dirty="0"/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flipH="1">
            <a:off x="2339975" y="2349500"/>
            <a:ext cx="2484438" cy="581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4824413" y="2349500"/>
            <a:ext cx="2195512" cy="581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>
            <a:off x="2124075" y="3651250"/>
            <a:ext cx="0" cy="425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019925" y="3651250"/>
            <a:ext cx="0" cy="425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00" y="0"/>
            <a:ext cx="92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96300" cy="114300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З чого складається екосистема?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575" y="1484313"/>
            <a:ext cx="3168650" cy="1008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Утворювачі (рослини)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5963" y="3213100"/>
            <a:ext cx="3168650" cy="1008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Споживачі (тварини)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84525" y="5445125"/>
            <a:ext cx="3168650" cy="1008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Руйнівники  (гриби та бактерії)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25" y="3213100"/>
            <a:ext cx="3168650" cy="1008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Чинники середовища</a:t>
            </a:r>
            <a:endParaRPr lang="ru-RU" sz="2400" b="1" dirty="0"/>
          </a:p>
        </p:txBody>
      </p:sp>
      <p:cxnSp>
        <p:nvCxnSpPr>
          <p:cNvPr id="9" name="Прямая со стрелкой 8"/>
          <p:cNvCxnSpPr>
            <a:endCxn id="4" idx="1"/>
          </p:cNvCxnSpPr>
          <p:nvPr/>
        </p:nvCxnSpPr>
        <p:spPr>
          <a:xfrm flipV="1">
            <a:off x="1331913" y="1989138"/>
            <a:ext cx="1871662" cy="12239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1"/>
          </p:cNvCxnSpPr>
          <p:nvPr/>
        </p:nvCxnSpPr>
        <p:spPr>
          <a:xfrm flipH="1" flipV="1">
            <a:off x="1512888" y="4224338"/>
            <a:ext cx="1671637" cy="17256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372225" y="4221163"/>
            <a:ext cx="1728788" cy="1658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6353175" y="1989138"/>
            <a:ext cx="1747838" cy="12239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" idx="1"/>
          </p:cNvCxnSpPr>
          <p:nvPr/>
        </p:nvCxnSpPr>
        <p:spPr>
          <a:xfrm>
            <a:off x="3355975" y="3716338"/>
            <a:ext cx="24399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613275" y="2492375"/>
            <a:ext cx="0" cy="29527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00" y="0"/>
            <a:ext cx="92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smtClean="0"/>
              <a:t>Утворювачі (рослини)</a:t>
            </a:r>
            <a:endParaRPr lang="ru-RU" sz="4800" b="1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500035" y="1600201"/>
            <a:ext cx="8186766" cy="132873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3600" dirty="0" smtClean="0"/>
              <a:t>Рослини утворюють органічні речовини і забезпечують ними себе та інші організми</a:t>
            </a:r>
            <a:endParaRPr lang="ru-RU" sz="3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3357562"/>
            <a:ext cx="292895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643314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286256"/>
            <a:ext cx="2838446" cy="240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00" y="0"/>
            <a:ext cx="92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smtClean="0"/>
              <a:t>Споживачі (тварини)</a:t>
            </a:r>
            <a:endParaRPr lang="ru-RU" sz="4800" b="1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642911" y="1600201"/>
            <a:ext cx="8043890" cy="16859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3600" dirty="0" smtClean="0"/>
              <a:t>	Тварини споживають готові органічні рештки, що надходять до них із рослинною і тваринною їжею</a:t>
            </a:r>
            <a:endParaRPr lang="ru-RU" sz="3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4071966" cy="301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AutoShape 4" descr="C:\Users\%D0%9A%D0%BE%D1%80%D0%B8%D1%81%D1%82%D1%83%D0%B2%D0%B0%D1%87\Pictures\chemu_snitsya_kot_poymal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429000"/>
            <a:ext cx="4286280" cy="304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00" y="0"/>
            <a:ext cx="92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 fontScale="90000"/>
          </a:bodyPr>
          <a:lstStyle/>
          <a:p>
            <a:r>
              <a:rPr lang="uk-UA" sz="4800" b="1" smtClean="0"/>
              <a:t>Руйнівники (бактерії та гриби)</a:t>
            </a:r>
            <a:endParaRPr lang="ru-RU" sz="4800" b="1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28596" y="1600201"/>
            <a:ext cx="8258204" cy="161448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3600" dirty="0" smtClean="0"/>
              <a:t>Багато видів бактерій і грибів отримують речовини та енергію для свого існування, розкладаючи рештки відмерлих організмів</a:t>
            </a:r>
            <a:endParaRPr lang="ru-RU" sz="36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51730"/>
            <a:ext cx="4000528" cy="310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0946" y="3500438"/>
            <a:ext cx="387158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256</Words>
  <PresentationFormat>Екран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Екосистеми  (до уроку природознавства № 58)</vt:lpstr>
      <vt:lpstr>Вправа «Продовж речення»: </vt:lpstr>
      <vt:lpstr>«Мозковий штурм»</vt:lpstr>
      <vt:lpstr>Екосисте́ма — це сукупність живих організмів, які пристосувалися до спільного проживання в певному середовищі існування, утворюючи з ним єдине ціле.</vt:lpstr>
      <vt:lpstr>Які є екосистеми?</vt:lpstr>
      <vt:lpstr>З чого складається екосистема?</vt:lpstr>
      <vt:lpstr>Утворювачі (рослини)</vt:lpstr>
      <vt:lpstr>Споживачі (тварини)</vt:lpstr>
      <vt:lpstr>Руйнівники (бактерії та гриби)</vt:lpstr>
      <vt:lpstr>«Вільний мікрофон»</vt:lpstr>
      <vt:lpstr>Бліц тестування </vt:lpstr>
      <vt:lpstr> Рефлексія  </vt:lpstr>
      <vt:lpstr>Домашнє завдання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Екосистеми  (до уроку природознавства № 58)</dc:title>
  <dc:creator>Користувач</dc:creator>
  <cp:lastModifiedBy>Користувач</cp:lastModifiedBy>
  <cp:revision>9</cp:revision>
  <dcterms:created xsi:type="dcterms:W3CDTF">2022-04-29T08:10:47Z</dcterms:created>
  <dcterms:modified xsi:type="dcterms:W3CDTF">2022-05-05T11:04:43Z</dcterms:modified>
</cp:coreProperties>
</file>