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2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4" r:id="rId9"/>
    <p:sldId id="272" r:id="rId10"/>
    <p:sldId id="262" r:id="rId11"/>
    <p:sldId id="271" r:id="rId12"/>
    <p:sldId id="263" r:id="rId13"/>
    <p:sldId id="265" r:id="rId14"/>
    <p:sldId id="266" r:id="rId15"/>
    <p:sldId id="267" r:id="rId16"/>
    <p:sldId id="270" r:id="rId17"/>
    <p:sldId id="268" r:id="rId18"/>
    <p:sldId id="269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8776" autoAdjust="0"/>
  </p:normalViewPr>
  <p:slideViewPr>
    <p:cSldViewPr>
      <p:cViewPr>
        <p:scale>
          <a:sx n="70" d="100"/>
          <a:sy n="70" d="100"/>
        </p:scale>
        <p:origin x="-142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98BC1-C8C1-4501-8242-69DF66517C6D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32155-B311-4D6B-B711-A5C0378E55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04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2155-B311-4D6B-B711-A5C0378E55D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25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6912"/>
            <a:ext cx="2971775" cy="362411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Київська держава За Володимира Великого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7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кріплення «Змієві вали»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" y="2348880"/>
            <a:ext cx="4451045" cy="3960440"/>
          </a:xfrm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i="1" dirty="0"/>
              <a:t>1. Поміркуйте, </a:t>
            </a:r>
            <a:r>
              <a:rPr lang="ru-RU" i="1" dirty="0" err="1"/>
              <a:t>чому</a:t>
            </a:r>
            <a:r>
              <a:rPr lang="ru-RU" i="1" dirty="0"/>
              <a:t> люди назвали укріплення Змієвими валами</a:t>
            </a:r>
            <a:r>
              <a:rPr lang="ru-RU" i="1" dirty="0" smtClean="0"/>
              <a:t>?</a:t>
            </a:r>
          </a:p>
          <a:p>
            <a:r>
              <a:rPr lang="ru-RU" i="1" dirty="0"/>
              <a:t>2. Знайдіть в інтернеті легенду про Змієві вали. Складіть на її основі розповідь з 5-6 речень та проілюструйте (за бажанням) малюнком.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4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Хрещення Русі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799" y="2240280"/>
            <a:ext cx="3978565" cy="3877056"/>
          </a:xfrm>
        </p:spPr>
        <p:txBody>
          <a:bodyPr/>
          <a:lstStyle/>
          <a:p>
            <a:r>
              <a:rPr lang="ru-RU" b="1" i="1" dirty="0"/>
              <a:t>Хрещення Русі або </a:t>
            </a:r>
            <a:r>
              <a:rPr lang="ru-RU" b="1" i="1" dirty="0" smtClean="0"/>
              <a:t>Друга </a:t>
            </a:r>
            <a:r>
              <a:rPr lang="ru-RU" b="1" i="1" dirty="0"/>
              <a:t>релігійна реформа князя Володимира — </a:t>
            </a:r>
            <a:r>
              <a:rPr lang="ru-RU" i="1" dirty="0"/>
              <a:t>процес прийняття і поширення християнства на території Київської Русі.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90706"/>
            <a:ext cx="3384375" cy="4209422"/>
          </a:xfrm>
        </p:spPr>
      </p:pic>
    </p:spTree>
    <p:extLst>
      <p:ext uri="{BB962C8B-B14F-4D97-AF65-F5344CB8AC3E}">
        <p14:creationId xmlns:p14="http://schemas.microsoft.com/office/powerpoint/2010/main" val="1242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Запровадження </a:t>
            </a: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християнства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8" y="2276872"/>
            <a:ext cx="3878232" cy="374441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dirty="0" smtClean="0"/>
              <a:t>Територія Київської держави була маштабною. Проживала велика кількість різних народів,які потрібно було контролювати.</a:t>
            </a:r>
          </a:p>
          <a:p>
            <a:r>
              <a:rPr lang="ru-RU" dirty="0"/>
              <a:t> Володимир міркував, як зміцнити князівську владу, посилити власний авторитет.</a:t>
            </a:r>
          </a:p>
        </p:txBody>
      </p:sp>
    </p:spTree>
    <p:extLst>
      <p:ext uri="{BB962C8B-B14F-4D97-AF65-F5344CB8AC3E}">
        <p14:creationId xmlns:p14="http://schemas.microsoft.com/office/powerpoint/2010/main" val="40050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Спочатку в </a:t>
            </a:r>
            <a:r>
              <a:rPr lang="ru-RU" b="1" dirty="0"/>
              <a:t>980</a:t>
            </a:r>
            <a:r>
              <a:rPr lang="ru-RU" dirty="0"/>
              <a:t> році він спробував зробити це, реформувавши язичництво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Створив пантеон із шести язичницьких богів, серед яких головним визначив Перуна. Однак сподівання князя не виправдалися.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20888"/>
            <a:ext cx="3803650" cy="3384375"/>
          </a:xfrm>
        </p:spPr>
      </p:pic>
    </p:spTree>
    <p:extLst>
      <p:ext uri="{BB962C8B-B14F-4D97-AF65-F5344CB8AC3E}">
        <p14:creationId xmlns:p14="http://schemas.microsoft.com/office/powerpoint/2010/main" val="37837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 988 </a:t>
            </a:r>
            <a:r>
              <a:rPr lang="ru-RU" dirty="0"/>
              <a:t>року князь охрестився сам у місті Корсуні під ім’ям Василій, а згодом у Києві на річці Почайна охрестив населення держави</a:t>
            </a:r>
            <a:r>
              <a:rPr lang="ru-RU" dirty="0" smtClean="0"/>
              <a:t>.</a:t>
            </a:r>
          </a:p>
          <a:p>
            <a:r>
              <a:rPr lang="ru-RU" dirty="0"/>
              <a:t>Повернувшись до Києва, розпочав його розбудову</a:t>
            </a:r>
            <a:r>
              <a:rPr lang="ru-RU" dirty="0" smtClean="0"/>
              <a:t>.</a:t>
            </a:r>
          </a:p>
          <a:p>
            <a:r>
              <a:rPr lang="ru-RU" dirty="0"/>
              <a:t>Частину міста, де сидів князь і був його дитинець, науковці пізніше назвали «містом Володимира».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31" y="2348880"/>
            <a:ext cx="3949944" cy="3888432"/>
          </a:xfrm>
        </p:spPr>
      </p:pic>
    </p:spTree>
    <p:extLst>
      <p:ext uri="{BB962C8B-B14F-4D97-AF65-F5344CB8AC3E}">
        <p14:creationId xmlns:p14="http://schemas.microsoft.com/office/powerpoint/2010/main" val="3409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685800" y="2060848"/>
            <a:ext cx="3814192" cy="4464496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/>
              <a:t>Князь започаткував будівництво духовних святинь на Русі</a:t>
            </a:r>
            <a:r>
              <a:rPr lang="ru-RU" sz="2600" dirty="0" smtClean="0"/>
              <a:t>.</a:t>
            </a:r>
          </a:p>
          <a:p>
            <a:r>
              <a:rPr lang="ru-RU" sz="2600" dirty="0"/>
              <a:t>В честь свого покровителя побудував </a:t>
            </a:r>
            <a:r>
              <a:rPr lang="ru-RU" sz="2600" b="1" dirty="0"/>
              <a:t>церкву Святого Василія</a:t>
            </a:r>
            <a:r>
              <a:rPr lang="ru-RU" sz="2600" b="1" dirty="0" smtClean="0"/>
              <a:t>.</a:t>
            </a:r>
          </a:p>
          <a:p>
            <a:r>
              <a:rPr lang="ru-RU" sz="2600" dirty="0"/>
              <a:t>Згодом почали зводити муровану </a:t>
            </a:r>
            <a:r>
              <a:rPr lang="ru-RU" sz="2600" b="1" dirty="0"/>
              <a:t>церкву Успіння Пресвятої Богородиці</a:t>
            </a:r>
            <a:r>
              <a:rPr lang="ru-RU" sz="2600" dirty="0" smtClean="0"/>
              <a:t>.</a:t>
            </a:r>
          </a:p>
          <a:p>
            <a:r>
              <a:rPr lang="ru-RU" sz="2600" dirty="0"/>
              <a:t>На будівництво храму та його утримання князь виділив десяту частину свого майна, тож церкву називали  </a:t>
            </a:r>
            <a:r>
              <a:rPr lang="ru-RU" sz="2600" b="1" dirty="0"/>
              <a:t>Десятинною</a:t>
            </a:r>
            <a:r>
              <a:rPr lang="ru-RU" sz="2600" dirty="0" smtClean="0"/>
              <a:t>.</a:t>
            </a:r>
          </a:p>
          <a:p>
            <a:r>
              <a:rPr lang="ru-RU" sz="2600" dirty="0"/>
              <a:t>Відтоді було введено новий податок, </a:t>
            </a:r>
            <a:r>
              <a:rPr lang="ru-RU" sz="2600" b="1" dirty="0"/>
              <a:t>- церковну десятину</a:t>
            </a:r>
            <a:r>
              <a:rPr lang="ru-RU" sz="2600" dirty="0"/>
              <a:t>, - сплату десятої частини свого майна на потреби церкви.</a:t>
            </a:r>
            <a:endParaRPr lang="ru-RU" sz="2600" dirty="0" smtClean="0"/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b="1" i="1" dirty="0" smtClean="0"/>
              <a:t>Десятинна церква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365760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Із літопису «Повість минулих літ» про хрещення киян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6084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«І коли [Володимир] прибув, повелів він поскидати кумирів — тих порубати, а других вогню оддати. Перуна ж повелів він прив’язати коневі до хвоста і волочити з Гори по Боричевому [узвозу] на ручай, і дванадцятьох мужів приставив бити [його] палицями... І, приволікши його, вкинули його в Дніпро... Потім же Володимир послав посланців своїх по всьому городу, говорячи: «Якщо не з’явиться хто завтра на ріці — багатий, чи убогий, чи старець, чи раб, — то мені той противником буде». І, це почувши, люди з радістю йшли, радуючись, і говорили: «Якби се не добре було, князь і бояри сього б не прийняли». А назавтра вийшов Володимир з попами цесарициними і корсунськими на Дніпро. І зійшлося людей без ліку, і влізли вони у воду, і стояли — ті до шиї, а другі — до грудей. Діти ж [не відходили] од берега, а інші немовлят держали. Дорослі ж бродили [у воді], а попи, стоячи, молитви творили... Люди ж, охрестившись, ішли кожен у доми свої</a:t>
            </a:r>
            <a:r>
              <a:rPr lang="ru-RU" i="1" dirty="0" smtClean="0"/>
              <a:t>...»</a:t>
            </a:r>
          </a:p>
          <a:p>
            <a:endParaRPr lang="uk-UA" i="1" dirty="0"/>
          </a:p>
          <a:p>
            <a:r>
              <a:rPr lang="ru-RU" b="1" i="1" dirty="0"/>
              <a:t>1. Що Володимир вчинив із язичницькими ідолами? Про що це свідчить?</a:t>
            </a:r>
          </a:p>
          <a:p>
            <a:r>
              <a:rPr lang="ru-RU" b="1" i="1" dirty="0"/>
              <a:t>2. Чому кияни прийняли хрещення</a:t>
            </a:r>
            <a:r>
              <a:rPr lang="ru-RU" b="1" i="1" dirty="0" smtClean="0"/>
              <a:t>?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009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у надважливому центрі Русі, Новгороді, хрещення почалося лише </a:t>
            </a:r>
            <a:r>
              <a:rPr lang="ru-RU" b="1" dirty="0"/>
              <a:t>990</a:t>
            </a:r>
            <a:r>
              <a:rPr lang="ru-RU" dirty="0"/>
              <a:t> року, і тривало не один рік, так як північне населення Русі скептичніше ставилося до нової релігії</a:t>
            </a:r>
            <a:r>
              <a:rPr lang="ru-RU" dirty="0" smtClean="0"/>
              <a:t>.</a:t>
            </a:r>
          </a:p>
          <a:p>
            <a:r>
              <a:rPr lang="ru-RU" dirty="0"/>
              <a:t>хрещення відбувалося «вогнем і мечем», руйнувалися язичницькі капища. Відповідно, такі дії потребували підготовки, певного часу на виконання та ще більше часу на те, щоб примусово охрещена спільність припинила спротив і прийняла нову релігію</a:t>
            </a:r>
            <a:r>
              <a:rPr lang="ru-RU" dirty="0" smtClean="0"/>
              <a:t>.</a:t>
            </a:r>
          </a:p>
          <a:p>
            <a:r>
              <a:rPr lang="ru-RU" dirty="0"/>
              <a:t>значно швидше нова релігія поширювалася по містах, оминаючи невеликі поселення</a:t>
            </a:r>
            <a:r>
              <a:rPr lang="ru-RU" dirty="0" smtClean="0"/>
              <a:t>.</a:t>
            </a:r>
          </a:p>
          <a:p>
            <a:r>
              <a:rPr lang="ru-RU" dirty="0"/>
              <a:t>к</a:t>
            </a:r>
            <a:r>
              <a:rPr lang="ru-RU" dirty="0" smtClean="0"/>
              <a:t>аста служителів </a:t>
            </a:r>
            <a:r>
              <a:rPr lang="ru-RU" dirty="0"/>
              <a:t>культів язичництва, користувалася неймовірною повагою у населення і деякий час після впровадження нової релігії мала значний вплив. І лише їх повне знищення, а скоріше </a:t>
            </a:r>
            <a:r>
              <a:rPr lang="ru-RU" dirty="0" smtClean="0"/>
              <a:t>- </a:t>
            </a:r>
            <a:r>
              <a:rPr lang="ru-RU" dirty="0"/>
              <a:t>зникнення можна було вважати за перемогу нової релігії.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Русь стала цілком християнською стало можливо років через сто після 988 року. Передумов для цього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декілька: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7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/>
              <a:t>980 р</a:t>
            </a:r>
            <a:r>
              <a:rPr lang="ru-RU" i="1" dirty="0"/>
              <a:t>. – прихід до влади князя Володимира Великого</a:t>
            </a:r>
            <a:r>
              <a:rPr lang="ru-RU" i="1" dirty="0" smtClean="0"/>
              <a:t>.</a:t>
            </a:r>
          </a:p>
          <a:p>
            <a:r>
              <a:rPr lang="ru-RU" b="1" i="1" dirty="0"/>
              <a:t>988 р.</a:t>
            </a:r>
            <a:r>
              <a:rPr lang="ru-RU" i="1" dirty="0"/>
              <a:t> – хрещення Київської Русі</a:t>
            </a:r>
            <a:r>
              <a:rPr lang="ru-RU" i="1" dirty="0" smtClean="0"/>
              <a:t>.</a:t>
            </a:r>
          </a:p>
          <a:p>
            <a:r>
              <a:rPr lang="ru-RU" b="1" i="1" dirty="0"/>
              <a:t>1015 р</a:t>
            </a:r>
            <a:r>
              <a:rPr lang="ru-RU" i="1" dirty="0"/>
              <a:t>. – смерть Володимира Великого</a:t>
            </a:r>
            <a:r>
              <a:rPr lang="ru-RU" i="1" dirty="0" smtClean="0"/>
              <a:t>.</a:t>
            </a:r>
          </a:p>
          <a:p>
            <a:r>
              <a:rPr lang="ru-RU" b="1" i="1" dirty="0"/>
              <a:t>Дитинець</a:t>
            </a:r>
            <a:r>
              <a:rPr lang="ru-RU" i="1" dirty="0"/>
              <a:t> - центральна укріплена частина міста, де розташовувалися князівська резиденція, житла знаті й духівництва, храми</a:t>
            </a:r>
            <a:r>
              <a:rPr lang="ru-RU" i="1" dirty="0" smtClean="0"/>
              <a:t>.</a:t>
            </a:r>
          </a:p>
          <a:p>
            <a:r>
              <a:rPr lang="ru-RU" b="1" i="1" dirty="0" smtClean="0"/>
              <a:t>Володимир </a:t>
            </a:r>
            <a:r>
              <a:rPr lang="ru-RU" b="1" i="1" dirty="0"/>
              <a:t>Великий</a:t>
            </a:r>
            <a:r>
              <a:rPr lang="ru-RU" i="1" dirty="0"/>
              <a:t> (близько 960 - 1015) - князь і хреститель Русі-України. 988 р. прийняв хрещення під іменем Василя, розпочав християнізацію Русі-України, встановивши Київську митрополію. Канонізований християнською церквою</a:t>
            </a:r>
            <a:r>
              <a:rPr lang="ru-RU" i="1" dirty="0" smtClean="0"/>
              <a:t>.</a:t>
            </a:r>
          </a:p>
          <a:p>
            <a:r>
              <a:rPr lang="ru-RU" b="1" i="1" dirty="0" smtClean="0"/>
              <a:t>Церковна десятина</a:t>
            </a:r>
            <a:r>
              <a:rPr lang="ru-RU" i="1" dirty="0" smtClean="0"/>
              <a:t>  </a:t>
            </a:r>
            <a:r>
              <a:rPr lang="ru-RU" i="1" dirty="0"/>
              <a:t>- </a:t>
            </a:r>
            <a:r>
              <a:rPr lang="ru-RU" i="1" dirty="0" smtClean="0"/>
              <a:t>сплата </a:t>
            </a:r>
            <a:r>
              <a:rPr lang="ru-RU" i="1" dirty="0"/>
              <a:t>десятої частини свого майна на потреби </a:t>
            </a:r>
            <a:r>
              <a:rPr lang="ru-RU" i="1" dirty="0" smtClean="0"/>
              <a:t>церкви.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«Скарбничка»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b="1" i="1" dirty="0" smtClean="0"/>
              <a:t>1. На уроці я дізнався(сь)…</a:t>
            </a:r>
          </a:p>
          <a:p>
            <a:r>
              <a:rPr lang="uk-UA" sz="2000" b="1" i="1" dirty="0" smtClean="0"/>
              <a:t>2. Я зрозумів(ла)…</a:t>
            </a:r>
          </a:p>
          <a:p>
            <a:r>
              <a:rPr lang="uk-UA" sz="2000" b="1" i="1" dirty="0" smtClean="0"/>
              <a:t>3. Мені сподобалось…</a:t>
            </a:r>
          </a:p>
          <a:p>
            <a:r>
              <a:rPr lang="uk-UA" sz="2000" b="1" i="1" dirty="0" smtClean="0"/>
              <a:t>4. Мені не сподобалось…</a:t>
            </a:r>
          </a:p>
          <a:p>
            <a:r>
              <a:rPr lang="uk-UA" sz="2000" b="1" i="1" dirty="0" smtClean="0"/>
              <a:t>5. Я навчився(лась)…</a:t>
            </a:r>
          </a:p>
          <a:p>
            <a:r>
              <a:rPr lang="uk-UA" sz="2000" b="1" i="1" dirty="0" smtClean="0"/>
              <a:t>6. У мене виникли труднощі…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Рефлексія</a:t>
            </a:r>
            <a:endParaRPr lang="ru-RU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59785"/>
            <a:ext cx="1682336" cy="1682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59784"/>
            <a:ext cx="1638182" cy="15756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557550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8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i="1" dirty="0"/>
              <a:t>Мета:</a:t>
            </a:r>
            <a:r>
              <a:rPr lang="uk-UA" i="1" dirty="0"/>
              <a:t> ознайомити учнів з діяльністю князя Володимира ; з’ясувати , які реформи запровадив Володимир, проаналізувати його внутрішню і зовнішню політику; розвивати  історико – аналітичне мислення, виробляти вміння оформляти вивчений матеріал схематично ; виховувати в учнів почуття гордості за історичне минуле.</a:t>
            </a:r>
            <a:endParaRPr lang="ru-RU" i="1" dirty="0"/>
          </a:p>
          <a:p>
            <a:r>
              <a:rPr lang="uk-UA" b="1" i="1" dirty="0"/>
              <a:t>Тип уроку:</a:t>
            </a:r>
            <a:r>
              <a:rPr lang="uk-UA" i="1" dirty="0"/>
              <a:t> вивчення нового </a:t>
            </a:r>
            <a:r>
              <a:rPr lang="uk-UA" i="1" dirty="0" smtClean="0"/>
              <a:t>матеріалу</a:t>
            </a:r>
            <a:r>
              <a:rPr lang="ru-RU" i="1" dirty="0" smtClean="0"/>
              <a:t>.</a:t>
            </a:r>
          </a:p>
          <a:p>
            <a:r>
              <a:rPr lang="uk-UA" b="1" i="1" dirty="0"/>
              <a:t>Обладнання: </a:t>
            </a:r>
            <a:r>
              <a:rPr lang="uk-UA" i="1" dirty="0"/>
              <a:t>підручник В.С. Власов « Історія України» для 7 класу, ілюстрації, технічні засоби.</a:t>
            </a: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6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/>
              <a:t>QR </a:t>
            </a:r>
            <a:r>
              <a:rPr lang="ru-RU" b="1" i="1" dirty="0" smtClean="0"/>
              <a:t>код</a:t>
            </a:r>
            <a:r>
              <a:rPr lang="ru-RU" i="1" dirty="0" smtClean="0"/>
              <a:t>: зіскануйте цей код мобільним пристроєм і перейдіть до виконання вправи.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Домашнє завдання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06" y="3212976"/>
            <a:ext cx="3672408" cy="32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/>
              <a:t>Визначити хронологічні межі перебування при владі Володимира Великого , називати дату хрещення  Русі – </a:t>
            </a:r>
            <a:r>
              <a:rPr lang="uk-UA" i="1" dirty="0" smtClean="0"/>
              <a:t>України;</a:t>
            </a:r>
          </a:p>
          <a:p>
            <a:pPr lvl="0"/>
            <a:r>
              <a:rPr lang="uk-UA" i="1" dirty="0"/>
              <a:t>Характеризувати внутрішнє і зовнішнє становище </a:t>
            </a:r>
            <a:r>
              <a:rPr lang="uk-UA" i="1" dirty="0" smtClean="0"/>
              <a:t>Русі - України</a:t>
            </a:r>
            <a:r>
              <a:rPr lang="uk-UA" i="1" dirty="0"/>
              <a:t>;</a:t>
            </a:r>
            <a:endParaRPr lang="ru-RU" i="1" dirty="0"/>
          </a:p>
          <a:p>
            <a:r>
              <a:rPr lang="uk-UA" i="1" dirty="0"/>
              <a:t>Давати оцінку діяльності князя </a:t>
            </a:r>
            <a:r>
              <a:rPr lang="uk-UA" i="1" dirty="0" smtClean="0"/>
              <a:t>Володимира;</a:t>
            </a:r>
          </a:p>
          <a:p>
            <a:r>
              <a:rPr lang="uk-UA" i="1" dirty="0"/>
              <a:t>Визначити передумови та історичне значення запровадження християнства як державної </a:t>
            </a:r>
            <a:r>
              <a:rPr lang="uk-UA" i="1" dirty="0" smtClean="0"/>
              <a:t>релігії.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>
                <a:solidFill>
                  <a:schemeClr val="tx1"/>
                </a:solidFill>
              </a:rPr>
              <a:t>Очікувані результати: </a:t>
            </a:r>
            <a:endParaRPr lang="ru-R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 smtClean="0"/>
              <a:t>Утвердження </a:t>
            </a:r>
            <a:r>
              <a:rPr lang="uk-UA" b="1" dirty="0"/>
              <a:t>Володимира на київському престолі та розширення території Русі.</a:t>
            </a:r>
            <a:endParaRPr lang="ru-RU" dirty="0"/>
          </a:p>
          <a:p>
            <a:pPr lvl="0"/>
            <a:r>
              <a:rPr lang="uk-UA" b="1" dirty="0"/>
              <a:t>Внутрішня і зовнішня політика Володимира Великого.</a:t>
            </a:r>
            <a:endParaRPr lang="ru-RU" dirty="0"/>
          </a:p>
          <a:p>
            <a:pPr lvl="0"/>
            <a:r>
              <a:rPr lang="uk-UA" b="1" dirty="0"/>
              <a:t>Запровадження християнства</a:t>
            </a:r>
            <a:r>
              <a:rPr lang="uk-UA" b="1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35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Батько Володимира князь Святослав загинув у битві з печенігами у </a:t>
            </a:r>
            <a:r>
              <a:rPr lang="uk-UA" b="1" dirty="0"/>
              <a:t>972</a:t>
            </a:r>
            <a:r>
              <a:rPr lang="uk-UA" dirty="0"/>
              <a:t> році князювання Володимира розпочалося у </a:t>
            </a:r>
            <a:r>
              <a:rPr lang="uk-UA" b="1" dirty="0"/>
              <a:t>980</a:t>
            </a:r>
            <a:r>
              <a:rPr lang="uk-UA" dirty="0"/>
              <a:t> році.</a:t>
            </a:r>
            <a:endParaRPr lang="ru-RU" dirty="0"/>
          </a:p>
          <a:p>
            <a:r>
              <a:rPr lang="uk-UA" dirty="0"/>
              <a:t>П</a:t>
            </a:r>
            <a:r>
              <a:rPr lang="uk-UA" dirty="0" smtClean="0"/>
              <a:t>ісля </a:t>
            </a:r>
            <a:r>
              <a:rPr lang="uk-UA" dirty="0"/>
              <a:t>смерті Святослава між його синами почалася боротьба за владу. Олег і Володимир не визнавали великим князем київським свого старшого брата Ярополка.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b="1" dirty="0"/>
              <a:t>977</a:t>
            </a:r>
            <a:r>
              <a:rPr lang="uk-UA" dirty="0"/>
              <a:t> році Ярополк вирушив із військом у Деревлянську землю,щоб відібрати її у Олега. Олег програв битву з своїм старшим братом і </a:t>
            </a:r>
            <a:r>
              <a:rPr lang="uk-UA" dirty="0" smtClean="0"/>
              <a:t>загинув.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/>
              <a:t>Утвердження</a:t>
            </a:r>
            <a:r>
              <a:rPr lang="uk-UA" sz="2800" b="1" dirty="0"/>
              <a:t> </a:t>
            </a:r>
            <a:r>
              <a:rPr lang="uk-UA" sz="2800" b="1" dirty="0" smtClean="0"/>
              <a:t>Володимира </a:t>
            </a:r>
            <a:r>
              <a:rPr lang="uk-UA" sz="2800" b="1" dirty="0"/>
              <a:t>на київському престолі та розширення території Русі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03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Володимир,який у цей час правив у Новгороді, щоб не повторити трагічної долі брата , утік до Швеції. </a:t>
            </a:r>
            <a:endParaRPr lang="uk-UA" dirty="0" smtClean="0"/>
          </a:p>
          <a:p>
            <a:r>
              <a:rPr lang="uk-UA" dirty="0" smtClean="0"/>
              <a:t>Звідти </a:t>
            </a:r>
            <a:r>
              <a:rPr lang="uk-UA" dirty="0"/>
              <a:t>повернувся з сильною варязькою дружиною і рушив на Київ. </a:t>
            </a:r>
            <a:endParaRPr lang="uk-UA" dirty="0" smtClean="0"/>
          </a:p>
          <a:p>
            <a:r>
              <a:rPr lang="uk-UA" dirty="0" smtClean="0"/>
              <a:t>Внаслідок </a:t>
            </a:r>
            <a:r>
              <a:rPr lang="uk-UA" dirty="0"/>
              <a:t>нетривалої війни між братами Ярополк загинув, і великим князем київським став Володимир.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4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дійснив </a:t>
            </a:r>
            <a:r>
              <a:rPr lang="ru-RU" dirty="0"/>
              <a:t>адміністративну, військову та релігійну реформи. </a:t>
            </a:r>
            <a:endParaRPr lang="ru-RU" dirty="0" smtClean="0"/>
          </a:p>
          <a:p>
            <a:r>
              <a:rPr lang="ru-RU" dirty="0" smtClean="0"/>
              <a:t>Розпочав </a:t>
            </a:r>
            <a:r>
              <a:rPr lang="ru-RU" dirty="0"/>
              <a:t>карбування власних монет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Розбудовував Київ, засновував нові міста.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захисту від кочівників звів систему земляних валів. </a:t>
            </a:r>
            <a:endParaRPr lang="ru-RU" dirty="0" smtClean="0"/>
          </a:p>
          <a:p>
            <a:r>
              <a:rPr lang="ru-RU" dirty="0" smtClean="0"/>
              <a:t>Запровадивши </a:t>
            </a:r>
            <a:r>
              <a:rPr lang="ru-RU" dirty="0"/>
              <a:t>в </a:t>
            </a:r>
            <a:r>
              <a:rPr lang="ru-RU" b="1" dirty="0"/>
              <a:t>988</a:t>
            </a:r>
            <a:r>
              <a:rPr lang="ru-RU" dirty="0"/>
              <a:t> році християнство, зміцнив владу у державі та міжнародний авторитет </a:t>
            </a:r>
            <a:r>
              <a:rPr lang="ru-RU" dirty="0" smtClean="0"/>
              <a:t>Русі-України.</a:t>
            </a:r>
          </a:p>
          <a:p>
            <a:r>
              <a:rPr lang="ru-RU" dirty="0"/>
              <a:t>С</a:t>
            </a:r>
            <a:r>
              <a:rPr lang="ru-RU" dirty="0" smtClean="0"/>
              <a:t>прияв </a:t>
            </a:r>
            <a:r>
              <a:rPr lang="ru-RU" dirty="0"/>
              <a:t>розвитку культури.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нутрішня 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політика Володимира 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Великог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6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озширив </a:t>
            </a:r>
            <a:r>
              <a:rPr lang="ru-RU" dirty="0"/>
              <a:t>кордони, здолавши опір в’ятичів, радимичів, ятвягів та підкоривши дулібів і білих хорватів. </a:t>
            </a:r>
            <a:endParaRPr lang="ru-RU" dirty="0" smtClean="0"/>
          </a:p>
          <a:p>
            <a:r>
              <a:rPr lang="ru-RU" dirty="0" smtClean="0"/>
              <a:t>Приєднав </a:t>
            </a:r>
            <a:r>
              <a:rPr lang="ru-RU" dirty="0"/>
              <a:t>Червенські міста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Задля мирних стосунків з іншими державами запровадив «шлюбну дипломатію».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Зовнішня </a:t>
            </a: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політика Володимира Великого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54588"/>
          </a:xfrm>
        </p:spPr>
        <p:txBody>
          <a:bodyPr/>
          <a:lstStyle/>
          <a:p>
            <a:r>
              <a:rPr lang="ru-RU" sz="1800" i="1" dirty="0">
                <a:solidFill>
                  <a:schemeClr val="tx1"/>
                </a:solidFill>
              </a:rPr>
              <a:t>На фото: монети Володимира Великого, який розпорядився карбувати золоті та срібні гроші – золоті монети "златники" і срібні монети – "срібники". На аверсі цих монет поміщено зображення Володимира, а також напис: "Володимир на столі, а се його злато (сребро). Ця реформа дозволила значно зміцнити не тільки фінансове становище Київської Русі. Власні гроші є однією з ознак державності.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10696"/>
            <a:ext cx="745494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154</TotalTime>
  <Words>1031</Words>
  <Application>Microsoft Office PowerPoint</Application>
  <PresentationFormat>Экран (4:3)</PresentationFormat>
  <Paragraphs>85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Київська держава За Володимира Великого</vt:lpstr>
      <vt:lpstr>Презентация PowerPoint</vt:lpstr>
      <vt:lpstr>Очікувані результати: </vt:lpstr>
      <vt:lpstr> План </vt:lpstr>
      <vt:lpstr>Утвердження Володимира на київському престолі та розширення території Русі</vt:lpstr>
      <vt:lpstr>Презентация PowerPoint</vt:lpstr>
      <vt:lpstr>Внутрішня політика Володимира Великого</vt:lpstr>
      <vt:lpstr>Зовнішня політика Володимира Великого</vt:lpstr>
      <vt:lpstr>На фото: монети Володимира Великого, який розпорядився карбувати золоті та срібні гроші – золоті монети "златники" і срібні монети – "срібники". На аверсі цих монет поміщено зображення Володимира, а також напис: "Володимир на столі, а се його злато (сребро). Ця реформа дозволила значно зміцнити не тільки фінансове становище Київської Русі. Власні гроші є однією з ознак державності.</vt:lpstr>
      <vt:lpstr>Укріплення «Змієві вали»</vt:lpstr>
      <vt:lpstr>Хрещення Русі</vt:lpstr>
      <vt:lpstr>Запровадження християнства</vt:lpstr>
      <vt:lpstr>Презентация PowerPoint</vt:lpstr>
      <vt:lpstr>Презентация PowerPoint</vt:lpstr>
      <vt:lpstr>              </vt:lpstr>
      <vt:lpstr>Із літопису «Повість минулих літ» про хрещення киян</vt:lpstr>
      <vt:lpstr>Русь стала цілком християнською стало можливо років через сто після 988 року. Передумов для цього декілька:</vt:lpstr>
      <vt:lpstr>«Скарбничка»</vt:lpstr>
      <vt:lpstr>Рефлексія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Київська держава За Володимира Великого</dc:title>
  <dc:creator>ilona</dc:creator>
  <cp:lastModifiedBy>ilonalonelyboom@mail.ru</cp:lastModifiedBy>
  <cp:revision>16</cp:revision>
  <dcterms:created xsi:type="dcterms:W3CDTF">2022-04-27T09:56:24Z</dcterms:created>
  <dcterms:modified xsi:type="dcterms:W3CDTF">2022-04-28T07:49:51Z</dcterms:modified>
</cp:coreProperties>
</file>