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80" r:id="rId2"/>
    <p:sldId id="289" r:id="rId3"/>
    <p:sldId id="290" r:id="rId4"/>
    <p:sldId id="291" r:id="rId5"/>
    <p:sldId id="292" r:id="rId6"/>
    <p:sldId id="293" r:id="rId7"/>
    <p:sldId id="260" r:id="rId8"/>
    <p:sldId id="259" r:id="rId9"/>
    <p:sldId id="261" r:id="rId10"/>
    <p:sldId id="279" r:id="rId11"/>
    <p:sldId id="257" r:id="rId12"/>
    <p:sldId id="294" r:id="rId13"/>
    <p:sldId id="295" r:id="rId14"/>
    <p:sldId id="263" r:id="rId15"/>
    <p:sldId id="264" r:id="rId16"/>
    <p:sldId id="281" r:id="rId17"/>
    <p:sldId id="283" r:id="rId18"/>
    <p:sldId id="28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лана" initials="С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99C70-7D12-4976-9B99-C598FB972696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E6C1-3520-4931-8796-18BA653319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304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1E6C1-3520-4931-8796-18BA653319A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692696"/>
            <a:ext cx="734481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latin typeface="Calibri"/>
                <a:ea typeface="Calibri" pitchFamily="34" charset="0"/>
                <a:cs typeface="Times New Roman" pitchFamily="18" charset="0"/>
              </a:rPr>
              <a:t>«Хімік не такий повинен бути, який далі диму і попелу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latin typeface="Calibri"/>
                <a:ea typeface="Calibri" pitchFamily="34" charset="0"/>
                <a:cs typeface="Times New Roman" pitchFamily="18" charset="0"/>
              </a:rPr>
              <a:t>    нічого не бачить,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latin typeface="Calibri"/>
                <a:ea typeface="Calibri" pitchFamily="34" charset="0"/>
                <a:cs typeface="Times New Roman" pitchFamily="18" charset="0"/>
              </a:rPr>
              <a:t>а такий, який на підставі досвідчених даних може робити теоретичні висновки 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i="1" dirty="0" smtClean="0"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latin typeface="Calibri"/>
                <a:ea typeface="Calibri" pitchFamily="34" charset="0"/>
                <a:cs typeface="Times New Roman" pitchFamily="18" charset="0"/>
              </a:rPr>
              <a:t>                                    М. В. Ломоносов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КИСЛОТИ</a:t>
            </a:r>
            <a:b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15616" y="692696"/>
            <a:ext cx="3346704" cy="34747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7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600" b="1" dirty="0" smtClean="0">
                <a:latin typeface="Times New Roman" pitchFamily="18" charset="0"/>
                <a:cs typeface="Times New Roman" pitchFamily="18" charset="0"/>
              </a:rPr>
              <a:t>Рідкі</a:t>
            </a: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300" b="1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123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3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23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3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123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3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en-US" sz="1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37160" indent="0">
              <a:buNone/>
            </a:pP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>
          <a:xfrm>
            <a:off x="4644008" y="692696"/>
            <a:ext cx="3346704" cy="34747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0" b="1" dirty="0" smtClean="0">
                <a:latin typeface="Times New Roman" pitchFamily="18" charset="0"/>
                <a:cs typeface="Times New Roman" pitchFamily="18" charset="0"/>
              </a:rPr>
              <a:t>Тверді</a:t>
            </a:r>
          </a:p>
          <a:p>
            <a:pPr>
              <a:buNone/>
            </a:pPr>
            <a:endParaRPr lang="ru-RU" sz="1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35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35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35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3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35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35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3500" b="1" dirty="0" smtClean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ru-RU" sz="135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35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ветлана\Desktop\Урок по химии\муравей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99250"/>
            <a:ext cx="2160240" cy="1604138"/>
          </a:xfrm>
          <a:prstGeom prst="rect">
            <a:avLst/>
          </a:prstGeom>
          <a:noFill/>
        </p:spPr>
      </p:pic>
      <p:pic>
        <p:nvPicPr>
          <p:cNvPr id="1027" name="Picture 3" descr="C:\Users\Светлана\Desktop\Урок по химии\лимон 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381" y="3284984"/>
            <a:ext cx="1944216" cy="1881500"/>
          </a:xfrm>
          <a:prstGeom prst="rect">
            <a:avLst/>
          </a:prstGeom>
          <a:noFill/>
        </p:spPr>
      </p:pic>
      <p:pic>
        <p:nvPicPr>
          <p:cNvPr id="1029" name="Picture 5" descr="C:\Users\Светлана\Desktop\Урок по химии\серная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401219"/>
            <a:ext cx="2292255" cy="1800200"/>
          </a:xfrm>
          <a:prstGeom prst="rect">
            <a:avLst/>
          </a:prstGeom>
          <a:noFill/>
        </p:spPr>
      </p:pic>
      <p:pic>
        <p:nvPicPr>
          <p:cNvPr id="1030" name="Picture 6" descr="C:\Users\Светлана\Desktop\Урок по химии\соляная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0816" y="3230978"/>
            <a:ext cx="2376264" cy="1782198"/>
          </a:xfrm>
          <a:prstGeom prst="rect">
            <a:avLst/>
          </a:prstGeom>
          <a:noFill/>
        </p:spPr>
      </p:pic>
      <p:pic>
        <p:nvPicPr>
          <p:cNvPr id="1031" name="Picture 7" descr="C:\Users\Светлана\Desktop\Урок по химии\азотначяя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99585" y="5013176"/>
            <a:ext cx="1937451" cy="1012605"/>
          </a:xfrm>
          <a:prstGeom prst="rect">
            <a:avLst/>
          </a:prstGeom>
          <a:noFill/>
        </p:spPr>
      </p:pic>
      <p:pic>
        <p:nvPicPr>
          <p:cNvPr id="1032" name="Picture 8" descr="C:\Users\Светлана\Desktop\Урок по химии\яблоко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2953648"/>
            <a:ext cx="1905000" cy="1428750"/>
          </a:xfrm>
          <a:prstGeom prst="rect">
            <a:avLst/>
          </a:prstGeom>
          <a:noFill/>
        </p:spPr>
      </p:pic>
      <p:pic>
        <p:nvPicPr>
          <p:cNvPr id="1033" name="Picture 9" descr="C:\Users\Светлана\Desktop\Урок по химии\уксусная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83878" y="4581128"/>
            <a:ext cx="1896646" cy="155237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42070" y="764704"/>
            <a:ext cx="236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Органічні кислоти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7844" y="610816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НЕОРГАНІЧНІ              КИСЛОТИ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7640" y="647025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Правило розведення кислот: </a:t>
            </a:r>
            <a:r>
              <a:rPr lang="ru-RU" sz="4000" dirty="0" smtClean="0"/>
              <a:t>спочатку вода, потім кислота, інакше станеться біда.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Урок &quot;В царстві кислот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649463"/>
            <a:ext cx="5611382" cy="42085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6943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620688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КИСЛОТИ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7" y="2132856"/>
            <a:ext cx="85689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Вугільна і сірчиста кислоти у вільному вигляді не існують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3861048"/>
            <a:ext cx="7056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4000" b="1" baseline="-25000" dirty="0">
                <a:latin typeface="Times New Roman" pitchFamily="18" charset="0"/>
                <a:cs typeface="Times New Roman" pitchFamily="18" charset="0"/>
              </a:rPr>
              <a:t>3        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O +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40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   H</a:t>
            </a:r>
            <a:r>
              <a:rPr lang="en-US" sz="4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O + CO</a:t>
            </a:r>
            <a:r>
              <a:rPr lang="en-US" sz="4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27784" y="42210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627784" y="443711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627784" y="537321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627784" y="558924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074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ветлана\Desktop\Урок по химии\гор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3384376" cy="2256251"/>
          </a:xfrm>
          <a:prstGeom prst="rect">
            <a:avLst/>
          </a:prstGeom>
          <a:noFill/>
        </p:spPr>
      </p:pic>
      <p:pic>
        <p:nvPicPr>
          <p:cNvPr id="2051" name="Picture 3" descr="C:\Users\Светлана\Desktop\Урок по химии\горы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258820"/>
            <a:ext cx="4249912" cy="280831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92300" y="4192707"/>
            <a:ext cx="73095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руйнування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гірських порід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і утворення грунту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40466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Функція кислот в природі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620688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Роль кислот в організмі людини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Светлана\Desktop\Урок по химии\витамин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2776" y="3429000"/>
            <a:ext cx="3921224" cy="294091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729358" y="3491716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5126" name="AutoShape 6" descr="Презентація &quot;Поширеність в природі та використання оксидів, кислот, основ  та середніх солей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128" name="AutoShape 8" descr="Презентація &quot;Поширеність в природі та використання оксидів, кислот, основ  та середніх солей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130" name="Picture 10" descr="Презентація &quot;Поширеність в природі та використання оксидів, кислот, основ  та середніх солей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12776"/>
            <a:ext cx="5112568" cy="3834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188640"/>
            <a:ext cx="8352928" cy="401796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6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3 ,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Ca(OH)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HF, </a:t>
            </a: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 Al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6000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effectLst/>
              </a:rPr>
              <a:t>Перевіримо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323528" y="1772816"/>
            <a:ext cx="4038600" cy="45259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/>
              <a:t> </a:t>
            </a:r>
            <a:r>
              <a:rPr lang="ru-RU" b="1" dirty="0" smtClean="0"/>
              <a:t> Оксиди</a:t>
            </a:r>
          </a:p>
          <a:p>
            <a:pPr>
              <a:buFont typeface="Wingdings" pitchFamily="2" charset="2"/>
              <a:buChar char="Ø"/>
            </a:pPr>
            <a:endParaRPr lang="ru-RU" b="1" dirty="0" smtClean="0"/>
          </a:p>
          <a:p>
            <a:pPr>
              <a:buFont typeface="Wingdings" pitchFamily="2" charset="2"/>
              <a:buChar char="Ø"/>
            </a:pP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  Основи</a:t>
            </a:r>
          </a:p>
          <a:p>
            <a:pPr>
              <a:buNone/>
            </a:pPr>
            <a:endParaRPr lang="ru-RU" b="1" dirty="0" smtClean="0"/>
          </a:p>
          <a:p>
            <a:pPr>
              <a:buFont typeface="Wingdings" pitchFamily="2" charset="2"/>
              <a:buChar char="Ø"/>
            </a:pPr>
            <a:endParaRPr lang="ru-RU" b="1" dirty="0" smtClean="0"/>
          </a:p>
          <a:p>
            <a:pPr>
              <a:buFont typeface="Wingdings" pitchFamily="2" charset="2"/>
              <a:buChar char="Ø"/>
            </a:pPr>
            <a:endParaRPr lang="ru-RU" b="1" dirty="0" smtClean="0"/>
          </a:p>
          <a:p>
            <a:pPr>
              <a:buFont typeface="Wingdings" pitchFamily="2" charset="2"/>
              <a:buChar char="Ø"/>
            </a:pP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  Кислоти</a:t>
            </a:r>
          </a:p>
          <a:p>
            <a:pPr>
              <a:buFont typeface="Wingdings" pitchFamily="2" charset="2"/>
              <a:buChar char="Ø"/>
            </a:pPr>
            <a:endParaRPr lang="ru-RU" b="1" dirty="0" smtClean="0"/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635896" y="1700213"/>
            <a:ext cx="5508104" cy="452596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HF,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4925"/>
            <a:ext cx="8893175" cy="4614863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6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6600" dirty="0" smtClean="0">
                <a:solidFill>
                  <a:schemeClr val="tx1"/>
                </a:solidFill>
                <a:latin typeface="+mn-lt"/>
              </a:rPr>
            </a:br>
            <a:r>
              <a:rPr lang="ru-RU" sz="6600" dirty="0">
                <a:latin typeface="+mn-lt"/>
              </a:rPr>
              <a:t/>
            </a:r>
            <a:br>
              <a:rPr lang="ru-RU" sz="6600" dirty="0">
                <a:latin typeface="+mn-lt"/>
              </a:rPr>
            </a:br>
            <a:r>
              <a:rPr lang="ru-RU" sz="6600" dirty="0" smtClean="0">
                <a:latin typeface="+mn-lt"/>
              </a:rPr>
              <a:t/>
            </a:r>
            <a:br>
              <a:rPr lang="ru-RU" sz="6600" dirty="0" smtClean="0">
                <a:latin typeface="+mn-lt"/>
              </a:rPr>
            </a:br>
            <a:r>
              <a:rPr lang="ru-RU" sz="6600" dirty="0" smtClean="0">
                <a:solidFill>
                  <a:schemeClr val="tx1"/>
                </a:solidFill>
                <a:latin typeface="+mn-lt"/>
              </a:rPr>
              <a:t> Дякую за співпрацю</a:t>
            </a:r>
            <a:r>
              <a:rPr lang="ru-RU" sz="6600" dirty="0" smtClean="0">
                <a:solidFill>
                  <a:schemeClr val="tx1"/>
                </a:solidFill>
              </a:rPr>
              <a:t>!</a:t>
            </a:r>
            <a:br>
              <a:rPr lang="ru-RU" sz="6600" dirty="0" smtClean="0">
                <a:solidFill>
                  <a:schemeClr val="tx1"/>
                </a:solidFill>
              </a:rPr>
            </a:b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27584" y="1247855"/>
            <a:ext cx="741682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8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CaO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</a:t>
            </a: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Mg(OH)</a:t>
            </a:r>
            <a:r>
              <a:rPr kumimoji="0" lang="en-US" sz="8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HNO</a:t>
            </a:r>
            <a:r>
              <a:rPr kumimoji="0" lang="en-US" sz="8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Fe(OH)</a:t>
            </a:r>
            <a:r>
              <a:rPr kumimoji="0" lang="en-US" sz="8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H</a:t>
            </a:r>
            <a:r>
              <a:rPr kumimoji="0" lang="en-US" sz="8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</a:t>
            </a:r>
            <a:r>
              <a:rPr kumimoji="0" lang="en-US" sz="8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Al</a:t>
            </a:r>
            <a:r>
              <a:rPr kumimoji="0" lang="en-US" sz="8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en-US" sz="8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8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HCl</a:t>
            </a:r>
            <a:endParaRPr kumimoji="0" lang="en-US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8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/>
              <a:t>П</a:t>
            </a:r>
            <a:r>
              <a:rPr lang="ru-RU" sz="4000" b="1" dirty="0" smtClean="0"/>
              <a:t>еревіримо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Оксиди </a:t>
            </a:r>
            <a:r>
              <a:rPr lang="tr-TR" sz="4000" b="1" dirty="0" err="1" smtClean="0"/>
              <a:t>CaO</a:t>
            </a:r>
            <a:r>
              <a:rPr lang="tr-TR" sz="4000" b="1" dirty="0" smtClean="0"/>
              <a:t>, Al2O3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ru-RU" sz="4000" b="1" dirty="0" smtClean="0"/>
              <a:t>Гідроксиди </a:t>
            </a:r>
            <a:r>
              <a:rPr lang="tr-TR" sz="4000" b="1" dirty="0" smtClean="0"/>
              <a:t>Mg (OH) 2, </a:t>
            </a:r>
            <a:r>
              <a:rPr lang="tr-TR" sz="4000" b="1" dirty="0" err="1" smtClean="0"/>
              <a:t>Fe</a:t>
            </a:r>
            <a:r>
              <a:rPr lang="tr-TR" sz="4000" b="1" dirty="0" smtClean="0"/>
              <a:t> (OH) 3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31805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9953" y="2420888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 smtClean="0"/>
              <a:t> </a:t>
            </a:r>
            <a:endParaRPr lang="ru-RU" sz="8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5" y="2564904"/>
            <a:ext cx="6480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0" lvl="3" indent="-914400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4800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536" y="1397477"/>
            <a:ext cx="835292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3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3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</a:t>
            </a:r>
            <a:r>
              <a:rPr kumimoji="0" lang="en-US" sz="13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4, </a:t>
            </a:r>
            <a:r>
              <a:rPr kumimoji="0" lang="en-US" sz="13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HCl</a:t>
            </a:r>
            <a:endParaRPr kumimoji="0" lang="en-US" sz="13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a.all.biz/img/ua/catalog/253453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556792"/>
            <a:ext cx="3312368" cy="4344089"/>
          </a:xfrm>
          <a:prstGeom prst="rect">
            <a:avLst/>
          </a:prstGeom>
          <a:noFill/>
        </p:spPr>
      </p:pic>
      <p:pic>
        <p:nvPicPr>
          <p:cNvPr id="16386" name="Picture 2" descr="Уксус Оцет водний розчин оцтової кислоти 9%: продажа, цена в Киеве. Уксус  от &quot;ТОВ ЛЕО &quot; - 3222952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20688"/>
            <a:ext cx="4286250" cy="571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858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896" y="652715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4069224"/>
              </p:ext>
            </p:extLst>
          </p:nvPr>
        </p:nvGraphicFramePr>
        <p:xfrm>
          <a:off x="1835696" y="2060848"/>
          <a:ext cx="6096000" cy="3274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07935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r>
                        <a:rPr lang="ru-RU" baseline="0" dirty="0" smtClean="0"/>
                        <a:t> индикатора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Окраска индикатора в щелочной среде</a:t>
                      </a:r>
                      <a:endParaRPr lang="ru-RU" dirty="0"/>
                    </a:p>
                  </a:txBody>
                  <a:tcPr/>
                </a:tc>
              </a:tr>
              <a:tr h="831438">
                <a:tc>
                  <a:txBody>
                    <a:bodyPr/>
                    <a:lstStyle/>
                    <a:p>
                      <a:r>
                        <a:rPr lang="ru-RU" dirty="0" smtClean="0"/>
                        <a:t>Лакмус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синяя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Метиловый</a:t>
                      </a:r>
                    </a:p>
                    <a:p>
                      <a:r>
                        <a:rPr lang="ru-RU" dirty="0" smtClean="0"/>
                        <a:t>оранжевый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жёл</a:t>
                      </a:r>
                      <a:endParaRPr lang="ru-RU" dirty="0"/>
                    </a:p>
                  </a:txBody>
                  <a:tcPr/>
                </a:tc>
              </a:tr>
              <a:tr h="866766">
                <a:tc>
                  <a:txBody>
                    <a:bodyPr/>
                    <a:lstStyle/>
                    <a:p>
                      <a:r>
                        <a:rPr lang="ru-RU" dirty="0" smtClean="0"/>
                        <a:t>Фенолфталеин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малиновая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Хімія. 7 клас ВОШ: Опрацюйте теоретичний матеріал з теми 3.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204" y="980728"/>
            <a:ext cx="8468267" cy="4968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036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effectLst/>
              </a:rPr>
              <a:t>КИСЛОТИ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899592" y="2292188"/>
            <a:ext cx="2818656" cy="370527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HI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HBr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HF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>
          <a:xfrm>
            <a:off x="3203848" y="2234481"/>
            <a:ext cx="3024336" cy="37772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249289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1798251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одноосновні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177281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двохосновні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8144" y="177281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триосновні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899592" y="1636351"/>
            <a:ext cx="2674938" cy="29083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HI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HBr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HF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5105400" y="1600200"/>
            <a:ext cx="4038600" cy="319722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941168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безкисневі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7944" y="4941167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кисневовмісні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620688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КИСЛОТИ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574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КИСЛОТИ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403648" y="2306489"/>
            <a:ext cx="4038600" cy="3744417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HI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>
          <a:xfrm>
            <a:off x="4648200" y="2276873"/>
            <a:ext cx="4038600" cy="9361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4736" y="1484784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Розчинні у воді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8799" y="148478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Нерозчинні у воді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2309682"/>
            <a:ext cx="18982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32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7" grpId="0"/>
      <p:bldP spid="8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982</TotalTime>
  <Words>258</Words>
  <Application>Microsoft Office PowerPoint</Application>
  <PresentationFormat>Ekran Gösterisi (4:3)</PresentationFormat>
  <Paragraphs>119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Воздушный поток</vt:lpstr>
      <vt:lpstr>Slayt 1</vt:lpstr>
      <vt:lpstr>Slayt 2</vt:lpstr>
      <vt:lpstr>Slayt 3</vt:lpstr>
      <vt:lpstr>Slayt 4</vt:lpstr>
      <vt:lpstr>Slayt 5</vt:lpstr>
      <vt:lpstr>Slayt 6</vt:lpstr>
      <vt:lpstr>КИСЛОТИ</vt:lpstr>
      <vt:lpstr>Slayt 8</vt:lpstr>
      <vt:lpstr>КИСЛОТИ</vt:lpstr>
      <vt:lpstr>КИСЛОТИ   </vt:lpstr>
      <vt:lpstr>Slayt 11</vt:lpstr>
      <vt:lpstr>Slayt 12</vt:lpstr>
      <vt:lpstr>Slayt 13</vt:lpstr>
      <vt:lpstr>Slayt 14</vt:lpstr>
      <vt:lpstr>Slayt 15</vt:lpstr>
      <vt:lpstr>  H2CO3, CuO, H3PO4,  NaOH, SO3 ,HNO3,  Ca(OH)2, HF,  Al(OH)3,  H2SO4,  Al2O3,  HCl,   H2S </vt:lpstr>
      <vt:lpstr>Перевіримо</vt:lpstr>
      <vt:lpstr>    Дякую за співпрацю!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ASİA</cp:lastModifiedBy>
  <cp:revision>99</cp:revision>
  <dcterms:created xsi:type="dcterms:W3CDTF">2013-02-03T20:07:04Z</dcterms:created>
  <dcterms:modified xsi:type="dcterms:W3CDTF">2020-11-28T16:30:07Z</dcterms:modified>
</cp:coreProperties>
</file>