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6" r:id="rId8"/>
    <p:sldId id="260" r:id="rId9"/>
    <p:sldId id="267" r:id="rId10"/>
    <p:sldId id="268" r:id="rId11"/>
    <p:sldId id="261" r:id="rId12"/>
    <p:sldId id="262" r:id="rId13"/>
    <p:sldId id="269" r:id="rId14"/>
    <p:sldId id="270" r:id="rId15"/>
    <p:sldId id="263" r:id="rId16"/>
    <p:sldId id="271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30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1B3D3-5A07-484F-93B0-F6DF45569144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3589-9AE5-4ED0-8C75-B02845924B6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357694"/>
            <a:ext cx="6858048" cy="1971692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8 клас</a:t>
            </a:r>
          </a:p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(За підручником 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Ривкінд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 Й.Я.)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Вчитель: Тищенко Віталій Миколайович</a:t>
            </a:r>
            <a:endParaRPr lang="uk-U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285860"/>
            <a:ext cx="78841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4800" b="1" cap="all" spc="0" dirty="0" smtClean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60000" endA="900" endPos="58000" dir="5400000" sy="-100000" algn="bl" rotWithShape="0"/>
                </a:effectLst>
              </a:rPr>
              <a:t>Опрацювання </a:t>
            </a:r>
            <a:endParaRPr lang="uk-UA" sz="4800" b="1" cap="all" spc="0" dirty="0" smtClean="0">
              <a:ln/>
              <a:solidFill>
                <a:schemeClr val="tx2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60000" endA="900" endPos="58000" dir="5400000" sy="-100000" algn="bl" rotWithShape="0"/>
              </a:effectLst>
            </a:endParaRPr>
          </a:p>
          <a:p>
            <a:pPr algn="ctr"/>
            <a:r>
              <a:rPr lang="uk-UA" sz="4800" b="1" cap="all" spc="0" dirty="0" smtClean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60000" endA="900" endPos="58000" dir="5400000" sy="-100000" algn="bl" rotWithShape="0"/>
                </a:effectLst>
              </a:rPr>
              <a:t>мультимедійних </a:t>
            </a:r>
            <a:r>
              <a:rPr lang="uk-UA" sz="4800" b="1" cap="all" spc="0" dirty="0" smtClean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60000" endA="900" endPos="58000" dir="5400000" sy="-100000" algn="bl" rotWithShape="0"/>
                </a:effectLst>
              </a:rPr>
              <a:t>об’єктів</a:t>
            </a:r>
            <a:endParaRPr lang="uk-UA" sz="4800" b="1" cap="all" spc="0" dirty="0">
              <a:ln/>
              <a:solidFill>
                <a:schemeClr val="tx2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У зв’язку з тим, що у більшості форматів </a:t>
            </a:r>
            <a:r>
              <a:rPr lang="uk-UA" dirty="0" err="1" smtClean="0"/>
              <a:t>аудіо-</a:t>
            </a:r>
            <a:r>
              <a:rPr lang="uk-UA" dirty="0" smtClean="0"/>
              <a:t> та </a:t>
            </a:r>
            <a:r>
              <a:rPr lang="uk-UA" dirty="0" err="1" smtClean="0"/>
              <a:t>відеофайлів</a:t>
            </a:r>
            <a:r>
              <a:rPr lang="uk-UA" dirty="0" smtClean="0"/>
              <a:t> дані для зменшення обсягів стискаються (кодуються) з використанням різноманітних алгоритмів, то для їхнього відтворення потрібно здійснювати декодування. Щоб на різних комп’ютерах можна було відтворювати </a:t>
            </a:r>
            <a:r>
              <a:rPr lang="uk-UA" dirty="0" err="1" smtClean="0"/>
              <a:t>аудіо-</a:t>
            </a:r>
            <a:r>
              <a:rPr lang="uk-UA" dirty="0" smtClean="0"/>
              <a:t> та </a:t>
            </a:r>
            <a:r>
              <a:rPr lang="uk-UA" dirty="0" err="1" smtClean="0"/>
              <a:t>відеофайли</a:t>
            </a:r>
            <a:r>
              <a:rPr lang="uk-UA" dirty="0" smtClean="0"/>
              <a:t> будь-яких форматів, слід мати програми, що містять алгоритми </a:t>
            </a:r>
            <a:r>
              <a:rPr lang="uk-UA" i="1" dirty="0" smtClean="0"/>
              <a:t>кодування</a:t>
            </a:r>
            <a:r>
              <a:rPr lang="uk-UA" dirty="0" smtClean="0"/>
              <a:t> і </a:t>
            </a:r>
            <a:r>
              <a:rPr lang="uk-UA" i="1" dirty="0" smtClean="0"/>
              <a:t>декодування</a:t>
            </a:r>
            <a:r>
              <a:rPr lang="uk-UA" dirty="0" smtClean="0"/>
              <a:t> мультимедійних даних, які називають </a:t>
            </a:r>
            <a:r>
              <a:rPr lang="uk-UA" b="1" dirty="0" err="1" smtClean="0"/>
              <a:t>кодеками</a:t>
            </a:r>
            <a:r>
              <a:rPr lang="uk-UA" dirty="0" smtClean="0"/>
              <a:t>. </a:t>
            </a:r>
            <a:r>
              <a:rPr lang="uk-UA" dirty="0" err="1" smtClean="0"/>
              <a:t>Кодеки</a:t>
            </a:r>
            <a:r>
              <a:rPr lang="uk-UA" dirty="0" smtClean="0"/>
              <a:t> входять до складу програм, що опрацьовують </a:t>
            </a:r>
            <a:r>
              <a:rPr lang="uk-UA" dirty="0" err="1" smtClean="0"/>
              <a:t>аудіо-</a:t>
            </a:r>
            <a:r>
              <a:rPr lang="uk-UA" dirty="0" smtClean="0"/>
              <a:t> чи </a:t>
            </a:r>
            <a:r>
              <a:rPr lang="uk-UA" dirty="0" err="1" smtClean="0"/>
              <a:t>відеофайли</a:t>
            </a:r>
            <a:r>
              <a:rPr lang="uk-UA" dirty="0" smtClean="0"/>
              <a:t>, а також можуть випускатися як додатковий набір програм, наприклад </a:t>
            </a:r>
            <a:r>
              <a:rPr lang="en-US" b="1" dirty="0" smtClean="0"/>
              <a:t>K-</a:t>
            </a:r>
            <a:r>
              <a:rPr lang="en-US" b="1" dirty="0" err="1" smtClean="0"/>
              <a:t>Lite</a:t>
            </a:r>
            <a:r>
              <a:rPr lang="en-US" b="1" dirty="0" smtClean="0"/>
              <a:t> Codec</a:t>
            </a:r>
          </a:p>
          <a:p>
            <a:pPr>
              <a:buNone/>
            </a:pPr>
            <a:endParaRPr lang="uk-UA" b="1" dirty="0"/>
          </a:p>
        </p:txBody>
      </p:sp>
      <p:pic>
        <p:nvPicPr>
          <p:cNvPr id="6146" name="Picture 2" descr="C:\Users\111\Downloads\1\Новая папка\х папка\рис2\рисунки\1\2\фон\Новая папка (3)\Брелок\фон зум\1\Media_Player_Classic_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4143380"/>
            <a:ext cx="2071702" cy="2071702"/>
          </a:xfrm>
          <a:prstGeom prst="rect">
            <a:avLst/>
          </a:prstGeom>
          <a:noFill/>
        </p:spPr>
      </p:pic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858148" y="6286520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Програмне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забезпечення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для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опрацювання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об’єктів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мультимедіа</a:t>
            </a:r>
            <a:endParaRPr lang="uk-UA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19288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/>
              <a:t>Програми для опрацювання мультимедійних даних це </a:t>
            </a:r>
            <a:r>
              <a:rPr lang="uk-UA" sz="2400" dirty="0" err="1" smtClean="0"/>
              <a:t>аудіо-</a:t>
            </a:r>
            <a:r>
              <a:rPr lang="uk-UA" sz="2400" dirty="0" smtClean="0"/>
              <a:t> та </a:t>
            </a:r>
            <a:r>
              <a:rPr lang="uk-UA" sz="2400" dirty="0" err="1" smtClean="0"/>
              <a:t>відеопрогравачі</a:t>
            </a:r>
            <a:r>
              <a:rPr lang="uk-UA" sz="2400" dirty="0" smtClean="0"/>
              <a:t>, для відтворення на комп’ютерах музичних композицій або відео фільмів.</a:t>
            </a:r>
          </a:p>
          <a:p>
            <a:pPr>
              <a:buNone/>
            </a:pPr>
            <a:r>
              <a:rPr lang="uk-UA" sz="2400" dirty="0" smtClean="0"/>
              <a:t>Також існує програмне забезпечення для запису відео або звуку.</a:t>
            </a:r>
            <a:endParaRPr lang="uk-UA" sz="2400" dirty="0"/>
          </a:p>
        </p:txBody>
      </p:sp>
      <p:pic>
        <p:nvPicPr>
          <p:cNvPr id="7170" name="Picture 2" descr="C:\Users\111\Desktop\скріни\10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286124"/>
            <a:ext cx="7836907" cy="23907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5786" y="5857892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Схема класифікації програм для опрацювання аудіо та відеоданих</a:t>
            </a:r>
            <a:endParaRPr lang="uk-UA" dirty="0"/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7858148" y="6286520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Запис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ru-RU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захоплення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</a:t>
            </a:r>
            <a:r>
              <a:rPr lang="ru-RU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аудіо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</a:t>
            </a:r>
            <a:r>
              <a:rPr lang="ru-RU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відео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35433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Для збереження </a:t>
            </a:r>
            <a:r>
              <a:rPr lang="uk-UA" dirty="0" err="1" smtClean="0"/>
              <a:t>аудіо-</a:t>
            </a:r>
            <a:r>
              <a:rPr lang="uk-UA" dirty="0" smtClean="0"/>
              <a:t> та відеоданих, що можуть бути отримані з використанням пристроїв введення/виведення мультимедійних даних, призначені спеціальні програми запису (захоплення) звуку та відео, які ще називають </a:t>
            </a:r>
            <a:r>
              <a:rPr lang="uk-UA" dirty="0" err="1" smtClean="0"/>
              <a:t>граберами</a:t>
            </a:r>
            <a:r>
              <a:rPr lang="uk-UA" dirty="0" smtClean="0"/>
              <a:t> (англ. </a:t>
            </a:r>
            <a:r>
              <a:rPr lang="en-US" dirty="0" smtClean="0"/>
              <a:t>grabber – </a:t>
            </a:r>
            <a:r>
              <a:rPr lang="uk-UA" dirty="0" smtClean="0"/>
              <a:t>той, хто захоплює, хапуга, грабіжник), або рекордерами (англ. </a:t>
            </a:r>
            <a:r>
              <a:rPr lang="en-US" dirty="0" smtClean="0"/>
              <a:t>record – </a:t>
            </a:r>
            <a:r>
              <a:rPr lang="uk-UA" dirty="0" smtClean="0"/>
              <a:t>запис). Після опрацювання цими програмами мультимедійні дані будуть збережені у відповідних файлах.</a:t>
            </a:r>
          </a:p>
          <a:p>
            <a:pPr>
              <a:buNone/>
            </a:pPr>
            <a:r>
              <a:rPr lang="uk-UA" dirty="0" smtClean="0"/>
              <a:t>Запис (захоплення) відео можна виконувати з </a:t>
            </a:r>
            <a:r>
              <a:rPr lang="uk-UA" dirty="0" err="1" smtClean="0"/>
              <a:t>вебкамери</a:t>
            </a:r>
            <a:r>
              <a:rPr lang="uk-UA" dirty="0" smtClean="0"/>
              <a:t>, з вікна програвача </a:t>
            </a:r>
            <a:r>
              <a:rPr lang="uk-UA" dirty="0" err="1" smtClean="0"/>
              <a:t>відеофайлів</a:t>
            </a:r>
            <a:r>
              <a:rPr lang="uk-UA" dirty="0" smtClean="0"/>
              <a:t> чи іншої програми, з </a:t>
            </a:r>
            <a:r>
              <a:rPr lang="uk-UA" dirty="0" err="1" smtClean="0"/>
              <a:t>веб-сторінки</a:t>
            </a:r>
            <a:r>
              <a:rPr lang="uk-UA" dirty="0" smtClean="0"/>
              <a:t>. В усіх випадках для запису слід використати відповідну програму, наприклад </a:t>
            </a:r>
            <a:r>
              <a:rPr lang="en-US" dirty="0" smtClean="0"/>
              <a:t>OBS Studio, </a:t>
            </a:r>
            <a:r>
              <a:rPr lang="en-US" dirty="0" err="1" smtClean="0"/>
              <a:t>FlashBack</a:t>
            </a:r>
            <a:r>
              <a:rPr lang="en-US" dirty="0" smtClean="0"/>
              <a:t> Express, </a:t>
            </a:r>
            <a:r>
              <a:rPr lang="en-US" dirty="0" err="1" smtClean="0"/>
              <a:t>ApowerREC</a:t>
            </a:r>
            <a:r>
              <a:rPr lang="en-US" dirty="0" smtClean="0"/>
              <a:t>, </a:t>
            </a:r>
            <a:r>
              <a:rPr lang="en-US" dirty="0" err="1" smtClean="0"/>
              <a:t>XSplit</a:t>
            </a:r>
            <a:r>
              <a:rPr lang="en-US" dirty="0" smtClean="0"/>
              <a:t> Broadcaster, VLC Media Player, </a:t>
            </a:r>
            <a:r>
              <a:rPr lang="en-US" dirty="0" err="1" smtClean="0"/>
              <a:t>Bandicam</a:t>
            </a:r>
            <a:r>
              <a:rPr lang="en-US" dirty="0" smtClean="0"/>
              <a:t> </a:t>
            </a:r>
            <a:r>
              <a:rPr lang="uk-UA" dirty="0" smtClean="0"/>
              <a:t>та ін.</a:t>
            </a:r>
            <a:endParaRPr lang="uk-UA" dirty="0"/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7858148" y="6286520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9"/>
            <a:ext cx="8643998" cy="407196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Залежно від потреб користувача щодо використання </a:t>
            </a:r>
            <a:r>
              <a:rPr lang="uk-UA" dirty="0" err="1" smtClean="0"/>
              <a:t>аудіо-</a:t>
            </a:r>
            <a:r>
              <a:rPr lang="uk-UA" dirty="0" smtClean="0"/>
              <a:t> та відеоданих часто виникає потреба змінити формат мультимедійного файлу. Наприклад, якщо ваш мультимедійний програвач не може відтворити потрібний файл або в презентацію не можете вставити наявний файл відео. Для таких випадків використовують спеціальні програми – </a:t>
            </a:r>
            <a:r>
              <a:rPr lang="uk-UA" b="1" dirty="0" smtClean="0"/>
              <a:t>конвертори</a:t>
            </a:r>
            <a:r>
              <a:rPr lang="uk-UA" dirty="0" smtClean="0"/>
              <a:t>. Для конвертації </a:t>
            </a:r>
            <a:r>
              <a:rPr lang="uk-UA" dirty="0" err="1" smtClean="0"/>
              <a:t>аудіофайлів</a:t>
            </a:r>
            <a:r>
              <a:rPr lang="uk-UA" dirty="0" smtClean="0"/>
              <a:t> використовують такі програми: </a:t>
            </a:r>
            <a:r>
              <a:rPr lang="en-US" b="1" dirty="0" smtClean="0"/>
              <a:t>HAMSTER Free Audio Converter, </a:t>
            </a:r>
            <a:r>
              <a:rPr lang="en-US" b="1" dirty="0" err="1" smtClean="0"/>
              <a:t>SoundConverter</a:t>
            </a:r>
            <a:r>
              <a:rPr lang="en-US" b="1" dirty="0" smtClean="0"/>
              <a:t> XRECODE II, </a:t>
            </a:r>
            <a:r>
              <a:rPr lang="en-US" b="1" dirty="0" err="1" smtClean="0"/>
              <a:t>TAudioCon</a:t>
            </a:r>
            <a:r>
              <a:rPr lang="en-US" b="1" dirty="0" smtClean="0"/>
              <a:t> </a:t>
            </a:r>
            <a:r>
              <a:rPr lang="en-US" b="1" dirty="0" err="1" smtClean="0"/>
              <a:t>verter</a:t>
            </a:r>
            <a:r>
              <a:rPr lang="en-US" b="1" dirty="0" smtClean="0"/>
              <a:t>, </a:t>
            </a:r>
            <a:r>
              <a:rPr lang="en-US" b="1" dirty="0" err="1" smtClean="0"/>
              <a:t>AudioConverter</a:t>
            </a:r>
            <a:r>
              <a:rPr lang="en-US" b="1" dirty="0" smtClean="0"/>
              <a:t> Studio</a:t>
            </a:r>
            <a:r>
              <a:rPr lang="en-US" dirty="0" smtClean="0"/>
              <a:t> </a:t>
            </a:r>
            <a:r>
              <a:rPr lang="uk-UA" dirty="0" smtClean="0"/>
              <a:t>та ін.</a:t>
            </a: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5072074"/>
            <a:ext cx="35528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Засоби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перетворення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аудіо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 та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відеоформатів</a:t>
            </a:r>
            <a:endParaRPr lang="uk-U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7858148" y="6286520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5857916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Для конвертації відео існує багато різноманітних програм, що розповсюджуються за різними видами ліцензій. Наприклад, </a:t>
            </a:r>
            <a:r>
              <a:rPr lang="en-US" b="1" dirty="0" smtClean="0"/>
              <a:t>HAMSTER Free Video Converter, AVS Video Converter, Any Video Converter Free, SUPER</a:t>
            </a:r>
            <a:r>
              <a:rPr lang="en-US" dirty="0" smtClean="0"/>
              <a:t> </a:t>
            </a:r>
            <a:r>
              <a:rPr lang="uk-UA" dirty="0" smtClean="0"/>
              <a:t>та ін.</a:t>
            </a:r>
            <a:endParaRPr lang="uk-UA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1071546"/>
            <a:ext cx="22860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7858148" y="6286520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1468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При підготовці презентації були використані джерела: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Інформатика: підручник для 8кл. </a:t>
            </a:r>
            <a:r>
              <a:rPr lang="uk-UA" dirty="0" err="1" smtClean="0"/>
              <a:t>закл.заг.серед</a:t>
            </a:r>
            <a:r>
              <a:rPr lang="uk-UA" dirty="0" smtClean="0"/>
              <a:t>. освіти / Йосиф </a:t>
            </a:r>
            <a:r>
              <a:rPr lang="uk-UA" dirty="0" err="1" smtClean="0"/>
              <a:t>Ривкінд</a:t>
            </a:r>
            <a:r>
              <a:rPr lang="uk-UA" dirty="0" smtClean="0"/>
              <a:t> [та ін.]. - Київ: </a:t>
            </a:r>
            <a:r>
              <a:rPr lang="uk-UA" dirty="0" err="1" smtClean="0"/>
              <a:t>Генеза</a:t>
            </a:r>
            <a:r>
              <a:rPr lang="uk-UA" dirty="0" smtClean="0"/>
              <a:t>, 2021. - 256 с.:іл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en-US" dirty="0" smtClean="0"/>
              <a:t>https://uabooks.top/2058-rozdl-5-opracyuvannya-obyektv-multimeda.html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4822" y="2967335"/>
            <a:ext cx="5593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</a:t>
            </a:r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за </a:t>
            </a:r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увагу</a:t>
            </a:r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Зміст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b="1" dirty="0" smtClean="0">
                <a:hlinkClick r:id="rId3" action="ppaction://hlinksldjump"/>
              </a:rPr>
              <a:t>Поняття </a:t>
            </a:r>
            <a:r>
              <a:rPr lang="uk-UA" b="1" dirty="0" err="1" smtClean="0">
                <a:hlinkClick r:id="rId3" action="ppaction://hlinksldjump"/>
              </a:rPr>
              <a:t>мультимедіа</a:t>
            </a:r>
            <a:endParaRPr lang="uk-UA" b="1" dirty="0" smtClean="0"/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hlinkClick r:id="rId4" action="ppaction://hlinksldjump"/>
              </a:rPr>
              <a:t>Принципи </a:t>
            </a:r>
            <a:r>
              <a:rPr lang="uk-UA" b="1" dirty="0" err="1" smtClean="0">
                <a:hlinkClick r:id="rId4" action="ppaction://hlinksldjump"/>
              </a:rPr>
              <a:t>оцифровування</a:t>
            </a:r>
            <a:r>
              <a:rPr lang="uk-UA" b="1" dirty="0" smtClean="0">
                <a:hlinkClick r:id="rId4" action="ppaction://hlinksldjump"/>
              </a:rPr>
              <a:t> звуку та відео</a:t>
            </a:r>
            <a:endParaRPr lang="uk-UA" b="1" dirty="0" smtClean="0"/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hlinkClick r:id="rId5" action="ppaction://hlinksldjump"/>
              </a:rPr>
              <a:t>Формати </a:t>
            </a:r>
            <a:r>
              <a:rPr lang="uk-UA" b="1" dirty="0" err="1" smtClean="0">
                <a:hlinkClick r:id="rId5" action="ppaction://hlinksldjump"/>
              </a:rPr>
              <a:t>аудіо-</a:t>
            </a:r>
            <a:r>
              <a:rPr lang="uk-UA" b="1" dirty="0" smtClean="0">
                <a:hlinkClick r:id="rId5" action="ppaction://hlinksldjump"/>
              </a:rPr>
              <a:t> та </a:t>
            </a:r>
            <a:r>
              <a:rPr lang="uk-UA" b="1" dirty="0" err="1" smtClean="0">
                <a:hlinkClick r:id="rId5" action="ppaction://hlinksldjump"/>
              </a:rPr>
              <a:t>відеофайлів</a:t>
            </a:r>
            <a:endParaRPr lang="uk-UA" b="1" dirty="0" smtClean="0"/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hlinkClick r:id="rId6" action="ppaction://hlinksldjump"/>
              </a:rPr>
              <a:t>Програмне забезпечення для опрацювання об’єктів </a:t>
            </a:r>
            <a:r>
              <a:rPr lang="uk-UA" b="1" dirty="0" err="1" smtClean="0">
                <a:hlinkClick r:id="rId6" action="ppaction://hlinksldjump"/>
              </a:rPr>
              <a:t>мультимедіа</a:t>
            </a:r>
            <a:endParaRPr lang="uk-UA" b="1" dirty="0" smtClean="0"/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hlinkClick r:id="rId7" action="ppaction://hlinksldjump"/>
              </a:rPr>
              <a:t>Запис (захоплення) аудіо та відео</a:t>
            </a:r>
            <a:endParaRPr lang="uk-UA" b="1" dirty="0" smtClean="0"/>
          </a:p>
          <a:p>
            <a:pPr>
              <a:buFont typeface="Wingdings" pitchFamily="2" charset="2"/>
              <a:buChar char="Ø"/>
            </a:pPr>
            <a:r>
              <a:rPr lang="uk-UA" b="1" dirty="0" smtClean="0">
                <a:hlinkClick r:id="rId8" action="ppaction://hlinksldjump"/>
              </a:rPr>
              <a:t>Засоби перетворення </a:t>
            </a:r>
            <a:r>
              <a:rPr lang="uk-UA" b="1" dirty="0" err="1" smtClean="0">
                <a:hlinkClick r:id="rId8" action="ppaction://hlinksldjump"/>
              </a:rPr>
              <a:t>аудіо-</a:t>
            </a:r>
            <a:r>
              <a:rPr lang="uk-UA" b="1" dirty="0" smtClean="0">
                <a:hlinkClick r:id="rId8" action="ppaction://hlinksldjump"/>
              </a:rPr>
              <a:t> та </a:t>
            </a:r>
            <a:r>
              <a:rPr lang="uk-UA" b="1" dirty="0" err="1" smtClean="0">
                <a:hlinkClick r:id="rId8" action="ppaction://hlinksldjump"/>
              </a:rPr>
              <a:t>відеоформатів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Поняття </a:t>
            </a:r>
            <a:r>
              <a:rPr lang="uk-UA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мультимедіа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Повідомленнями, які подано комбінованим способом, є:</a:t>
            </a:r>
          </a:p>
          <a:p>
            <a:r>
              <a:rPr lang="uk-UA" dirty="0" smtClean="0"/>
              <a:t> </a:t>
            </a:r>
            <a:r>
              <a:rPr lang="uk-UA" dirty="0" smtClean="0"/>
              <a:t>стаття в </a:t>
            </a:r>
            <a:r>
              <a:rPr lang="uk-UA" dirty="0" err="1" smtClean="0"/>
              <a:t>часописі</a:t>
            </a:r>
            <a:r>
              <a:rPr lang="uk-UA" dirty="0" smtClean="0"/>
              <a:t> зі світлинами, що ілюструють архітектуру міста;</a:t>
            </a:r>
          </a:p>
          <a:p>
            <a:r>
              <a:rPr lang="uk-UA" dirty="0" smtClean="0"/>
              <a:t> </a:t>
            </a:r>
            <a:r>
              <a:rPr lang="uk-UA" dirty="0" err="1" smtClean="0"/>
              <a:t>відеокліп</a:t>
            </a:r>
            <a:r>
              <a:rPr lang="uk-UA" dirty="0" smtClean="0"/>
              <a:t> на популярну пісню;</a:t>
            </a:r>
          </a:p>
          <a:p>
            <a:r>
              <a:rPr lang="uk-UA" dirty="0" smtClean="0"/>
              <a:t> </a:t>
            </a:r>
            <a:r>
              <a:rPr lang="uk-UA" dirty="0" smtClean="0"/>
              <a:t>навчальний відео фільм про події в історії України;</a:t>
            </a:r>
          </a:p>
          <a:p>
            <a:r>
              <a:rPr lang="uk-UA" dirty="0" smtClean="0"/>
              <a:t> </a:t>
            </a:r>
            <a:r>
              <a:rPr lang="uk-UA" dirty="0" smtClean="0"/>
              <a:t>презентація про екскурсію учнів класу до Канева з відповідними </a:t>
            </a:r>
            <a:r>
              <a:rPr lang="uk-UA" dirty="0" smtClean="0"/>
              <a:t>світлинами та </a:t>
            </a:r>
            <a:r>
              <a:rPr lang="uk-UA" dirty="0" smtClean="0"/>
              <a:t>описом пам’ятних місць;</a:t>
            </a:r>
          </a:p>
          <a:p>
            <a:r>
              <a:rPr lang="uk-UA" dirty="0" smtClean="0"/>
              <a:t> </a:t>
            </a:r>
            <a:r>
              <a:rPr lang="uk-UA" dirty="0" smtClean="0"/>
              <a:t>відеозапис вашої прогулянки парком</a:t>
            </a:r>
          </a:p>
          <a:p>
            <a:pPr>
              <a:buNone/>
            </a:pPr>
            <a:r>
              <a:rPr lang="uk-UA" dirty="0" smtClean="0"/>
              <a:t>тощо.</a:t>
            </a:r>
          </a:p>
          <a:p>
            <a:pPr>
              <a:buNone/>
            </a:pPr>
            <a:r>
              <a:rPr lang="uk-UA" dirty="0" smtClean="0"/>
              <a:t>Повідомлення, подані комбінованим способом, ще називають </a:t>
            </a:r>
            <a:r>
              <a:rPr lang="uk-UA" i="1" dirty="0" smtClean="0"/>
              <a:t>мультимедійними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7858148" y="6286520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b="1" dirty="0" err="1" smtClean="0"/>
              <a:t>Мультимедіа</a:t>
            </a:r>
            <a:r>
              <a:rPr lang="uk-UA" dirty="0" smtClean="0"/>
              <a:t> (лат. </a:t>
            </a:r>
            <a:r>
              <a:rPr lang="en-US" dirty="0" err="1" smtClean="0"/>
              <a:t>multum</a:t>
            </a:r>
            <a:r>
              <a:rPr lang="en-US" dirty="0" smtClean="0"/>
              <a:t> – </a:t>
            </a:r>
            <a:r>
              <a:rPr lang="uk-UA" dirty="0" smtClean="0"/>
              <a:t>багато, </a:t>
            </a:r>
            <a:r>
              <a:rPr lang="en-US" dirty="0" smtClean="0"/>
              <a:t>medium – </a:t>
            </a:r>
            <a:r>
              <a:rPr lang="uk-UA" dirty="0" smtClean="0"/>
              <a:t>засоби, способи, </a:t>
            </a:r>
            <a:r>
              <a:rPr lang="uk-UA" dirty="0" err="1" smtClean="0"/>
              <a:t>загально-доступне</a:t>
            </a:r>
            <a:r>
              <a:rPr lang="uk-UA" dirty="0" smtClean="0"/>
              <a:t>) – це поєднання різних способів подання повідомлень. У сприйнятті таких повідомлень задіяні різні органи чуття, а </a:t>
            </a:r>
            <a:r>
              <a:rPr lang="uk-UA" b="1" dirty="0" smtClean="0"/>
              <a:t>текст, графічні зображення, аудіо </a:t>
            </a:r>
            <a:r>
              <a:rPr lang="uk-UA" dirty="0" smtClean="0"/>
              <a:t>та </a:t>
            </a:r>
            <a:r>
              <a:rPr lang="uk-UA" b="1" dirty="0" smtClean="0"/>
              <a:t>відео</a:t>
            </a:r>
            <a:r>
              <a:rPr lang="uk-UA" dirty="0" smtClean="0"/>
              <a:t> є об’єктами мультимедійних повідомлень, або </a:t>
            </a:r>
            <a:r>
              <a:rPr lang="uk-UA" b="1" dirty="0" smtClean="0"/>
              <a:t>об’єктами </a:t>
            </a:r>
            <a:r>
              <a:rPr lang="uk-UA" b="1" dirty="0" err="1" smtClean="0"/>
              <a:t>мультимедіа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7858148" y="6286520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Принципи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оцифровування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звуку та </a:t>
            </a:r>
            <a:r>
              <a:rPr lang="ru-RU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відео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16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400" dirty="0" smtClean="0"/>
              <a:t>Кодування здійснюється не тільки для різноманітних символів і графічних зображень, але й для звукових і відеоданих.</a:t>
            </a:r>
          </a:p>
          <a:p>
            <a:pPr>
              <a:buNone/>
            </a:pPr>
            <a:r>
              <a:rPr lang="uk-UA" sz="2400" dirty="0" smtClean="0"/>
              <a:t>Звук – це хвилі, що розповсюджуються в різних середовищах (газі, рідині, твердих тілах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7858148" y="6286520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  <p:pic>
        <p:nvPicPr>
          <p:cNvPr id="2050" name="Picture 2" descr="C:\Users\111\Desktop\скріни\01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357562"/>
            <a:ext cx="3714776" cy="2066445"/>
          </a:xfrm>
          <a:prstGeom prst="rect">
            <a:avLst/>
          </a:prstGeom>
          <a:noFill/>
        </p:spPr>
      </p:pic>
      <p:pic>
        <p:nvPicPr>
          <p:cNvPr id="2051" name="Picture 3" descr="C:\Users\111\Desktop\скріни\01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3357562"/>
            <a:ext cx="3843349" cy="212132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5500702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Графік залежності амплітуди аналогового сигналу від часу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643438" y="5429264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Графік залежності амплітуди залежності звукового сигналу від часу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Аналоговий</a:t>
            </a:r>
            <a:r>
              <a:rPr lang="uk-UA" dirty="0" smtClean="0"/>
              <a:t> (</a:t>
            </a:r>
            <a:r>
              <a:rPr lang="uk-UA" dirty="0" err="1" smtClean="0"/>
              <a:t>грец</a:t>
            </a:r>
            <a:r>
              <a:rPr lang="uk-UA" dirty="0" smtClean="0"/>
              <a:t>. </a:t>
            </a:r>
            <a:r>
              <a:rPr lang="el-GR" dirty="0" smtClean="0"/>
              <a:t>ανάλογος – </a:t>
            </a:r>
            <a:r>
              <a:rPr lang="uk-UA" dirty="0" err="1" smtClean="0"/>
              <a:t>співрозмірний</a:t>
            </a:r>
            <a:r>
              <a:rPr lang="uk-UA" dirty="0" smtClean="0"/>
              <a:t>, відповідний) сигнал – </a:t>
            </a:r>
            <a:r>
              <a:rPr lang="uk-UA" dirty="0" err="1" smtClean="0"/>
              <a:t>сигнал</a:t>
            </a:r>
            <a:r>
              <a:rPr lang="uk-UA" dirty="0" smtClean="0"/>
              <a:t>, неперервний на всьому інтервалі часу його відтворення.</a:t>
            </a:r>
          </a:p>
          <a:p>
            <a:pPr>
              <a:buNone/>
            </a:pPr>
            <a:r>
              <a:rPr lang="uk-UA" b="1" dirty="0" smtClean="0"/>
              <a:t>Дискретний</a:t>
            </a:r>
            <a:r>
              <a:rPr lang="uk-UA" dirty="0" smtClean="0"/>
              <a:t> (лат. </a:t>
            </a:r>
            <a:r>
              <a:rPr lang="en-US" dirty="0" err="1" smtClean="0"/>
              <a:t>diskretus</a:t>
            </a:r>
            <a:r>
              <a:rPr lang="en-US" dirty="0" smtClean="0"/>
              <a:t> – </a:t>
            </a:r>
            <a:r>
              <a:rPr lang="uk-UA" dirty="0" smtClean="0"/>
              <a:t>перервний, той, що складається з окремих частин) сигнал – </a:t>
            </a:r>
            <a:r>
              <a:rPr lang="uk-UA" dirty="0" err="1" smtClean="0"/>
              <a:t>сигнал</a:t>
            </a:r>
            <a:r>
              <a:rPr lang="uk-UA" dirty="0" smtClean="0"/>
              <a:t>, що змінюється із часом на кратні значення певної величини.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7858148" y="6286520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5"/>
            <a:ext cx="8229600" cy="38576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err="1" smtClean="0"/>
              <a:t>Серед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властивостей</a:t>
            </a:r>
            <a:r>
              <a:rPr lang="ru-RU" sz="2800" dirty="0" smtClean="0"/>
              <a:t> </a:t>
            </a:r>
            <a:r>
              <a:rPr lang="ru-RU" sz="2800" dirty="0" err="1" smtClean="0"/>
              <a:t>оцифрування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звукових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виділяють</a:t>
            </a:r>
            <a:r>
              <a:rPr lang="ru-RU" sz="2800" dirty="0" smtClean="0"/>
              <a:t> </a:t>
            </a:r>
            <a:r>
              <a:rPr lang="ru-RU" sz="2800" i="1" dirty="0" smtClean="0"/>
              <a:t>частоту </a:t>
            </a:r>
            <a:r>
              <a:rPr lang="ru-RU" sz="2800" i="1" dirty="0" err="1" smtClean="0"/>
              <a:t>дискретизації</a:t>
            </a:r>
            <a:r>
              <a:rPr lang="ru-RU" sz="2800" dirty="0" smtClean="0"/>
              <a:t> –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вимірювань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значень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властивостей</a:t>
            </a:r>
            <a:r>
              <a:rPr lang="ru-RU" sz="2800" dirty="0" smtClean="0"/>
              <a:t> звукового сигналу за одну секунду. </a:t>
            </a:r>
            <a:r>
              <a:rPr lang="ru-RU" sz="2800" dirty="0" err="1" smtClean="0"/>
              <a:t>Вимірюється</a:t>
            </a:r>
            <a:r>
              <a:rPr lang="ru-RU" sz="2800" dirty="0" smtClean="0"/>
              <a:t> вона в герцах (Гц). </a:t>
            </a:r>
            <a:r>
              <a:rPr lang="ru-RU" sz="2800" dirty="0" err="1" smtClean="0"/>
              <a:t>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частоти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залежно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особ </a:t>
            </a:r>
            <a:r>
              <a:rPr lang="ru-RU" sz="2800" dirty="0" err="1" smtClean="0"/>
              <a:t>ливостей</a:t>
            </a:r>
            <a:r>
              <a:rPr lang="ru-RU" sz="2800" dirty="0" smtClean="0"/>
              <a:t> звуку,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оцифровється</a:t>
            </a:r>
            <a:r>
              <a:rPr lang="ru-RU" sz="2800" dirty="0" smtClean="0"/>
              <a:t>. Так, для </a:t>
            </a:r>
            <a:r>
              <a:rPr lang="ru-RU" sz="2800" dirty="0" err="1" smtClean="0"/>
              <a:t>розмови</a:t>
            </a:r>
            <a:r>
              <a:rPr lang="ru-RU" sz="2800" dirty="0" smtClean="0"/>
              <a:t> по телефону </a:t>
            </a:r>
            <a:r>
              <a:rPr lang="ru-RU" sz="2800" dirty="0" err="1" smtClean="0"/>
              <a:t>достатньою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частота у 8 КГц, а для </a:t>
            </a:r>
            <a:r>
              <a:rPr lang="ru-RU" sz="2800" dirty="0" err="1" smtClean="0"/>
              <a:t>запису</a:t>
            </a:r>
            <a:r>
              <a:rPr lang="ru-RU" sz="2800" dirty="0" smtClean="0"/>
              <a:t> </a:t>
            </a:r>
            <a:r>
              <a:rPr lang="ru-RU" sz="2800" dirty="0" err="1" smtClean="0"/>
              <a:t>якісних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музичних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творів</a:t>
            </a:r>
            <a:r>
              <a:rPr lang="ru-RU" sz="2800" dirty="0" smtClean="0"/>
              <a:t> – не </a:t>
            </a:r>
            <a:r>
              <a:rPr lang="ru-RU" sz="2800" dirty="0" err="1" smtClean="0"/>
              <a:t>менше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44 КГц.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3074" name="Picture 2" descr="C:\Users\111\Desktop\скріни\01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000504"/>
            <a:ext cx="3786214" cy="221323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429124" y="4643446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Графік залежності амплітуди </a:t>
            </a:r>
            <a:r>
              <a:rPr lang="uk-UA" dirty="0" err="1" smtClean="0"/>
              <a:t>оцифрованого</a:t>
            </a:r>
            <a:r>
              <a:rPr lang="uk-UA" dirty="0" smtClean="0"/>
              <a:t> звукового сигналу від часу при збільшенні кількості вимірювань</a:t>
            </a:r>
            <a:endParaRPr lang="uk-UA" dirty="0"/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7858148" y="6286520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68346"/>
          </a:xfrm>
        </p:spPr>
        <p:txBody>
          <a:bodyPr/>
          <a:lstStyle/>
          <a:p>
            <a:r>
              <a:rPr lang="uk-UA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Формати </a:t>
            </a:r>
            <a:r>
              <a:rPr lang="uk-UA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аудіо-</a:t>
            </a:r>
            <a:r>
              <a:rPr lang="uk-UA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</a:t>
            </a:r>
            <a:r>
              <a:rPr lang="uk-UA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відеофайлів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857232"/>
            <a:ext cx="6143668" cy="5000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b="1" dirty="0" smtClean="0"/>
              <a:t>Типи (формати) мультимедійних файлів</a:t>
            </a:r>
            <a:endParaRPr lang="uk-UA" sz="2000" dirty="0"/>
          </a:p>
        </p:txBody>
      </p:sp>
      <p:pic>
        <p:nvPicPr>
          <p:cNvPr id="4098" name="Picture 2" descr="C:\Users\111\Desktop\скріни\1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357298"/>
            <a:ext cx="8786875" cy="4982999"/>
          </a:xfrm>
          <a:prstGeom prst="rect">
            <a:avLst/>
          </a:prstGeom>
          <a:noFill/>
        </p:spPr>
      </p:pic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858148" y="6357958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111\Desktop\скріни\1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7724"/>
            <a:ext cx="9144000" cy="6461330"/>
          </a:xfrm>
          <a:prstGeom prst="rect">
            <a:avLst/>
          </a:prstGeom>
          <a:noFill/>
        </p:spPr>
      </p:pic>
      <p:sp>
        <p:nvSpPr>
          <p:cNvPr id="7" name="Скругленный прямоугольник 6">
            <a:hlinkClick r:id="rId4" action="ppaction://hlinksldjump"/>
          </p:cNvPr>
          <p:cNvSpPr/>
          <p:nvPr/>
        </p:nvSpPr>
        <p:spPr>
          <a:xfrm>
            <a:off x="7858148" y="6500810"/>
            <a:ext cx="1071570" cy="35719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Зміст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786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Зміст</vt:lpstr>
      <vt:lpstr>Поняття мультимедіа</vt:lpstr>
      <vt:lpstr>Слайд 4</vt:lpstr>
      <vt:lpstr>Принципи оцифровування звуку та відео</vt:lpstr>
      <vt:lpstr>Слайд 6</vt:lpstr>
      <vt:lpstr>Слайд 7</vt:lpstr>
      <vt:lpstr>Формати аудіо- та відеофайлів</vt:lpstr>
      <vt:lpstr>Слайд 9</vt:lpstr>
      <vt:lpstr>Слайд 10</vt:lpstr>
      <vt:lpstr>Програмне забезпечення для опрацювання об’єктів мультимедіа</vt:lpstr>
      <vt:lpstr>Запис (захоплення) аудіо та відео</vt:lpstr>
      <vt:lpstr>Засоби перетворення аудіо- та відеоформатів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111</cp:lastModifiedBy>
  <cp:revision>26</cp:revision>
  <dcterms:created xsi:type="dcterms:W3CDTF">2022-04-04T14:59:01Z</dcterms:created>
  <dcterms:modified xsi:type="dcterms:W3CDTF">2022-04-11T10:00:26Z</dcterms:modified>
</cp:coreProperties>
</file>