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2" r:id="rId3"/>
    <p:sldId id="276" r:id="rId4"/>
    <p:sldId id="274" r:id="rId5"/>
    <p:sldId id="277" r:id="rId6"/>
    <p:sldId id="279" r:id="rId7"/>
    <p:sldId id="280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9" r:id="rId16"/>
    <p:sldId id="264" r:id="rId17"/>
    <p:sldId id="265" r:id="rId18"/>
    <p:sldId id="270" r:id="rId19"/>
    <p:sldId id="26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67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06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4C51-C575-41F6-85E8-79224D7997D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03FCDE-517F-445F-9F84-C611FD3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450" y="0"/>
            <a:ext cx="7667625" cy="619125"/>
          </a:xfrm>
        </p:spPr>
        <p:txBody>
          <a:bodyPr/>
          <a:lstStyle/>
          <a:p>
            <a:pPr algn="ctr"/>
            <a:r>
              <a:rPr lang="ru-RU" sz="3200" dirty="0" err="1"/>
              <a:t>Алгоритмічна</a:t>
            </a:r>
            <a:r>
              <a:rPr lang="ru-RU" sz="3200" dirty="0"/>
              <a:t> структура </a:t>
            </a:r>
            <a:r>
              <a:rPr lang="ru-RU" sz="3200" dirty="0" err="1" smtClean="0"/>
              <a:t>розгалуження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920" y="1257300"/>
            <a:ext cx="9128655" cy="3119438"/>
          </a:xfrm>
        </p:spPr>
        <p:txBody>
          <a:bodyPr>
            <a:noAutofit/>
          </a:bodyPr>
          <a:lstStyle/>
          <a:p>
            <a:pPr marL="342900" indent="-342900" algn="l" fontAlgn="base"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називаються процеси, які неодноразово повторюються?</a:t>
            </a:r>
          </a:p>
          <a:p>
            <a:pPr marL="342900" indent="-342900" algn="l" fontAlgn="base"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називається алгоритм у якому певні команди повторюється ?</a:t>
            </a:r>
          </a:p>
          <a:p>
            <a:pPr marL="342900" indent="-342900" algn="l" fontAlgn="base"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називається повторення, яке може бути завершеним в результаті виконання алгоритму?</a:t>
            </a:r>
          </a:p>
          <a:p>
            <a:pPr marL="342900" indent="-342900" algn="l" fontAlgn="base"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називається алгоритм, у якому виконання повторень завершується за певної умови?</a:t>
            </a:r>
          </a:p>
          <a:p>
            <a:pPr marL="342900" indent="-342900" algn="l" fontAlgn="base"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завершеного циклу називають умову за якої…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19" y="2038389"/>
            <a:ext cx="5433962" cy="2285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09" y="1392058"/>
            <a:ext cx="825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Якою</a:t>
            </a:r>
            <a:r>
              <a:rPr lang="ru-RU" dirty="0" smtClean="0"/>
              <a:t> цифрою на </a:t>
            </a:r>
            <a:r>
              <a:rPr lang="ru-RU" dirty="0" err="1" smtClean="0"/>
              <a:t>малюнку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команду для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err="1" smtClean="0"/>
              <a:t>повного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розгалуження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Скретч</a:t>
            </a:r>
            <a:r>
              <a:rPr lang="ru-R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1392058"/>
            <a:ext cx="832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Якою</a:t>
            </a:r>
            <a:r>
              <a:rPr lang="ru-RU" dirty="0" smtClean="0"/>
              <a:t> цифрою на </a:t>
            </a:r>
            <a:r>
              <a:rPr lang="ru-RU" dirty="0" err="1" smtClean="0"/>
              <a:t>малюнку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команду для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err="1" smtClean="0"/>
              <a:t>неповного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розгалуження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Скретч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19" y="2038389"/>
            <a:ext cx="5433962" cy="22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904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На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переміститься</a:t>
            </a:r>
            <a:r>
              <a:rPr lang="ru-RU" dirty="0" smtClean="0"/>
              <a:t> </a:t>
            </a:r>
            <a:r>
              <a:rPr lang="ru-RU" dirty="0" err="1" smtClean="0"/>
              <a:t>виконавець</a:t>
            </a:r>
            <a:r>
              <a:rPr lang="ru-RU" dirty="0" smtClean="0"/>
              <a:t> алгоритму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43" y="2071857"/>
            <a:ext cx="3285714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904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На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переміститься</a:t>
            </a:r>
            <a:r>
              <a:rPr lang="ru-RU" dirty="0" smtClean="0"/>
              <a:t> </a:t>
            </a:r>
            <a:r>
              <a:rPr lang="ru-RU" dirty="0" err="1" smtClean="0"/>
              <a:t>виконавець</a:t>
            </a:r>
            <a:r>
              <a:rPr lang="ru-RU" dirty="0" smtClean="0"/>
              <a:t> алгоритму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43" y="2071906"/>
            <a:ext cx="3275509" cy="26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892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err="1" smtClean="0"/>
              <a:t>Яким</a:t>
            </a:r>
            <a:r>
              <a:rPr lang="ru-RU" dirty="0" smtClean="0"/>
              <a:t> буде результат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натиснуто</a:t>
            </a:r>
            <a:r>
              <a:rPr lang="ru-RU" dirty="0" smtClean="0"/>
              <a:t> </a:t>
            </a:r>
            <a:r>
              <a:rPr lang="ru-RU" b="1" dirty="0" err="1" smtClean="0"/>
              <a:t>стрілку</a:t>
            </a:r>
            <a:r>
              <a:rPr lang="ru-RU" b="1" dirty="0" smtClean="0"/>
              <a:t> </a:t>
            </a:r>
            <a:r>
              <a:rPr lang="ru-RU" b="1" dirty="0" err="1" smtClean="0"/>
              <a:t>вгору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клавіатурі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56" y="1690363"/>
            <a:ext cx="5582887" cy="34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831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</a:t>
            </a:r>
            <a:r>
              <a:rPr lang="ru-RU" dirty="0" err="1" smtClean="0"/>
              <a:t>Яким</a:t>
            </a:r>
            <a:r>
              <a:rPr lang="ru-RU" dirty="0" smtClean="0"/>
              <a:t> буде результат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натиснуто</a:t>
            </a:r>
            <a:r>
              <a:rPr lang="ru-RU" dirty="0" smtClean="0"/>
              <a:t> </a:t>
            </a:r>
            <a:r>
              <a:rPr lang="ru-RU" b="1" dirty="0" smtClean="0"/>
              <a:t>пропуск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клавіатурі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56" y="1690363"/>
            <a:ext cx="5582887" cy="34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820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</a:t>
            </a:r>
            <a:r>
              <a:rPr lang="ru-RU" dirty="0" err="1" smtClean="0"/>
              <a:t>Яким</a:t>
            </a:r>
            <a:r>
              <a:rPr lang="ru-RU" dirty="0" smtClean="0"/>
              <a:t> буде результат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мишку </a:t>
            </a:r>
            <a:r>
              <a:rPr lang="ru-RU" dirty="0" err="1" smtClean="0"/>
              <a:t>натиснуто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2" y="1619250"/>
            <a:ext cx="3810053" cy="42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933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 </a:t>
            </a:r>
            <a:r>
              <a:rPr lang="ru-RU" dirty="0" err="1" smtClean="0"/>
              <a:t>Що</a:t>
            </a:r>
            <a:r>
              <a:rPr lang="ru-RU" dirty="0" smtClean="0"/>
              <a:t> буде результатом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при </a:t>
            </a:r>
            <a:r>
              <a:rPr lang="ru-RU" dirty="0" err="1" smtClean="0"/>
              <a:t>натиснутій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dirty="0" smtClean="0"/>
              <a:t> </a:t>
            </a:r>
            <a:r>
              <a:rPr lang="ru-RU" b="1" dirty="0" smtClean="0"/>
              <a:t>пропуск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86" y="2057400"/>
            <a:ext cx="5165144" cy="2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101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 </a:t>
            </a:r>
            <a:r>
              <a:rPr lang="ru-RU" dirty="0" err="1" smtClean="0"/>
              <a:t>Що</a:t>
            </a:r>
            <a:r>
              <a:rPr lang="ru-RU" dirty="0" smtClean="0"/>
              <a:t> буде результатом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при </a:t>
            </a:r>
            <a:r>
              <a:rPr lang="ru-RU" dirty="0" err="1" smtClean="0"/>
              <a:t>натиснутій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dirty="0" smtClean="0"/>
              <a:t> </a:t>
            </a:r>
            <a:r>
              <a:rPr lang="ru-RU" b="1" dirty="0" err="1" smtClean="0"/>
              <a:t>стрілці</a:t>
            </a:r>
            <a:r>
              <a:rPr lang="ru-RU" b="1" dirty="0" smtClean="0"/>
              <a:t> вправо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86" y="2057400"/>
            <a:ext cx="5165144" cy="2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896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11. </a:t>
            </a:r>
            <a:r>
              <a:rPr lang="ru-RU" dirty="0" err="1" smtClean="0"/>
              <a:t>Що</a:t>
            </a:r>
            <a:r>
              <a:rPr lang="ru-RU" dirty="0" smtClean="0"/>
              <a:t> буде результатом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при </a:t>
            </a:r>
            <a:r>
              <a:rPr lang="ru-RU" dirty="0" err="1" smtClean="0"/>
              <a:t>натиснутій</a:t>
            </a:r>
            <a:r>
              <a:rPr lang="ru-RU" dirty="0" smtClean="0"/>
              <a:t> </a:t>
            </a:r>
            <a:r>
              <a:rPr lang="ru-RU" b="1" dirty="0" err="1" smtClean="0"/>
              <a:t>стрілці</a:t>
            </a:r>
            <a:r>
              <a:rPr lang="ru-RU" b="1" dirty="0" smtClean="0"/>
              <a:t> вниз </a:t>
            </a:r>
            <a:br>
              <a:rPr lang="ru-RU" b="1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клавіатурі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1" y="2014904"/>
            <a:ext cx="4685944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450" y="0"/>
            <a:ext cx="7667625" cy="619125"/>
          </a:xfrm>
        </p:spPr>
        <p:txBody>
          <a:bodyPr/>
          <a:lstStyle/>
          <a:p>
            <a:pPr algn="ctr"/>
            <a:r>
              <a:rPr lang="ru-RU" sz="3200" dirty="0" err="1"/>
              <a:t>Алгоритмічна</a:t>
            </a:r>
            <a:r>
              <a:rPr lang="ru-RU" sz="3200" dirty="0"/>
              <a:t> структура </a:t>
            </a:r>
            <a:r>
              <a:rPr lang="ru-RU" sz="3200" dirty="0" err="1" smtClean="0"/>
              <a:t>розгалуження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841" y="619125"/>
            <a:ext cx="8684683" cy="3119438"/>
          </a:xfrm>
        </p:spPr>
        <p:txBody>
          <a:bodyPr>
            <a:noAutofit/>
          </a:bodyPr>
          <a:lstStyle/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розв'язуванні задач часто використовуються 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 з розгалуженням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передбачають виконання певних дій залежно від істинності деякого висловлювання, що є умовою виконання певних команд.</a:t>
            </a:r>
          </a:p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алгоритм переходу дороги по пішохідному переходу, який регулюється світлофором: якщо горить зелене світло, слід переходити дорогу, в іншому разі — слід зупинитися перед пішохідним переходом.</a:t>
            </a:r>
          </a:p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Алгоритмом із розгалуженням можна вважати алгоритм здійснення дзвінка з мобільного телефону: якщо є кошти на рахунку і мережа доступна, то ти набираєш номер адресата, інакше виклик не буде здійснено. При побудові таких алгоритмів використовують 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алгоритмічну структуру розгалуження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Алгоритмічна структура, що дає змогу виконавцеві алгоритму вибрати сценарій подальших дій залежно від істинності певного висловлювання, називається 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розгалуженням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4090988"/>
            <a:ext cx="5543550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09" y="1425575"/>
            <a:ext cx="907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12. </a:t>
            </a:r>
            <a:r>
              <a:rPr lang="ru-RU" dirty="0" err="1" smtClean="0"/>
              <a:t>Що</a:t>
            </a:r>
            <a:r>
              <a:rPr lang="ru-RU" dirty="0" smtClean="0"/>
              <a:t> буде результатом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при </a:t>
            </a:r>
            <a:r>
              <a:rPr lang="ru-RU" dirty="0" err="1" smtClean="0"/>
              <a:t>натиснутій</a:t>
            </a:r>
            <a:r>
              <a:rPr lang="ru-RU" dirty="0" smtClean="0"/>
              <a:t> </a:t>
            </a:r>
            <a:r>
              <a:rPr lang="ru-RU" b="1" dirty="0" err="1" smtClean="0"/>
              <a:t>стрілці</a:t>
            </a:r>
            <a:r>
              <a:rPr lang="ru-RU" b="1" dirty="0" smtClean="0"/>
              <a:t> </a:t>
            </a:r>
            <a:r>
              <a:rPr lang="ru-RU" b="1" dirty="0" err="1" smtClean="0"/>
              <a:t>вгору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клавіатурі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1" y="2014904"/>
            <a:ext cx="4685944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450" y="0"/>
            <a:ext cx="7667625" cy="619125"/>
          </a:xfrm>
        </p:spPr>
        <p:txBody>
          <a:bodyPr/>
          <a:lstStyle/>
          <a:p>
            <a:pPr algn="ctr"/>
            <a:r>
              <a:rPr lang="ru-RU" sz="3200" dirty="0" err="1"/>
              <a:t>Алгоритмічна</a:t>
            </a:r>
            <a:r>
              <a:rPr lang="ru-RU" sz="3200" dirty="0"/>
              <a:t> структура </a:t>
            </a:r>
            <a:r>
              <a:rPr lang="ru-RU" sz="3200" dirty="0" err="1" smtClean="0"/>
              <a:t>розгалуження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6991" y="971550"/>
            <a:ext cx="8684683" cy="866775"/>
          </a:xfrm>
        </p:spPr>
        <p:txBody>
          <a:bodyPr>
            <a:noAutofit/>
          </a:bodyPr>
          <a:lstStyle/>
          <a:p>
            <a:pPr algn="l" fontAlgn="base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Розрізняють дві форми структури розгалуження: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повну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неповну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190750"/>
            <a:ext cx="968008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439" y="1871731"/>
            <a:ext cx="3678681" cy="504825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Неповне </a:t>
            </a:r>
            <a:r>
              <a:rPr lang="uk-UA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розгалудження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38" y="2550650"/>
            <a:ext cx="4064426" cy="2671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" y="2964988"/>
            <a:ext cx="4852641" cy="184308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314338" y="1871730"/>
            <a:ext cx="3678681" cy="50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 </a:t>
            </a:r>
            <a:r>
              <a:rPr lang="uk-UA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розгалудження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14450" y="0"/>
            <a:ext cx="7667625" cy="619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smtClean="0"/>
              <a:t>Алгоритмічна структура розгалуження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53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0525" y="756709"/>
            <a:ext cx="10601325" cy="1646302"/>
          </a:xfrm>
        </p:spPr>
        <p:txBody>
          <a:bodyPr/>
          <a:lstStyle/>
          <a:p>
            <a:pPr algn="ctr"/>
            <a:r>
              <a:rPr lang="ru-RU" dirty="0" err="1"/>
              <a:t>Алгоритмічна</a:t>
            </a:r>
            <a:r>
              <a:rPr lang="ru-RU" dirty="0"/>
              <a:t> структура </a:t>
            </a:r>
            <a:r>
              <a:rPr lang="ru-RU" dirty="0" err="1"/>
              <a:t>розгалуження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439" y="1871731"/>
            <a:ext cx="7947211" cy="1281044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розгалуження 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 форми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схожа на умовне висловлювання «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 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 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 якому після «то» та «інакше» записують не висловлювання, а команди, які необхідно виконати залежно від істинності висловлювання, записаного в умові. Її можна подати графічно.</a:t>
            </a:r>
          </a:p>
          <a:p>
            <a:pPr algn="l" fontAlgn="base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із розгалуженням написання слів із великої літери.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3" y="3152775"/>
            <a:ext cx="8581387" cy="27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0525" y="756709"/>
            <a:ext cx="10601325" cy="1646302"/>
          </a:xfrm>
        </p:spPr>
        <p:txBody>
          <a:bodyPr/>
          <a:lstStyle/>
          <a:p>
            <a:pPr algn="ctr"/>
            <a:r>
              <a:rPr lang="ru-RU" dirty="0" err="1"/>
              <a:t>Алгоритмічна</a:t>
            </a:r>
            <a:r>
              <a:rPr lang="ru-RU" dirty="0"/>
              <a:t> структура </a:t>
            </a:r>
            <a:r>
              <a:rPr lang="ru-RU" dirty="0" err="1"/>
              <a:t>розгалуження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125" y="1529126"/>
            <a:ext cx="9410700" cy="1747769"/>
          </a:xfrm>
        </p:spPr>
        <p:txBody>
          <a:bodyPr>
            <a:noAutofit/>
          </a:bodyPr>
          <a:lstStyle/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Скорочену форму розгалуження використовують тоді, коли деяку послідовність команд слід виконати за умови істинності висловлювання.</a:t>
            </a:r>
          </a:p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розгалуження 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неповної форми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схожа на умовне висловлювання «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 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 я кому після «то» записують не висловлювання, а послідовність команд, які необхідно виконати, коли висловлювання, записане в умові, є істинним. ЇЇ можна подати графічно.</a:t>
            </a:r>
          </a:p>
          <a:p>
            <a:pPr algn="l" fontAlgn="base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на малюнку подано графічну форму алгоритму застосування засобів автоматизованої перевірки правопису тексту, що складається зі слів, у середовищі текстового процесора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Microsoft Word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8" y="3610056"/>
            <a:ext cx="7867098" cy="3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0525" y="756709"/>
            <a:ext cx="10601325" cy="1646302"/>
          </a:xfrm>
        </p:spPr>
        <p:txBody>
          <a:bodyPr/>
          <a:lstStyle/>
          <a:p>
            <a:pPr algn="ctr"/>
            <a:r>
              <a:rPr lang="ru-RU" dirty="0" err="1"/>
              <a:t>Алгоритмічна</a:t>
            </a:r>
            <a:r>
              <a:rPr lang="ru-RU" dirty="0"/>
              <a:t> структура </a:t>
            </a:r>
            <a:r>
              <a:rPr lang="ru-RU" dirty="0" err="1"/>
              <a:t>розгалуження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125" y="1529127"/>
            <a:ext cx="9410700" cy="1004524"/>
          </a:xfrm>
        </p:spPr>
        <p:txBody>
          <a:bodyPr>
            <a:noAutofit/>
          </a:bodyPr>
          <a:lstStyle/>
          <a:p>
            <a:pPr algn="l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едовищі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априклад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фрагмент алгоритму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ламаної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2" y="2533651"/>
            <a:ext cx="6965079" cy="2076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4609896"/>
            <a:ext cx="6992233" cy="2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0525" y="756709"/>
            <a:ext cx="10601325" cy="1646302"/>
          </a:xfrm>
        </p:spPr>
        <p:txBody>
          <a:bodyPr/>
          <a:lstStyle/>
          <a:p>
            <a:pPr algn="ctr"/>
            <a:r>
              <a:rPr lang="ru-RU" dirty="0" err="1"/>
              <a:t>Алгоритмічна</a:t>
            </a:r>
            <a:r>
              <a:rPr lang="ru-RU" dirty="0"/>
              <a:t> структура </a:t>
            </a:r>
            <a:r>
              <a:rPr lang="ru-RU" dirty="0" err="1"/>
              <a:t>розгалуження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125" y="1529127"/>
            <a:ext cx="9410700" cy="1004524"/>
          </a:xfrm>
        </p:spPr>
        <p:txBody>
          <a:bodyPr>
            <a:noAutofit/>
          </a:bodyPr>
          <a:lstStyle/>
          <a:p>
            <a:pPr algn="l" fontAlgn="base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 розгалуження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середовищі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подати, наприклад, алгоритм, за яким при натисненні клавіші ­ на клавіатурі розмір об'єкта збільшується наполовину, інакше — зменшується на 10%.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403012"/>
            <a:ext cx="7304974" cy="2282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4685042"/>
            <a:ext cx="5657240" cy="22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" y="1047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ідсумковий</a:t>
            </a:r>
            <a:r>
              <a:rPr lang="uk-UA" dirty="0" smtClean="0"/>
              <a:t> тест з теми «</a:t>
            </a:r>
            <a:r>
              <a:rPr lang="ru-RU" dirty="0" err="1" smtClean="0"/>
              <a:t>Алгоритмічна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розгалуження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309" y="1425575"/>
            <a:ext cx="825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Якою</a:t>
            </a:r>
            <a:r>
              <a:rPr lang="ru-RU" dirty="0" smtClean="0"/>
              <a:t> цифрою на </a:t>
            </a:r>
            <a:r>
              <a:rPr lang="ru-RU" dirty="0" err="1" smtClean="0"/>
              <a:t>малюнку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команду для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розгалуження</a:t>
            </a:r>
            <a:r>
              <a:rPr lang="ru-RU" dirty="0" smtClean="0"/>
              <a:t> 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Скретч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46" y="2071906"/>
            <a:ext cx="5382857" cy="31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858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114</TotalTime>
  <Words>437</Words>
  <Application>Microsoft Office PowerPoint</Application>
  <PresentationFormat>Широкоэкранный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Презентация PowerPoint</vt:lpstr>
      <vt:lpstr>Алгоритмічна структура розгалуження </vt:lpstr>
      <vt:lpstr>Алгоритмічна структура розгалуження </vt:lpstr>
      <vt:lpstr>Алгоритмічна структура розгалуження </vt:lpstr>
      <vt:lpstr>Алгоритмічна структура розгалуження 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  <vt:lpstr>Підсумковий тест з теми «Алгоритмічна структура розгалуження»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BazooSergo PC</dc:creator>
  <cp:lastModifiedBy>BazooSergo PC</cp:lastModifiedBy>
  <cp:revision>11</cp:revision>
  <dcterms:created xsi:type="dcterms:W3CDTF">2022-04-09T09:05:29Z</dcterms:created>
  <dcterms:modified xsi:type="dcterms:W3CDTF">2022-04-09T11:02:37Z</dcterms:modified>
</cp:coreProperties>
</file>