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6" r:id="rId11"/>
    <p:sldId id="267" r:id="rId12"/>
    <p:sldId id="270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D60093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7594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9438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7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991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522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04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6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748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5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694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4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6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94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784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2262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28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005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724D7F4-1215-4F1A-B716-6B506ABAB450}" type="datetimeFigureOut">
              <a:rPr lang="uk-UA" smtClean="0"/>
              <a:t>07.04.2022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ED7B1-8BF2-4FD6-8074-4FAA094F1E9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4420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9029F7-2359-420F-9B12-324F22907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5" y="678730"/>
            <a:ext cx="3808430" cy="5636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B8F3D-4442-4F90-A313-6CB535CDBBF3}"/>
              </a:ext>
            </a:extLst>
          </p:cNvPr>
          <p:cNvSpPr txBox="1"/>
          <p:nvPr/>
        </p:nvSpPr>
        <p:spPr>
          <a:xfrm>
            <a:off x="3506771" y="1736964"/>
            <a:ext cx="6513922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 13. Виконання обчислень у табличному процесорі </a:t>
            </a:r>
            <a:r>
              <a:rPr lang="en-GB" sz="3600" b="1" dirty="0">
                <a:ln/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ru-RU" sz="3600" b="1" dirty="0">
                <a:ln/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3600" b="1" dirty="0" err="1">
                <a:ln/>
                <a:solidFill>
                  <a:srgbClr val="D6009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</a:t>
            </a:r>
            <a:endParaRPr lang="uk-UA" sz="3600" b="1" dirty="0">
              <a:ln/>
              <a:solidFill>
                <a:srgbClr val="D6009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86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F7D4ED-D25B-4693-93FD-7F71BDA3033A}"/>
              </a:ext>
            </a:extLst>
          </p:cNvPr>
          <p:cNvSpPr txBox="1"/>
          <p:nvPr/>
        </p:nvSpPr>
        <p:spPr>
          <a:xfrm>
            <a:off x="3480061" y="725864"/>
            <a:ext cx="5231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Вбудовані функції </a:t>
            </a:r>
            <a:endParaRPr lang="uk-UA" sz="3600" dirty="0">
              <a:solidFill>
                <a:srgbClr val="800000"/>
              </a:solidFill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3232010-95AE-4802-A101-204B1386E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08323"/>
              </p:ext>
            </p:extLst>
          </p:nvPr>
        </p:nvGraphicFramePr>
        <p:xfrm>
          <a:off x="1283615" y="1377503"/>
          <a:ext cx="9624767" cy="4552087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5032875">
                  <a:extLst>
                    <a:ext uri="{9D8B030D-6E8A-4147-A177-3AD203B41FA5}">
                      <a16:colId xmlns:a16="http://schemas.microsoft.com/office/drawing/2014/main" val="435554923"/>
                    </a:ext>
                  </a:extLst>
                </a:gridCol>
                <a:gridCol w="4591892">
                  <a:extLst>
                    <a:ext uri="{9D8B030D-6E8A-4147-A177-3AD203B41FA5}">
                      <a16:colId xmlns:a16="http://schemas.microsoft.com/office/drawing/2014/main" val="2050038485"/>
                    </a:ext>
                  </a:extLst>
                </a:gridCol>
              </a:tblGrid>
              <a:tr h="4863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Функція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та її призначення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Приклад запису функції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та її результат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extLst>
                  <a:ext uri="{0D108BD9-81ED-4DB2-BD59-A6C34878D82A}">
                    <a16:rowId xmlns:a16="http://schemas.microsoft.com/office/drawing/2014/main" val="127147287"/>
                  </a:ext>
                </a:extLst>
              </a:tr>
              <a:tr h="733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SUM(діапазон)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b="0" dirty="0">
                          <a:effectLst/>
                        </a:rPr>
                        <a:t>Обчислює суму чисел у вказаному діапазоні клітинок</a:t>
                      </a:r>
                      <a:endParaRPr lang="uk-U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SUM(В10:С15)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Сума чисел з діапазону клітинок </a:t>
                      </a:r>
                      <a:r>
                        <a:rPr lang="uk-UA" sz="2000" b="1" dirty="0">
                          <a:effectLst/>
                        </a:rPr>
                        <a:t>В10:С15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extLst>
                  <a:ext uri="{0D108BD9-81ED-4DB2-BD59-A6C34878D82A}">
                    <a16:rowId xmlns:a16="http://schemas.microsoft.com/office/drawing/2014/main" val="1571299334"/>
                  </a:ext>
                </a:extLst>
              </a:tr>
              <a:tr h="98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AVERAGE(діапазон)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b="0" dirty="0">
                          <a:effectLst/>
                        </a:rPr>
                        <a:t>Обчислює середнє арифметичне чисел</a:t>
                      </a:r>
                      <a:br>
                        <a:rPr lang="uk-UA" sz="2000" b="0" dirty="0">
                          <a:effectLst/>
                        </a:rPr>
                      </a:br>
                      <a:r>
                        <a:rPr lang="uk-UA" sz="2000" b="0" dirty="0">
                          <a:effectLst/>
                        </a:rPr>
                        <a:t>у вказаному діапазоні клітинок</a:t>
                      </a:r>
                      <a:endParaRPr lang="uk-U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AVERAGE(A1:A100)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Середнє арифметичне чисел з діапазону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клітинок </a:t>
                      </a:r>
                      <a:r>
                        <a:rPr lang="uk-UA" sz="2000" b="1" dirty="0">
                          <a:effectLst/>
                        </a:rPr>
                        <a:t>А1:А100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extLst>
                  <a:ext uri="{0D108BD9-81ED-4DB2-BD59-A6C34878D82A}">
                    <a16:rowId xmlns:a16="http://schemas.microsoft.com/office/drawing/2014/main" val="2372554077"/>
                  </a:ext>
                </a:extLst>
              </a:tr>
              <a:tr h="98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MAX(діапазон)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b="0" dirty="0">
                          <a:effectLst/>
                        </a:rPr>
                        <a:t>Знаходить максимальне число серед</a:t>
                      </a:r>
                      <a:br>
                        <a:rPr lang="uk-UA" sz="2000" b="0" dirty="0">
                          <a:effectLst/>
                        </a:rPr>
                      </a:br>
                      <a:r>
                        <a:rPr lang="uk-UA" sz="2000" b="0" dirty="0">
                          <a:effectLst/>
                        </a:rPr>
                        <a:t>чисел у вказаному діапазоні клітинок</a:t>
                      </a:r>
                      <a:endParaRPr lang="uk-U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MAX(D5:К5)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Найбільше із чисел у діапазоні клітинок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b="1" dirty="0">
                          <a:effectLst/>
                        </a:rPr>
                        <a:t>D5:К5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extLst>
                  <a:ext uri="{0D108BD9-81ED-4DB2-BD59-A6C34878D82A}">
                    <a16:rowId xmlns:a16="http://schemas.microsoft.com/office/drawing/2014/main" val="615805080"/>
                  </a:ext>
                </a:extLst>
              </a:tr>
              <a:tr h="9812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MIN(діапазон)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b="0" dirty="0">
                          <a:effectLst/>
                        </a:rPr>
                        <a:t>Знаходить мінімальне число серед чисел у вказаному діапазоні клітинок</a:t>
                      </a:r>
                      <a:endParaRPr lang="uk-U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b="1" dirty="0">
                          <a:effectLst/>
                        </a:rPr>
                        <a:t>MIN(3:5)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dirty="0">
                          <a:effectLst/>
                        </a:rPr>
                        <a:t>Найменше число серед чисел у стовпцях</a:t>
                      </a:r>
                      <a:br>
                        <a:rPr lang="uk-UA" sz="2000" dirty="0">
                          <a:effectLst/>
                        </a:rPr>
                      </a:br>
                      <a:r>
                        <a:rPr lang="uk-UA" sz="2000" b="0" dirty="0">
                          <a:effectLst/>
                        </a:rPr>
                        <a:t>3, 4 та 5</a:t>
                      </a:r>
                      <a:endParaRPr lang="uk-UA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94" marR="59494" marT="0" marB="0"/>
                </a:tc>
                <a:extLst>
                  <a:ext uri="{0D108BD9-81ED-4DB2-BD59-A6C34878D82A}">
                    <a16:rowId xmlns:a16="http://schemas.microsoft.com/office/drawing/2014/main" val="287719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28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E4C0A-F160-4365-9B5B-5DD70BA57ECA}"/>
              </a:ext>
            </a:extLst>
          </p:cNvPr>
          <p:cNvSpPr txBox="1"/>
          <p:nvPr/>
        </p:nvSpPr>
        <p:spPr>
          <a:xfrm>
            <a:off x="3399934" y="603315"/>
            <a:ext cx="539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</a:t>
            </a:r>
            <a:r>
              <a:rPr lang="uk-UA" sz="36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комп’ютером</a:t>
            </a:r>
            <a:endParaRPr lang="uk-UA" sz="3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>
            <a:extLst>
              <a:ext uri="{FF2B5EF4-FFF2-40B4-BE49-F238E27FC236}">
                <a16:creationId xmlns:a16="http://schemas.microsoft.com/office/drawing/2014/main" id="{A01957D5-B48D-46C7-B624-148E982E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95" y="1340768"/>
            <a:ext cx="8728810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59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E4C0A-F160-4365-9B5B-5DD70BA57ECA}"/>
              </a:ext>
            </a:extLst>
          </p:cNvPr>
          <p:cNvSpPr txBox="1"/>
          <p:nvPr/>
        </p:nvSpPr>
        <p:spPr>
          <a:xfrm>
            <a:off x="3399934" y="603315"/>
            <a:ext cx="539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</a:t>
            </a:r>
            <a:r>
              <a:rPr lang="uk-UA" sz="36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комп’ютером</a:t>
            </a:r>
            <a:endParaRPr lang="uk-UA" sz="3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6A496-C28A-4571-AB22-182E1927DC88}"/>
              </a:ext>
            </a:extLst>
          </p:cNvPr>
          <p:cNvSpPr txBox="1"/>
          <p:nvPr/>
        </p:nvSpPr>
        <p:spPr>
          <a:xfrm>
            <a:off x="791852" y="1339327"/>
            <a:ext cx="107936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Запустіть табличний процесор </a:t>
            </a:r>
            <a:r>
              <a:rPr lang="uk-UA" sz="2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uk-UA" sz="2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Відкрийте вказаний учителем/учителькою файл (наприклад, </a:t>
            </a:r>
            <a:r>
              <a:rPr lang="uk-UA" sz="22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Розділ 3\Пункт 3.3\вправа 3.3.xlsx</a:t>
            </a:r>
            <a:r>
              <a:rPr lang="uk-UA" sz="2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200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Д</a:t>
            </a:r>
            <a:r>
              <a:rPr lang="uk-UA" sz="2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 розв’язування якої задачі було створено цю електронну таблицю. Побудуйте математичну модель цієї задачі: які вхідні дані використовуються і в яких клітинках вони розміщені; які проміжні та кінцеві результати отримуються і в яких клітинках вони розміщені; за якими формулами здійснюються обчислення? Запишіть відповіді в зошит.</a:t>
            </a:r>
            <a:endParaRPr lang="uk-UA" sz="22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E3AD43-0F57-4326-9280-C353DE3AC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264" y="3812774"/>
            <a:ext cx="5367983" cy="22467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E4C0A-F160-4365-9B5B-5DD70BA57ECA}"/>
              </a:ext>
            </a:extLst>
          </p:cNvPr>
          <p:cNvSpPr txBox="1"/>
          <p:nvPr/>
        </p:nvSpPr>
        <p:spPr>
          <a:xfrm>
            <a:off x="3256959" y="603314"/>
            <a:ext cx="539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Працюємо з </a:t>
            </a:r>
            <a:r>
              <a:rPr lang="uk-UA" sz="36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комп’ютером</a:t>
            </a:r>
            <a:endParaRPr lang="uk-UA" sz="36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A6A496-C28A-4571-AB22-182E1927DC88}"/>
              </a:ext>
            </a:extLst>
          </p:cNvPr>
          <p:cNvSpPr txBox="1"/>
          <p:nvPr/>
        </p:nvSpPr>
        <p:spPr>
          <a:xfrm>
            <a:off x="791852" y="1339327"/>
            <a:ext cx="1079368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200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</a:t>
            </a:r>
            <a:r>
              <a:rPr lang="uk-UA" sz="2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ля розв’язування якої задачі було створено цю електронну таблицю.</a:t>
            </a:r>
            <a:endParaRPr lang="uk-UA" sz="22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2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Побудуйте математичну модель цієї задачі: які вхідні дані використовуються і в яких клітинках вони розміщені; які проміжні та кінцеві результати отримуються і в яких клітинках вони розміщені; за якими формулами здійснюються обчислення? Запишіть відповіді в зошит.</a:t>
            </a:r>
            <a:endParaRPr lang="uk-UA" sz="22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28C11C-33CF-4F7D-8D23-39E02AD12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590" y="3124431"/>
            <a:ext cx="7660211" cy="2363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9424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BCE489-DB73-4F9A-8004-970665C8CA71}"/>
              </a:ext>
            </a:extLst>
          </p:cNvPr>
          <p:cNvSpPr txBox="1"/>
          <p:nvPr/>
        </p:nvSpPr>
        <p:spPr>
          <a:xfrm>
            <a:off x="2413262" y="980387"/>
            <a:ext cx="7183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215"/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Яких нових умінь ви набули на уроці?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/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Що далося легко, а що викликало труднощі?</a:t>
            </a:r>
          </a:p>
          <a:p>
            <a:pPr marL="450215"/>
            <a:endParaRPr lang="uk-UA" sz="2400" dirty="0">
              <a:solidFill>
                <a:srgbClr val="8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/>
            <a:endParaRPr lang="uk-UA" sz="24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/>
            <a:endParaRPr lang="uk-UA" sz="24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0215" algn="ctr"/>
            <a:r>
              <a:rPr lang="uk-UA" sz="3600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Домашнє завдання</a:t>
            </a:r>
          </a:p>
          <a:p>
            <a:pPr marL="793115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Опрацювати п. 3.3 підручника інформатика; </a:t>
            </a:r>
          </a:p>
          <a:p>
            <a:pPr marL="793115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дати відповіді на питання 1 – 9, </a:t>
            </a:r>
            <a:r>
              <a:rPr lang="uk-UA" sz="240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стор</a:t>
            </a: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 107 – 108; </a:t>
            </a:r>
          </a:p>
          <a:p>
            <a:pPr marL="793115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виконати вправи 3 (д, е), 10 стор.108 – 110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48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7E816D-A140-4E86-8362-3DC8F8939346}"/>
              </a:ext>
            </a:extLst>
          </p:cNvPr>
          <p:cNvSpPr txBox="1"/>
          <p:nvPr/>
        </p:nvSpPr>
        <p:spPr>
          <a:xfrm>
            <a:off x="4642701" y="707010"/>
            <a:ext cx="290659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4"/>
                </a:solidFill>
              </a:rPr>
              <a:t>Повторимо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F33D-743D-47A1-A7E5-067AB8432E7F}"/>
              </a:ext>
            </a:extLst>
          </p:cNvPr>
          <p:cNvSpPr txBox="1"/>
          <p:nvPr/>
        </p:nvSpPr>
        <p:spPr>
          <a:xfrm>
            <a:off x="2174449" y="1706252"/>
            <a:ext cx="7843101" cy="363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Яке основне призначення табличних процесорів?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якому порядку виконуються дії в арифметичному виразі? Як змінити порядок виконання дій в арифметичному виразі?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таке формули? Які формули з курсу математики, фізики ви знаєте? Як вони записуються?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Які засоби для копіювання даних можна використати в Excel?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08079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7E816D-A140-4E86-8362-3DC8F8939346}"/>
              </a:ext>
            </a:extLst>
          </p:cNvPr>
          <p:cNvSpPr txBox="1"/>
          <p:nvPr/>
        </p:nvSpPr>
        <p:spPr>
          <a:xfrm>
            <a:off x="3972611" y="744718"/>
            <a:ext cx="42467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3600" b="1" dirty="0">
                <a:ln/>
                <a:solidFill>
                  <a:schemeClr val="accent4"/>
                </a:solidFill>
              </a:rPr>
              <a:t>Сьогодні на уроці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57F33D-743D-47A1-A7E5-067AB8432E7F}"/>
              </a:ext>
            </a:extLst>
          </p:cNvPr>
          <p:cNvSpPr txBox="1"/>
          <p:nvPr/>
        </p:nvSpPr>
        <p:spPr>
          <a:xfrm>
            <a:off x="1901072" y="1536570"/>
            <a:ext cx="8389855" cy="401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вводити формули у </a:t>
            </a:r>
            <a:r>
              <a:rPr lang="en-US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Excel?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уводити у формулу адреси клітинок?</a:t>
            </a: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noProof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виконувати обчислення з числовими даними електронної таблиці</a:t>
            </a:r>
            <a:endParaRPr lang="uk-UA" sz="2400" b="1" noProof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повідомлення про помилки можуть з'являтися у клітинках?</a:t>
            </a:r>
            <a:endParaRPr lang="uk-UA" sz="2400" dirty="0">
              <a:solidFill>
                <a:srgbClr val="8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noProof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відбувається при копіюванні формул?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b="0" noProof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помилки можуть виникати при використанні формул?</a:t>
            </a: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2400" noProof="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здійснювати обчислення за допомогою вбудованих функцій?</a:t>
            </a:r>
            <a:endParaRPr lang="uk-UA" sz="2400" b="0" noProof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05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57F33D-743D-47A1-A7E5-067AB8432E7F}"/>
              </a:ext>
            </a:extLst>
          </p:cNvPr>
          <p:cNvSpPr txBox="1"/>
          <p:nvPr/>
        </p:nvSpPr>
        <p:spPr>
          <a:xfrm>
            <a:off x="1901072" y="1536570"/>
            <a:ext cx="8389855" cy="1169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uk-UA" sz="2400" b="0" noProof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uk-UA" sz="2400" b="1" noProof="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endParaRPr lang="uk-UA" sz="1800" b="1" i="1" noProof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FAD0D9-9762-4D44-BD3D-F8BBF101157D}"/>
              </a:ext>
            </a:extLst>
          </p:cNvPr>
          <p:cNvSpPr txBox="1"/>
          <p:nvPr/>
        </p:nvSpPr>
        <p:spPr>
          <a:xfrm>
            <a:off x="1055802" y="920621"/>
            <a:ext cx="10058400" cy="396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Формула в електронній таблиці</a:t>
            </a: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це вираз, який задає операції над даними у клітинках електронної таблиці та порядок їх виконання. 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формули починається зі </a:t>
            </a:r>
            <a:r>
              <a:rPr lang="uk-UA" sz="2400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знака</a:t>
            </a: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Записуємо формулу у вигляді рядка символів.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Наприклад, для обчислення виразу: </a:t>
            </a: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uk-UA" sz="24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потрібно надрукувати: (17*5+21)/(43*4-41)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A5FCA3-4E08-4BD9-9E7F-62BDFDDE1C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010" y="3614359"/>
            <a:ext cx="1356577" cy="61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37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F3671-681C-4DA3-8A7F-C6F7900BF119}"/>
              </a:ext>
            </a:extLst>
          </p:cNvPr>
          <p:cNvSpPr txBox="1"/>
          <p:nvPr/>
        </p:nvSpPr>
        <p:spPr>
          <a:xfrm>
            <a:off x="2922309" y="550633"/>
            <a:ext cx="673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800000"/>
                </a:solidFill>
              </a:rPr>
              <a:t>Правила уведення формул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88903-7282-451E-97A5-330BEA64FCB1}"/>
              </a:ext>
            </a:extLst>
          </p:cNvPr>
          <p:cNvSpPr txBox="1"/>
          <p:nvPr/>
        </p:nvSpPr>
        <p:spPr>
          <a:xfrm>
            <a:off x="776140" y="3767562"/>
            <a:ext cx="10639719" cy="2448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формулах </a:t>
            </a:r>
            <a:r>
              <a:rPr lang="uk-U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 </a:t>
            </a: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можна пропускати оператор множення;</a:t>
            </a:r>
            <a:endParaRPr lang="uk-UA" sz="18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пріоритет операцій збігається з порядком виконання операцій, прийнятим у математиці, виняток: операція </a:t>
            </a:r>
            <a:r>
              <a:rPr lang="uk-UA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знаходження протилежного числа </a:t>
            </a: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uk-U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Excel</a:t>
            </a: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має вищий пріоритет, ніж операція </a:t>
            </a:r>
            <a:r>
              <a:rPr lang="uk-UA" sz="1800" i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піднесення до </a:t>
            </a:r>
            <a:r>
              <a:rPr lang="uk-UA" sz="1800" i="1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степеня</a:t>
            </a:r>
            <a:r>
              <a:rPr lang="uk-UA" i="1" dirty="0">
                <a:solidFill>
                  <a:srgbClr val="8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обчислення відсотків від числа потрібно виконати множення числа на ці відсотки. </a:t>
            </a:r>
          </a:p>
          <a:p>
            <a:pPr>
              <a:lnSpc>
                <a:spcPct val="107000"/>
              </a:lnSpc>
            </a:pP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Наприклад, формула знаходження 25 % від числа 134 виглядатиме так: </a:t>
            </a:r>
            <a:r>
              <a:rPr lang="uk-U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=134*25%</a:t>
            </a: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Результат: 33,5;</a:t>
            </a:r>
            <a:endParaRPr lang="uk-UA" dirty="0">
              <a:solidFill>
                <a:srgbClr val="8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змінення порядку виконання дій використовують круглі дужки. Наприклад, </a:t>
            </a:r>
            <a:r>
              <a:rPr lang="uk-U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=(12+13)*8</a:t>
            </a: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=2^(4-3)</a:t>
            </a:r>
            <a:r>
              <a:rPr lang="uk-UA" sz="18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18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=1000/(34*17)+5.</a:t>
            </a:r>
            <a:endParaRPr lang="uk-UA" sz="18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0195854-4B59-4CB5-92D5-27746C1B14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397051"/>
              </p:ext>
            </p:extLst>
          </p:nvPr>
        </p:nvGraphicFramePr>
        <p:xfrm>
          <a:off x="2842181" y="1857956"/>
          <a:ext cx="6890994" cy="17637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1720749">
                  <a:extLst>
                    <a:ext uri="{9D8B030D-6E8A-4147-A177-3AD203B41FA5}">
                      <a16:colId xmlns:a16="http://schemas.microsoft.com/office/drawing/2014/main" val="3654145715"/>
                    </a:ext>
                  </a:extLst>
                </a:gridCol>
                <a:gridCol w="5170245">
                  <a:extLst>
                    <a:ext uri="{9D8B030D-6E8A-4147-A177-3AD203B41FA5}">
                      <a16:colId xmlns:a16="http://schemas.microsoft.com/office/drawing/2014/main" val="3609773739"/>
                    </a:ext>
                  </a:extLst>
                </a:gridCol>
              </a:tblGrid>
              <a:tr h="14922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Позначення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Дія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6476558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+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Додавання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72260130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-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Віднімання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132579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*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Множення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7106426"/>
                  </a:ext>
                </a:extLst>
              </a:tr>
              <a:tr h="14414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/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Ділення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6576134"/>
                  </a:ext>
                </a:extLst>
              </a:tr>
              <a:tr h="14922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>
                          <a:effectLst/>
                        </a:rPr>
                        <a:t>^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Піднесення до </a:t>
                      </a:r>
                      <a:r>
                        <a:rPr lang="uk-UA" sz="1600" dirty="0" err="1">
                          <a:effectLst/>
                        </a:rPr>
                        <a:t>степеня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5349251"/>
                  </a:ext>
                </a:extLst>
              </a:tr>
              <a:tr h="174625">
                <a:tc>
                  <a:txBody>
                    <a:bodyPr/>
                    <a:lstStyle/>
                    <a:p>
                      <a:pPr marL="2159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%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3655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600" dirty="0">
                          <a:effectLst/>
                        </a:rPr>
                        <a:t>Операція відсотка (застосовується до окремого числа)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025286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E873B857-8BC9-4FA3-B034-14A3BB8C795A}"/>
              </a:ext>
            </a:extLst>
          </p:cNvPr>
          <p:cNvSpPr txBox="1"/>
          <p:nvPr/>
        </p:nvSpPr>
        <p:spPr>
          <a:xfrm>
            <a:off x="2156381" y="1327405"/>
            <a:ext cx="826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позначення математичних дій використовуються такі </a:t>
            </a:r>
            <a:r>
              <a:rPr lang="uk-UA" sz="20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оператори</a:t>
            </a:r>
            <a:r>
              <a:rPr lang="uk-UA" sz="20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20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3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F3671-681C-4DA3-8A7F-C6F7900BF119}"/>
              </a:ext>
            </a:extLst>
          </p:cNvPr>
          <p:cNvSpPr txBox="1"/>
          <p:nvPr/>
        </p:nvSpPr>
        <p:spPr>
          <a:xfrm>
            <a:off x="2922309" y="550633"/>
            <a:ext cx="673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800000"/>
                </a:solidFill>
              </a:rPr>
              <a:t>Правила уведення формул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88903-7282-451E-97A5-330BEA64FCB1}"/>
              </a:ext>
            </a:extLst>
          </p:cNvPr>
          <p:cNvSpPr txBox="1"/>
          <p:nvPr/>
        </p:nvSpPr>
        <p:spPr>
          <a:xfrm>
            <a:off x="967818" y="1043544"/>
            <a:ext cx="102563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у формулі використовуються адреси клітинок, то для обчислення за такою формулою використовуються дані із вказаних клітинок.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8D03B8-EF2E-415A-90F3-14FE5559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24" y="2151540"/>
            <a:ext cx="4274074" cy="25358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85C399-6441-4AB3-BE5E-DF460956D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803" y="2161064"/>
            <a:ext cx="4218439" cy="253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3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FF3671-681C-4DA3-8A7F-C6F7900BF119}"/>
              </a:ext>
            </a:extLst>
          </p:cNvPr>
          <p:cNvSpPr txBox="1"/>
          <p:nvPr/>
        </p:nvSpPr>
        <p:spPr>
          <a:xfrm>
            <a:off x="2922309" y="550633"/>
            <a:ext cx="673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800000"/>
                </a:solidFill>
              </a:rPr>
              <a:t>Правила уведення формул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88903-7282-451E-97A5-330BEA64FCB1}"/>
              </a:ext>
            </a:extLst>
          </p:cNvPr>
          <p:cNvSpPr txBox="1"/>
          <p:nvPr/>
        </p:nvSpPr>
        <p:spPr>
          <a:xfrm>
            <a:off x="967818" y="1043544"/>
            <a:ext cx="10256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формулах використовуються адреси клітинок, то під час змінення даних у цих клітинках відбувається автоматичне </a:t>
            </a:r>
            <a:r>
              <a:rPr lang="uk-UA" sz="2400" dirty="0" err="1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переобчислення</a:t>
            </a: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значень за всіма формулами, які містять ці посилання.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18D03B8-EF2E-415A-90F3-14FE5559A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872" y="2328714"/>
            <a:ext cx="4274074" cy="25358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BDC869-CA6E-4B2F-81DD-6B703E9F8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918" y="2278221"/>
            <a:ext cx="4274074" cy="258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486208F-69E5-434B-8A13-C6087973E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22676"/>
              </p:ext>
            </p:extLst>
          </p:nvPr>
        </p:nvGraphicFramePr>
        <p:xfrm>
          <a:off x="2094321" y="1724608"/>
          <a:ext cx="8003357" cy="38084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2007112">
                  <a:extLst>
                    <a:ext uri="{9D8B030D-6E8A-4147-A177-3AD203B41FA5}">
                      <a16:colId xmlns:a16="http://schemas.microsoft.com/office/drawing/2014/main" val="1351637895"/>
                    </a:ext>
                  </a:extLst>
                </a:gridCol>
                <a:gridCol w="5996245">
                  <a:extLst>
                    <a:ext uri="{9D8B030D-6E8A-4147-A177-3AD203B41FA5}">
                      <a16:colId xmlns:a16="http://schemas.microsoft.com/office/drawing/2014/main" val="1604652793"/>
                    </a:ext>
                  </a:extLst>
                </a:gridCol>
              </a:tblGrid>
              <a:tr h="421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Повідомлення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Причина помилки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7436756"/>
                  </a:ext>
                </a:extLst>
              </a:tr>
              <a:tr h="421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# </a:t>
                      </a:r>
                      <a:r>
                        <a:rPr lang="en-US" sz="2000">
                          <a:effectLst/>
                        </a:rPr>
                        <a:t>DIV</a:t>
                      </a:r>
                      <a:r>
                        <a:rPr lang="uk-UA" sz="2000">
                          <a:effectLst/>
                        </a:rPr>
                        <a:t>/0!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Спроба поділити на нуль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8323584"/>
                  </a:ext>
                </a:extLst>
              </a:tr>
              <a:tr h="421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#</a:t>
                      </a:r>
                      <a:r>
                        <a:rPr lang="en-US" sz="2000">
                          <a:effectLst/>
                        </a:rPr>
                        <a:t>NAME</a:t>
                      </a:r>
                      <a:r>
                        <a:rPr lang="uk-UA" sz="2000">
                          <a:effectLst/>
                        </a:rPr>
                        <a:t>?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Вказано недопустиме ім’я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6060703"/>
                  </a:ext>
                </a:extLst>
              </a:tr>
              <a:tr h="421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#VALUE!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Неприпустимий тип аргументу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9625079"/>
                  </a:ext>
                </a:extLst>
              </a:tr>
              <a:tr h="8579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#</a:t>
                      </a:r>
                      <a:r>
                        <a:rPr lang="en-US" sz="2000" dirty="0">
                          <a:effectLst/>
                        </a:rPr>
                        <a:t>REF!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У формулі використовується адреса клітинки або діапазону, які були видалені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244186"/>
                  </a:ext>
                </a:extLst>
              </a:tr>
              <a:tr h="421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#</a:t>
                      </a:r>
                      <a:r>
                        <a:rPr lang="en-US" sz="2000">
                          <a:effectLst/>
                        </a:rPr>
                        <a:t>N/A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Значення відсутнє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7520620"/>
                  </a:ext>
                </a:extLst>
              </a:tr>
              <a:tr h="421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#</a:t>
                      </a:r>
                      <a:r>
                        <a:rPr lang="en-US" sz="2000">
                          <a:effectLst/>
                        </a:rPr>
                        <a:t>NUM</a:t>
                      </a:r>
                      <a:r>
                        <a:rPr lang="uk-UA" sz="2000">
                          <a:effectLst/>
                        </a:rPr>
                        <a:t>!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Неправильні числові значення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5726007"/>
                  </a:ext>
                </a:extLst>
              </a:tr>
              <a:tr h="421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####</a:t>
                      </a:r>
                      <a:endParaRPr lang="uk-U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Число не вміщується у клітинку за довжиною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784635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BFD4CF-DA61-461D-8EE3-D7CD1D1F33BB}"/>
              </a:ext>
            </a:extLst>
          </p:cNvPr>
          <p:cNvSpPr txBox="1"/>
          <p:nvPr/>
        </p:nvSpPr>
        <p:spPr>
          <a:xfrm>
            <a:off x="1775381" y="801278"/>
            <a:ext cx="8905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Помилки при введенні формул та чисел</a:t>
            </a:r>
            <a:endParaRPr lang="uk-UA" sz="36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05839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7931C7-593C-4EB5-9A13-6FE1735A5DF5}"/>
              </a:ext>
            </a:extLst>
          </p:cNvPr>
          <p:cNvSpPr txBox="1"/>
          <p:nvPr/>
        </p:nvSpPr>
        <p:spPr>
          <a:xfrm>
            <a:off x="2809187" y="725863"/>
            <a:ext cx="7532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Модифікація формул при копіюванні</a:t>
            </a:r>
            <a:endParaRPr lang="uk-UA" sz="36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D5D200-C21B-44A9-BF5D-8D713258389B}"/>
              </a:ext>
            </a:extLst>
          </p:cNvPr>
          <p:cNvSpPr txBox="1"/>
          <p:nvPr/>
        </p:nvSpPr>
        <p:spPr>
          <a:xfrm>
            <a:off x="1263191" y="1300402"/>
            <a:ext cx="98887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у формулі містяться адреси клітинок, то під час копіювання у формулі відбувається автоматична зміна адрес клітинок</a:t>
            </a:r>
            <a:r>
              <a:rPr lang="uk-UA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модифікація формули </a:t>
            </a:r>
            <a:r>
              <a:rPr lang="uk-UA" sz="2400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таким правилом:</a:t>
            </a:r>
            <a:r>
              <a:rPr lang="uk-UA" sz="2400" b="1" dirty="0">
                <a:solidFill>
                  <a:srgbClr val="8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номера стовпця (рядка) додається різниця номерів кінцевого та початкового стовпців (рядків).</a:t>
            </a:r>
            <a:endParaRPr lang="uk-UA" sz="2400" dirty="0">
              <a:solidFill>
                <a:srgbClr val="8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7140BB-A9BC-4969-BD86-A0240326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82" y="3026641"/>
            <a:ext cx="5696835" cy="238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01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149</TotalTime>
  <Words>805</Words>
  <Application>Microsoft Office PowerPoint</Application>
  <PresentationFormat>Широкоэкранный</PresentationFormat>
  <Paragraphs>92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2022-04-06T18:45:25Z</dcterms:created>
  <dcterms:modified xsi:type="dcterms:W3CDTF">2022-04-07T07:25:14Z</dcterms:modified>
</cp:coreProperties>
</file>