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8" r:id="rId2"/>
    <p:sldMasterId id="2147483780" r:id="rId3"/>
    <p:sldMasterId id="2147483840" r:id="rId4"/>
  </p:sldMasterIdLst>
  <p:notesMasterIdLst>
    <p:notesMasterId r:id="rId41"/>
  </p:notesMasterIdLst>
  <p:sldIdLst>
    <p:sldId id="272" r:id="rId5"/>
    <p:sldId id="275" r:id="rId6"/>
    <p:sldId id="317" r:id="rId7"/>
    <p:sldId id="256" r:id="rId8"/>
    <p:sldId id="316" r:id="rId9"/>
    <p:sldId id="332" r:id="rId10"/>
    <p:sldId id="325" r:id="rId11"/>
    <p:sldId id="322" r:id="rId12"/>
    <p:sldId id="318" r:id="rId13"/>
    <p:sldId id="319" r:id="rId14"/>
    <p:sldId id="324" r:id="rId15"/>
    <p:sldId id="348" r:id="rId16"/>
    <p:sldId id="335" r:id="rId17"/>
    <p:sldId id="336" r:id="rId18"/>
    <p:sldId id="333" r:id="rId19"/>
    <p:sldId id="329" r:id="rId20"/>
    <p:sldId id="330" r:id="rId21"/>
    <p:sldId id="331" r:id="rId22"/>
    <p:sldId id="337" r:id="rId23"/>
    <p:sldId id="338" r:id="rId24"/>
    <p:sldId id="340" r:id="rId25"/>
    <p:sldId id="341" r:id="rId26"/>
    <p:sldId id="342" r:id="rId27"/>
    <p:sldId id="343" r:id="rId28"/>
    <p:sldId id="339" r:id="rId29"/>
    <p:sldId id="344" r:id="rId30"/>
    <p:sldId id="345" r:id="rId31"/>
    <p:sldId id="346" r:id="rId32"/>
    <p:sldId id="347" r:id="rId33"/>
    <p:sldId id="334" r:id="rId34"/>
    <p:sldId id="327" r:id="rId35"/>
    <p:sldId id="323" r:id="rId36"/>
    <p:sldId id="320" r:id="rId37"/>
    <p:sldId id="328" r:id="rId38"/>
    <p:sldId id="349" r:id="rId39"/>
    <p:sldId id="315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D8BCB04-3161-44C4-929C-FE2079B2734F}">
          <p14:sldIdLst>
            <p14:sldId id="272"/>
            <p14:sldId id="275"/>
            <p14:sldId id="317"/>
            <p14:sldId id="256"/>
            <p14:sldId id="316"/>
            <p14:sldId id="332"/>
            <p14:sldId id="325"/>
            <p14:sldId id="322"/>
            <p14:sldId id="318"/>
            <p14:sldId id="319"/>
            <p14:sldId id="324"/>
            <p14:sldId id="348"/>
          </p14:sldIdLst>
        </p14:section>
        <p14:section name="Раздел без заголовка" id="{6619C88B-00C4-4E52-A1D4-305E40CB63B0}">
          <p14:sldIdLst>
            <p14:sldId id="335"/>
            <p14:sldId id="336"/>
            <p14:sldId id="333"/>
            <p14:sldId id="329"/>
            <p14:sldId id="330"/>
            <p14:sldId id="331"/>
            <p14:sldId id="337"/>
            <p14:sldId id="338"/>
            <p14:sldId id="340"/>
            <p14:sldId id="341"/>
            <p14:sldId id="342"/>
            <p14:sldId id="343"/>
            <p14:sldId id="339"/>
            <p14:sldId id="344"/>
            <p14:sldId id="345"/>
            <p14:sldId id="346"/>
            <p14:sldId id="347"/>
            <p14:sldId id="334"/>
            <p14:sldId id="327"/>
            <p14:sldId id="323"/>
            <p14:sldId id="320"/>
            <p14:sldId id="328"/>
            <p14:sldId id="349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8289A"/>
    <a:srgbClr val="F24CF2"/>
    <a:srgbClr val="00CCFF"/>
    <a:srgbClr val="32EE56"/>
    <a:srgbClr val="00FFFF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2610" autoAdjust="0"/>
  </p:normalViewPr>
  <p:slideViewPr>
    <p:cSldViewPr>
      <p:cViewPr varScale="1">
        <p:scale>
          <a:sx n="80" d="100"/>
          <a:sy n="80" d="100"/>
        </p:scale>
        <p:origin x="132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690F-D68B-42E4-AD38-D80C19288CEE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99E6E-A2A5-44DC-8991-3061C0C0F99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0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99E6E-A2A5-44DC-8991-3061C0C0F99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4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F7416-000C-45C3-81AA-7EED098F8F1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484A-C370-4510-9164-1484AF867EF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1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7766-0A03-4C91-B575-F53EC9B10E6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5D7B-2276-4F3E-8D8D-3241077A367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6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FD62E-9F13-4F4D-A387-2F4A4934069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11FE-E717-425D-BC67-EF20D4C9C0D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9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88240-3BE6-4DC9-A983-67EFC8EB8969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953B7-5DF9-4D3B-910A-4FAA536CF4B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88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286A-D25C-4C43-BECD-AD0E64B3A4F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1B647-7DD9-4438-811A-C546C19C10E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98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2120-3F19-43AF-95FD-B49C827EB14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133BD-1AE6-48AF-BF69-A6D4F5E1BF1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91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0D8E6-8D57-4691-8228-28E6F46FE26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FB65-FA26-4C70-AEA1-2F547B92D7A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33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C2B3-BA8C-4463-92B8-F9690AC2BA1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AE4D-A294-4961-85DD-22D01055D3F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91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AC27F-F433-493E-B6B8-3438BC0DA43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79F9D-B2AE-4270-8655-89753D90D4C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56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BF5B-6AC7-4C10-B438-395E0DC8BD2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9958-315E-4AB6-B02B-D87AA851D85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79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29796-325A-4A45-8843-E1FEFA80322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1C6AA-DA51-4CD0-8919-DCC7FB4D10D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350B-8800-4FB0-A884-DD81678FEDE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8CFF-C255-453E-85A2-AF6C89EFB2A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49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8DE0-33BF-4647-8B33-414F432FCC8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0D82-7AA9-4387-A355-A25373754AC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9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2B7AE-5E07-4D2B-B497-64859B0A5789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13CD-8543-41D8-A459-954B14D7D05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5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5CAD4-94F8-47FE-88AF-E2E8B48B5CF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0BE85-1920-4BB8-8E4D-D7BCAB6A42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57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335A-C289-4B6B-9DE3-419E6A976DE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CAD4-DD45-41A4-9E12-5ED3B4953C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6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CCC7-07CB-4BCE-A88C-644F5655AB3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D4BE-0D04-4094-B23D-6820E879E92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48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05DC-CBBC-4222-BB3E-FECC6E673810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3695-9E5D-47F9-8F64-0B148856C2F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42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06E00-6EF0-4CBD-AC66-CF52A0E6EAA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00A8-11C6-4A4E-A635-F929DA74F5C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63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5F5C6-1646-4C8A-B51A-2BF4631929A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301A-B5F2-4049-8A28-9101B556F68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31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B52E-5FDF-490B-9956-DF8DA3B1E91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BD8E-865B-4AAC-B649-E7ED42FBBA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6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0B1C0-F4EC-40A5-B952-B80C66B9AEB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0CA98-46B6-48A7-8910-66C1DB26B0B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9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6B599-536E-4A53-BD56-1170C5AEEAD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0A536-90E1-41DD-A947-3770B7B2FDC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00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FE55-CACC-4E1F-9CF3-8D7FCB82F7A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ADBB3-EA21-4DF2-AF59-B974FFA4F9F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71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F5107-CD2E-4F36-BF3F-917D576B548D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69537-3AA7-4DE4-8D74-67D21BA1DCF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4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CB59-E227-447F-B3E7-649DB1701E3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FD12A-2098-404B-859A-CA2FC1A441E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8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EF319-88C2-4210-8F0C-FEB4E8D52E9E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3DF10-242C-4165-861C-204DF1088AD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52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C660-F5EA-4142-A30F-B170D94793A0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0697-711E-482D-AFB6-439373776C1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44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3F283-79C2-4AE7-A05B-2BA88F200AF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F57F2-D66E-42BF-9123-5F7880021D7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933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314C-6212-4E33-9A03-8FAF510FAB48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21225-65A6-4862-98E1-44EAEF4CF06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88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06A6A-0FEF-46B5-A108-C98279BF8417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9AC8-9569-4EB6-BB7C-DE9A879CE04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81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0E90-C101-4FEE-AFD7-242C5A80679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DBB7-CB83-45A4-B33F-36B55F6087F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847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152D-7A6D-4738-8F85-1E5C9311090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BA95-35ED-4F9A-AB43-CF33F6A2D41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22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1B625-4667-4BBB-B235-208AF765E15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F621-A3CF-4EAD-A197-055720005F9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28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DE44-8F3D-4C4A-A817-36411C94FB2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C9FF1-CB6D-4AA9-913D-262D64394BC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68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7ED01-22A8-4B75-90AF-CA1AB2284181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D35F-F0A6-4510-ABE3-8C8B9E7494B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07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80ECC-F081-4F36-AF4C-274A096A35C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1962E-418F-4F53-ACC9-3938D234BB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43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63973-EEE7-4F6E-B3FF-7D94079AFEDE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F7A4-0F82-44E0-A9CA-C41D3A8EE9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16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D892-DC34-4B75-9392-AFC69F662DC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230D2-EBE7-4CA3-B2BA-431F208FA6B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1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E857-FDE6-46CC-9577-CF70F571D43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4FAEC-5015-4E69-90FA-AC191805841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4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D4F0-6B57-4F20-9896-4BA388BAF016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CD9A-FD3C-43CE-9610-327811D2F0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9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6AC42-7150-47AB-9A31-9C814954ADC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1C02F-8ECB-4E4D-8AA9-7944AC8941A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5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F89D-0702-4F37-B04C-39228BBE43C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1B95-A973-46E3-B4A8-722606DB80F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9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DC27-22AB-4453-B33A-EA52B495DE2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8A6F-B49C-4E3F-9300-ADA48E615BD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87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3A060C-23BD-45F8-975D-69259DD4631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BBD520-019F-4AED-8F9C-66107746845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22E5EE-B75E-46D4-B747-A218EF418A47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06B0C3-7EAB-4F70-85CE-9CD8EE1C9D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32" r:id="rId1"/>
    <p:sldLayoutId id="2147484572" r:id="rId2"/>
    <p:sldLayoutId id="2147484633" r:id="rId3"/>
    <p:sldLayoutId id="2147484573" r:id="rId4"/>
    <p:sldLayoutId id="2147484634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14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71AF67-C43D-4B75-AF83-98E260EA1D7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DC0774-5FFB-4257-9DF4-F6239309273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grpSp>
        <p:nvGrpSpPr>
          <p:cNvPr id="615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580" r:id="rId2"/>
    <p:sldLayoutId id="2147484636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637" r:id="rId9"/>
    <p:sldLayoutId id="2147484586" r:id="rId10"/>
    <p:sldLayoutId id="21474845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64EBEE-F951-4DE4-81DB-3283FE0C297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6F8ECF-C0BD-4B36-84A3-F3E8D284817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11.jpeg"/><Relationship Id="rId7" Type="http://schemas.openxmlformats.org/officeDocument/2006/relationships/image" Target="../media/image5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49155" name="Picture 2" descr="D:\Нина\Картинки\uk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Нина\Картинки\Гр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0"/>
            <a:ext cx="164306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4BF8898-A865-411D-B0B3-C831A5B1F5B4}"/>
              </a:ext>
            </a:extLst>
          </p:cNvPr>
          <p:cNvSpPr/>
          <p:nvPr/>
        </p:nvSpPr>
        <p:spPr>
          <a:xfrm>
            <a:off x="3347864" y="5552985"/>
            <a:ext cx="5652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bg1"/>
                </a:solidFill>
              </a:rPr>
              <a:t>Іваненко Альбіна Миколаївна,</a:t>
            </a:r>
            <a:endParaRPr lang="ru-RU" b="1" dirty="0">
              <a:solidFill>
                <a:schemeClr val="bg1"/>
              </a:solidFill>
            </a:endParaRPr>
          </a:p>
          <a:p>
            <a:pPr algn="r"/>
            <a:r>
              <a:rPr lang="uk-UA" b="1" dirty="0">
                <a:solidFill>
                  <a:schemeClr val="bg1"/>
                </a:solidFill>
              </a:rPr>
              <a:t>учитель початкових класів Іванівської загальноосвітньої школи І-ІІІ ступенів Кобеляцької міської ради Полтавської області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404664"/>
            <a:ext cx="3851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 любиш поезію якщо ти  обрав собі цю роль</a:t>
            </a:r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060848"/>
            <a:ext cx="707334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Наша Україна  – казкова. Це гори та ріки, замки та церкви, це місця, що дихають історією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вся ця краса змальована в українських віршах. </a:t>
            </a:r>
          </a:p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 тебе є можливість дізнатись більше про нашу країну, доповнивши вірш.</a:t>
            </a:r>
          </a:p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Тож запрошую тебе у  подорож . 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V="1">
            <a:off x="172192" y="6741368"/>
            <a:ext cx="8229600" cy="576064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Результат пошуку зображень за запитом &quot;малюнки для школи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3891"/>
            <a:ext cx="3744416" cy="223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907196" y="2907196"/>
            <a:ext cx="6858000" cy="1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528423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Результат пошуку зображень за запитом &quot;малюнки для школи&quot;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978"/>
            <a:ext cx="3312367" cy="21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92488" y="1496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Вітаю тебе!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Ти обрав роль історика, значить ти дізнаєшся багато про історію утворення нашої держави.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522999"/>
            <a:ext cx="77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людини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щиро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любить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рідну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землю, 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цікава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емає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нічого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прекраснішого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 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рідний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край та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рідну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землю.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За допомогою Інтернет ресурсів 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збери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відомості про державні символи України , створи презентацію.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71192" y="2871192"/>
            <a:ext cx="6858000" cy="1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787900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71192" y="2871192"/>
            <a:ext cx="6858000" cy="1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2980"/>
            <a:ext cx="3444539" cy="21459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64088" y="188028"/>
            <a:ext cx="39962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 любиш розважатися, </a:t>
            </a:r>
          </a:p>
          <a:p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тому і отримав це завдання.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2828836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повинен вміти не тільки працювати , але відпочивати, бо рух- це життя.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Тож вперед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42048941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57864" y="1600201"/>
            <a:ext cx="7528936" cy="24462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8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86456" y="2886456"/>
            <a:ext cx="6858000" cy="108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3" y="764704"/>
            <a:ext cx="2463253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5" y="3573015"/>
            <a:ext cx="1646477" cy="648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332" y="3861047"/>
            <a:ext cx="8866692" cy="1293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1052736"/>
            <a:ext cx="3096344" cy="3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5492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Picture 2" descr="D:\Нина\Картинки\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395" y="0"/>
            <a:ext cx="9144000" cy="6275388"/>
          </a:xfrm>
        </p:spPr>
      </p:pic>
      <p:sp>
        <p:nvSpPr>
          <p:cNvPr id="19" name="Овал 18"/>
          <p:cNvSpPr/>
          <p:nvPr/>
        </p:nvSpPr>
        <p:spPr>
          <a:xfrm>
            <a:off x="6157124" y="2056594"/>
            <a:ext cx="357188" cy="23971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00500" y="2643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4143375" y="2571750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i="1" dirty="0">
                <a:latin typeface="Georgia" pitchFamily="18" charset="0"/>
              </a:rPr>
              <a:t>Умань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044950" y="1751013"/>
            <a:ext cx="163513" cy="142875"/>
          </a:xfrm>
          <a:custGeom>
            <a:avLst/>
            <a:gdLst>
              <a:gd name="connsiteX0" fmla="*/ 29254 w 162231"/>
              <a:gd name="connsiteY0" fmla="*/ 16276 h 144114"/>
              <a:gd name="connsiteX1" fmla="*/ 55887 w 162231"/>
              <a:gd name="connsiteY1" fmla="*/ 7399 h 144114"/>
              <a:gd name="connsiteX2" fmla="*/ 153542 w 162231"/>
              <a:gd name="connsiteY2" fmla="*/ 16276 h 144114"/>
              <a:gd name="connsiteX3" fmla="*/ 144664 w 162231"/>
              <a:gd name="connsiteY3" fmla="*/ 42909 h 144114"/>
              <a:gd name="connsiteX4" fmla="*/ 126909 w 162231"/>
              <a:gd name="connsiteY4" fmla="*/ 60665 h 144114"/>
              <a:gd name="connsiteX5" fmla="*/ 109154 w 162231"/>
              <a:gd name="connsiteY5" fmla="*/ 87298 h 144114"/>
              <a:gd name="connsiteX6" fmla="*/ 100276 w 162231"/>
              <a:gd name="connsiteY6" fmla="*/ 122808 h 144114"/>
              <a:gd name="connsiteX7" fmla="*/ 20377 w 162231"/>
              <a:gd name="connsiteY7" fmla="*/ 122808 h 144114"/>
              <a:gd name="connsiteX8" fmla="*/ 2621 w 162231"/>
              <a:gd name="connsiteY8" fmla="*/ 105053 h 144114"/>
              <a:gd name="connsiteX9" fmla="*/ 29254 w 162231"/>
              <a:gd name="connsiteY9" fmla="*/ 16276 h 1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231" h="144114">
                <a:moveTo>
                  <a:pt x="29254" y="16276"/>
                </a:moveTo>
                <a:cubicBezTo>
                  <a:pt x="38132" y="0"/>
                  <a:pt x="46529" y="7399"/>
                  <a:pt x="55887" y="7399"/>
                </a:cubicBezTo>
                <a:cubicBezTo>
                  <a:pt x="88573" y="7399"/>
                  <a:pt x="123194" y="4137"/>
                  <a:pt x="153542" y="16276"/>
                </a:cubicBezTo>
                <a:cubicBezTo>
                  <a:pt x="162231" y="19751"/>
                  <a:pt x="149479" y="34885"/>
                  <a:pt x="144664" y="42909"/>
                </a:cubicBezTo>
                <a:cubicBezTo>
                  <a:pt x="140358" y="50086"/>
                  <a:pt x="132138" y="54129"/>
                  <a:pt x="126909" y="60665"/>
                </a:cubicBezTo>
                <a:cubicBezTo>
                  <a:pt x="120244" y="68997"/>
                  <a:pt x="115072" y="78420"/>
                  <a:pt x="109154" y="87298"/>
                </a:cubicBezTo>
                <a:cubicBezTo>
                  <a:pt x="106195" y="99135"/>
                  <a:pt x="110204" y="115716"/>
                  <a:pt x="100276" y="122808"/>
                </a:cubicBezTo>
                <a:cubicBezTo>
                  <a:pt x="70447" y="144114"/>
                  <a:pt x="47103" y="131717"/>
                  <a:pt x="20377" y="122808"/>
                </a:cubicBezTo>
                <a:cubicBezTo>
                  <a:pt x="14458" y="116890"/>
                  <a:pt x="3997" y="113309"/>
                  <a:pt x="2621" y="105053"/>
                </a:cubicBezTo>
                <a:cubicBezTo>
                  <a:pt x="0" y="89329"/>
                  <a:pt x="20376" y="32552"/>
                  <a:pt x="29254" y="16276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4000500" y="1643063"/>
            <a:ext cx="29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1400" i="1">
                <a:solidFill>
                  <a:schemeClr val="bg1"/>
                </a:solidFill>
                <a:latin typeface="Franklin Gothic Book" pitchFamily="34" charset="0"/>
              </a:rPr>
              <a:t>К</a:t>
            </a:r>
            <a:endParaRPr lang="ru-RU" sz="1400" i="1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14875" y="2000250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6313" y="1928813"/>
            <a:ext cx="5635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Канів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57313" y="2786063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5813" y="2857500"/>
            <a:ext cx="72866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Коломия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5" name="Picture 1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9080"/>
            <a:ext cx="3139829" cy="25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78569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14096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uk-UA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3690" y="1600200"/>
            <a:ext cx="4013109" cy="1036711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8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86456" y="2886456"/>
            <a:ext cx="6858000" cy="108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1" descr="реб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18" y="533400"/>
            <a:ext cx="2387824" cy="47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80" y="692696"/>
            <a:ext cx="859611" cy="3572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679" y="533400"/>
            <a:ext cx="1969179" cy="4911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957" y="692697"/>
            <a:ext cx="313404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9609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Picture 2" descr="D:\Нина\Картинки\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395" y="0"/>
            <a:ext cx="9144000" cy="6275388"/>
          </a:xfrm>
        </p:spPr>
      </p:pic>
      <p:pic>
        <p:nvPicPr>
          <p:cNvPr id="7171" name="Picture 3" descr="D:\Нина\Картинки\225-photo-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55266" y="2220106"/>
            <a:ext cx="735342" cy="489756"/>
          </a:xfrm>
          <a:prstGeom prst="cloud">
            <a:avLst/>
          </a:prstGeom>
          <a:noFill/>
          <a:ln>
            <a:noFill/>
          </a:ln>
        </p:spPr>
      </p:pic>
      <p:sp>
        <p:nvSpPr>
          <p:cNvPr id="19" name="Овал 18"/>
          <p:cNvSpPr/>
          <p:nvPr/>
        </p:nvSpPr>
        <p:spPr>
          <a:xfrm>
            <a:off x="6157124" y="2056594"/>
            <a:ext cx="357188" cy="23971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00500" y="2643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4143375" y="2571750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i="1" dirty="0">
                <a:latin typeface="Georgia" pitchFamily="18" charset="0"/>
              </a:rPr>
              <a:t>Умань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044950" y="1751013"/>
            <a:ext cx="163513" cy="142875"/>
          </a:xfrm>
          <a:custGeom>
            <a:avLst/>
            <a:gdLst>
              <a:gd name="connsiteX0" fmla="*/ 29254 w 162231"/>
              <a:gd name="connsiteY0" fmla="*/ 16276 h 144114"/>
              <a:gd name="connsiteX1" fmla="*/ 55887 w 162231"/>
              <a:gd name="connsiteY1" fmla="*/ 7399 h 144114"/>
              <a:gd name="connsiteX2" fmla="*/ 153542 w 162231"/>
              <a:gd name="connsiteY2" fmla="*/ 16276 h 144114"/>
              <a:gd name="connsiteX3" fmla="*/ 144664 w 162231"/>
              <a:gd name="connsiteY3" fmla="*/ 42909 h 144114"/>
              <a:gd name="connsiteX4" fmla="*/ 126909 w 162231"/>
              <a:gd name="connsiteY4" fmla="*/ 60665 h 144114"/>
              <a:gd name="connsiteX5" fmla="*/ 109154 w 162231"/>
              <a:gd name="connsiteY5" fmla="*/ 87298 h 144114"/>
              <a:gd name="connsiteX6" fmla="*/ 100276 w 162231"/>
              <a:gd name="connsiteY6" fmla="*/ 122808 h 144114"/>
              <a:gd name="connsiteX7" fmla="*/ 20377 w 162231"/>
              <a:gd name="connsiteY7" fmla="*/ 122808 h 144114"/>
              <a:gd name="connsiteX8" fmla="*/ 2621 w 162231"/>
              <a:gd name="connsiteY8" fmla="*/ 105053 h 144114"/>
              <a:gd name="connsiteX9" fmla="*/ 29254 w 162231"/>
              <a:gd name="connsiteY9" fmla="*/ 16276 h 1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231" h="144114">
                <a:moveTo>
                  <a:pt x="29254" y="16276"/>
                </a:moveTo>
                <a:cubicBezTo>
                  <a:pt x="38132" y="0"/>
                  <a:pt x="46529" y="7399"/>
                  <a:pt x="55887" y="7399"/>
                </a:cubicBezTo>
                <a:cubicBezTo>
                  <a:pt x="88573" y="7399"/>
                  <a:pt x="123194" y="4137"/>
                  <a:pt x="153542" y="16276"/>
                </a:cubicBezTo>
                <a:cubicBezTo>
                  <a:pt x="162231" y="19751"/>
                  <a:pt x="149479" y="34885"/>
                  <a:pt x="144664" y="42909"/>
                </a:cubicBezTo>
                <a:cubicBezTo>
                  <a:pt x="140358" y="50086"/>
                  <a:pt x="132138" y="54129"/>
                  <a:pt x="126909" y="60665"/>
                </a:cubicBezTo>
                <a:cubicBezTo>
                  <a:pt x="120244" y="68997"/>
                  <a:pt x="115072" y="78420"/>
                  <a:pt x="109154" y="87298"/>
                </a:cubicBezTo>
                <a:cubicBezTo>
                  <a:pt x="106195" y="99135"/>
                  <a:pt x="110204" y="115716"/>
                  <a:pt x="100276" y="122808"/>
                </a:cubicBezTo>
                <a:cubicBezTo>
                  <a:pt x="70447" y="144114"/>
                  <a:pt x="47103" y="131717"/>
                  <a:pt x="20377" y="122808"/>
                </a:cubicBezTo>
                <a:cubicBezTo>
                  <a:pt x="14458" y="116890"/>
                  <a:pt x="3997" y="113309"/>
                  <a:pt x="2621" y="105053"/>
                </a:cubicBezTo>
                <a:cubicBezTo>
                  <a:pt x="0" y="89329"/>
                  <a:pt x="20376" y="32552"/>
                  <a:pt x="29254" y="16276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4000500" y="1643063"/>
            <a:ext cx="29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1400" i="1">
                <a:solidFill>
                  <a:schemeClr val="bg1"/>
                </a:solidFill>
                <a:latin typeface="Franklin Gothic Book" pitchFamily="34" charset="0"/>
              </a:rPr>
              <a:t>К</a:t>
            </a:r>
            <a:endParaRPr lang="ru-RU" sz="1400" i="1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14875" y="2000250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6313" y="1928813"/>
            <a:ext cx="5635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Канів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57313" y="2786063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5813" y="2857500"/>
            <a:ext cx="72866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Коломия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48931" y="1365249"/>
            <a:ext cx="357188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Picture 1" descr="images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9080"/>
            <a:ext cx="3139829" cy="25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0422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048E-6 L -0.20417 -0.13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6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majdan_04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786063" y="5786438"/>
            <a:ext cx="3786187" cy="107156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uk-UA" sz="5400" b="1" dirty="0">
                <a:solidFill>
                  <a:srgbClr val="FFFF00"/>
                </a:solidFill>
              </a:rPr>
              <a:t>К И Ї В</a:t>
            </a:r>
          </a:p>
          <a:p>
            <a:pPr eaLnBrk="1" hangingPunct="1">
              <a:defRPr/>
            </a:pPr>
            <a:endParaRPr lang="uk-UA" dirty="0"/>
          </a:p>
          <a:p>
            <a:pPr eaLnBrk="1" hangingPunct="1">
              <a:buFontTx/>
              <a:buNone/>
              <a:defRPr/>
            </a:pPr>
            <a:endParaRPr lang="uk-UA" dirty="0"/>
          </a:p>
          <a:p>
            <a:pPr eaLnBrk="1" hangingPunct="1">
              <a:buFontTx/>
              <a:buNone/>
              <a:defRPr/>
            </a:pPr>
            <a:endParaRPr lang="ru-RU" dirty="0"/>
          </a:p>
        </p:txBody>
      </p:sp>
      <p:pic>
        <p:nvPicPr>
          <p:cNvPr id="1027" name="Picture 3" descr="F:\Картинки\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643074" cy="1232306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777462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27352"/>
            <a:ext cx="5832648" cy="1012024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153" y="1784972"/>
            <a:ext cx="7288310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219" y="2975001"/>
            <a:ext cx="701101" cy="120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89" y="1784972"/>
            <a:ext cx="530398" cy="92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4941168"/>
            <a:ext cx="566977" cy="932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78" y="2647271"/>
            <a:ext cx="530398" cy="920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308" y="3855071"/>
            <a:ext cx="530398" cy="920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227" y="2819944"/>
            <a:ext cx="371888" cy="920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775" y="3280232"/>
            <a:ext cx="56697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29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endParaRPr lang="ru-RU" b="1" dirty="0">
              <a:solidFill>
                <a:srgbClr val="66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07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428625" y="214313"/>
            <a:ext cx="8229600" cy="45259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uk-UA" sz="4800" dirty="0" err="1">
                <a:solidFill>
                  <a:srgbClr val="00B0F0"/>
                </a:solidFill>
              </a:rPr>
              <a:t>Квест</a:t>
            </a:r>
            <a:r>
              <a:rPr lang="uk-UA" sz="4800" dirty="0">
                <a:solidFill>
                  <a:srgbClr val="00B0F0"/>
                </a:solidFill>
              </a:rPr>
              <a:t>.</a:t>
            </a:r>
          </a:p>
          <a:p>
            <a:pPr algn="ctr" eaLnBrk="1" hangingPunct="1">
              <a:buFont typeface="Arial" charset="0"/>
              <a:buNone/>
            </a:pPr>
            <a:r>
              <a:rPr lang="uk-UA" sz="4800" dirty="0">
                <a:solidFill>
                  <a:srgbClr val="00B0F0"/>
                </a:solidFill>
              </a:rPr>
              <a:t>Подорож Україною.</a:t>
            </a:r>
            <a:br>
              <a:rPr lang="uk-UA" sz="4800" dirty="0">
                <a:solidFill>
                  <a:srgbClr val="00B0F0"/>
                </a:solidFill>
              </a:rPr>
            </a:br>
            <a:r>
              <a:rPr lang="uk-UA" sz="4800" dirty="0">
                <a:solidFill>
                  <a:srgbClr val="00B0F0"/>
                </a:solidFill>
              </a:rPr>
              <a:t>Моя країна Україна.</a:t>
            </a:r>
            <a:endParaRPr lang="ru-RU" sz="4800" dirty="0">
              <a:solidFill>
                <a:srgbClr val="00B0F0"/>
              </a:solidFill>
            </a:endParaRPr>
          </a:p>
        </p:txBody>
      </p:sp>
      <p:pic>
        <p:nvPicPr>
          <p:cNvPr id="51203" name="Picture 2" descr="D:\Нина\Картинки\1224620708_map-of-ukraine-m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28173"/>
            <a:ext cx="6018486" cy="33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Нина\Картинки\c401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622">
            <a:off x="-14288" y="342359"/>
            <a:ext cx="18796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Нина\Картинки\1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5217">
            <a:off x="7225768" y="464597"/>
            <a:ext cx="16351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Нина\Картинки\почаїв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8181">
            <a:off x="88900" y="4803775"/>
            <a:ext cx="16732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:\Нина\Картинки\хортиця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692">
            <a:off x="7440808" y="463073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0"/>
            <a:ext cx="9163082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076"/>
            <a:ext cx="6984776" cy="1325562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560" y="3435393"/>
            <a:ext cx="2792210" cy="68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435393"/>
            <a:ext cx="234106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0844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41" y="2751"/>
            <a:ext cx="9163082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58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34937"/>
            <a:ext cx="8712968" cy="65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30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349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46"/>
            <a:ext cx="9144000" cy="38760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2690336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5A5657"/>
              </a:solidFill>
              <a:latin typeface="Georgia" panose="02040502050405020303" pitchFamily="18" charset="0"/>
            </a:endParaRPr>
          </a:p>
          <a:p>
            <a:endParaRPr lang="uk-UA" dirty="0">
              <a:solidFill>
                <a:srgbClr val="5A5657"/>
              </a:solidFill>
              <a:latin typeface="Georgia" panose="02040502050405020303" pitchFamily="18" charset="0"/>
            </a:endParaRPr>
          </a:p>
          <a:p>
            <a:endParaRPr lang="uk-UA" dirty="0">
              <a:solidFill>
                <a:srgbClr val="5A5657"/>
              </a:solidFill>
              <a:latin typeface="Georgia" panose="02040502050405020303" pitchFamily="18" charset="0"/>
            </a:endParaRPr>
          </a:p>
          <a:p>
            <a:endParaRPr lang="uk-UA" dirty="0">
              <a:solidFill>
                <a:srgbClr val="5A5657"/>
              </a:solidFill>
              <a:latin typeface="Georgia" panose="02040502050405020303" pitchFamily="18" charset="0"/>
            </a:endParaRPr>
          </a:p>
          <a:p>
            <a:endParaRPr lang="ru-RU" dirty="0">
              <a:solidFill>
                <a:srgbClr val="5A5657"/>
              </a:solidFill>
              <a:latin typeface="Georgia" panose="02040502050405020303" pitchFamily="18" charset="0"/>
            </a:endParaRPr>
          </a:p>
          <a:p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Державний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Прапор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України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затверджений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Верховною Радою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України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28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січня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1992 р.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Це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стяг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із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двох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рівновеликих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горизонтальних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смуг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синього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і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жовтого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кольорів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547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74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63716"/>
            <a:ext cx="9144793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204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dirty="0"/>
              <a:t>                                        </a:t>
            </a:r>
            <a:r>
              <a:rPr lang="uk-UA" b="1" dirty="0">
                <a:solidFill>
                  <a:srgbClr val="66FFCC"/>
                </a:solidFill>
              </a:rPr>
              <a:t>Кий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Щек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Хорив</a:t>
            </a:r>
          </a:p>
          <a:p>
            <a:pPr eaLnBrk="1" hangingPunct="1">
              <a:buFontTx/>
              <a:buNone/>
              <a:defRPr/>
            </a:pPr>
            <a:r>
              <a:rPr lang="uk-UA" b="1" dirty="0">
                <a:solidFill>
                  <a:srgbClr val="66FFCC"/>
                </a:solidFill>
              </a:rPr>
              <a:t>                                        Либідь</a:t>
            </a:r>
            <a:endParaRPr lang="ru-RU" b="1" dirty="0">
              <a:solidFill>
                <a:srgbClr val="66FFCC"/>
              </a:solidFill>
            </a:endParaRPr>
          </a:p>
        </p:txBody>
      </p:sp>
      <p:pic>
        <p:nvPicPr>
          <p:cNvPr id="56324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9332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40322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51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1475655" y="1"/>
            <a:ext cx="7182569" cy="6858000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rgbClr val="00B0F0"/>
                </a:solidFill>
              </a:rPr>
              <a:t> </a:t>
            </a:r>
            <a:r>
              <a:rPr lang="uk-UA" sz="2600" b="1" dirty="0">
                <a:solidFill>
                  <a:srgbClr val="FF3300"/>
                </a:solidFill>
              </a:rPr>
              <a:t>Мета </a:t>
            </a:r>
            <a:r>
              <a:rPr lang="uk-UA" sz="2600" b="1" dirty="0" err="1">
                <a:solidFill>
                  <a:srgbClr val="FF3300"/>
                </a:solidFill>
              </a:rPr>
              <a:t>квесту</a:t>
            </a:r>
            <a:r>
              <a:rPr lang="uk-UA" sz="2600" b="1" dirty="0">
                <a:solidFill>
                  <a:srgbClr val="FF3300"/>
                </a:solidFill>
              </a:rPr>
              <a:t>:</a:t>
            </a:r>
            <a:endParaRPr lang="ru-RU" sz="2600" b="1" dirty="0">
              <a:solidFill>
                <a:srgbClr val="FF330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2600" b="1" i="1" dirty="0">
                <a:solidFill>
                  <a:srgbClr val="FF3300"/>
                </a:solidFill>
              </a:rPr>
              <a:t>дізнатися більше про свою рідну країну, її минуле і сьогодення;</a:t>
            </a:r>
            <a:endParaRPr lang="ru-RU" sz="2600" b="1" dirty="0">
              <a:solidFill>
                <a:srgbClr val="FF330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2600" b="1" i="1" dirty="0">
                <a:solidFill>
                  <a:srgbClr val="FF3300"/>
                </a:solidFill>
              </a:rPr>
              <a:t>формувати  патріотичні почуття, національну свідомість, гідність,  приналежність до рідної української землі, українського народу;</a:t>
            </a:r>
            <a:endParaRPr lang="ru-RU" sz="2600" b="1" dirty="0">
              <a:solidFill>
                <a:srgbClr val="FF330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2600" b="1" i="1" dirty="0">
                <a:solidFill>
                  <a:srgbClr val="FF3300"/>
                </a:solidFill>
              </a:rPr>
              <a:t>вчити працювати з Інтернет ресурсами, здійснювати пошук і відбір потрібної інформації для виконання завдань;</a:t>
            </a:r>
            <a:endParaRPr lang="ru-RU" sz="2600" b="1" dirty="0">
              <a:solidFill>
                <a:srgbClr val="FF3300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2600" b="1" i="1" dirty="0">
                <a:solidFill>
                  <a:srgbClr val="FF3300"/>
                </a:solidFill>
              </a:rPr>
              <a:t>розвивати бажання працювати самостійно, творчо, з</a:t>
            </a:r>
            <a:r>
              <a:rPr lang="ru-RU" sz="2600" b="1" i="1" dirty="0">
                <a:solidFill>
                  <a:srgbClr val="FF3300"/>
                </a:solidFill>
              </a:rPr>
              <a:t>’</a:t>
            </a:r>
            <a:r>
              <a:rPr lang="uk-UA" sz="2600" b="1" i="1" dirty="0" err="1">
                <a:solidFill>
                  <a:srgbClr val="FF3300"/>
                </a:solidFill>
              </a:rPr>
              <a:t>ясовувати</a:t>
            </a:r>
            <a:r>
              <a:rPr lang="uk-UA" sz="2600" b="1" i="1" dirty="0">
                <a:solidFill>
                  <a:srgbClr val="FF3300"/>
                </a:solidFill>
              </a:rPr>
              <a:t> невідоме;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2600" b="1" i="1" dirty="0">
                <a:solidFill>
                  <a:srgbClr val="FF3300"/>
                </a:solidFill>
              </a:rPr>
              <a:t>виховувати почуття любові до рідної Батьківщини.</a:t>
            </a:r>
            <a:endParaRPr lang="ru-RU" sz="2600" b="1" dirty="0">
              <a:solidFill>
                <a:srgbClr val="FF3300"/>
              </a:solidFill>
            </a:endParaRPr>
          </a:p>
          <a:p>
            <a:pPr marL="0" indent="0" eaLnBrk="1" hangingPunct="1">
              <a:buNone/>
            </a:pP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35188" y="2835188"/>
            <a:ext cx="6858000" cy="11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242111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57864" y="1600201"/>
            <a:ext cx="7528936" cy="24462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8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86456" y="2886456"/>
            <a:ext cx="6858000" cy="108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0" y="1340768"/>
            <a:ext cx="1993565" cy="4392488"/>
          </a:xfrm>
          <a:prstGeom prst="rect">
            <a:avLst/>
          </a:prstGeom>
        </p:spPr>
      </p:pic>
      <p:pic>
        <p:nvPicPr>
          <p:cNvPr id="9" name="Рисунок 8" descr="ребус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42" y="1413064"/>
            <a:ext cx="780690" cy="365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ребус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484784"/>
            <a:ext cx="172966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1484784"/>
            <a:ext cx="1944216" cy="4176464"/>
          </a:xfrm>
          <a:prstGeom prst="rect">
            <a:avLst/>
          </a:prstGeom>
        </p:spPr>
      </p:pic>
      <p:pic>
        <p:nvPicPr>
          <p:cNvPr id="12" name="Рисунок 11" descr="ребус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31" y="1413064"/>
            <a:ext cx="2228850" cy="4052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124512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Picture 2" descr="D:\Нина\Картинки\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231" y="0"/>
            <a:ext cx="9144000" cy="6275388"/>
          </a:xfrm>
        </p:spPr>
      </p:pic>
      <p:pic>
        <p:nvPicPr>
          <p:cNvPr id="7171" name="Picture 3" descr="D:\Нина\Картинки\225-photo-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04266" y="1050522"/>
            <a:ext cx="735342" cy="489756"/>
          </a:xfrm>
          <a:prstGeom prst="cloud">
            <a:avLst/>
          </a:prstGeom>
          <a:noFill/>
          <a:ln>
            <a:noFill/>
          </a:ln>
        </p:spPr>
      </p:pic>
      <p:sp>
        <p:nvSpPr>
          <p:cNvPr id="19" name="Овал 18"/>
          <p:cNvSpPr/>
          <p:nvPr/>
        </p:nvSpPr>
        <p:spPr>
          <a:xfrm>
            <a:off x="6157124" y="2056594"/>
            <a:ext cx="357188" cy="23971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00500" y="2643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4143375" y="2571750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i="1">
                <a:latin typeface="Georgia" pitchFamily="18" charset="0"/>
              </a:rPr>
              <a:t>Умань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044950" y="1751013"/>
            <a:ext cx="163513" cy="142875"/>
          </a:xfrm>
          <a:custGeom>
            <a:avLst/>
            <a:gdLst>
              <a:gd name="connsiteX0" fmla="*/ 29254 w 162231"/>
              <a:gd name="connsiteY0" fmla="*/ 16276 h 144114"/>
              <a:gd name="connsiteX1" fmla="*/ 55887 w 162231"/>
              <a:gd name="connsiteY1" fmla="*/ 7399 h 144114"/>
              <a:gd name="connsiteX2" fmla="*/ 153542 w 162231"/>
              <a:gd name="connsiteY2" fmla="*/ 16276 h 144114"/>
              <a:gd name="connsiteX3" fmla="*/ 144664 w 162231"/>
              <a:gd name="connsiteY3" fmla="*/ 42909 h 144114"/>
              <a:gd name="connsiteX4" fmla="*/ 126909 w 162231"/>
              <a:gd name="connsiteY4" fmla="*/ 60665 h 144114"/>
              <a:gd name="connsiteX5" fmla="*/ 109154 w 162231"/>
              <a:gd name="connsiteY5" fmla="*/ 87298 h 144114"/>
              <a:gd name="connsiteX6" fmla="*/ 100276 w 162231"/>
              <a:gd name="connsiteY6" fmla="*/ 122808 h 144114"/>
              <a:gd name="connsiteX7" fmla="*/ 20377 w 162231"/>
              <a:gd name="connsiteY7" fmla="*/ 122808 h 144114"/>
              <a:gd name="connsiteX8" fmla="*/ 2621 w 162231"/>
              <a:gd name="connsiteY8" fmla="*/ 105053 h 144114"/>
              <a:gd name="connsiteX9" fmla="*/ 29254 w 162231"/>
              <a:gd name="connsiteY9" fmla="*/ 16276 h 1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231" h="144114">
                <a:moveTo>
                  <a:pt x="29254" y="16276"/>
                </a:moveTo>
                <a:cubicBezTo>
                  <a:pt x="38132" y="0"/>
                  <a:pt x="46529" y="7399"/>
                  <a:pt x="55887" y="7399"/>
                </a:cubicBezTo>
                <a:cubicBezTo>
                  <a:pt x="88573" y="7399"/>
                  <a:pt x="123194" y="4137"/>
                  <a:pt x="153542" y="16276"/>
                </a:cubicBezTo>
                <a:cubicBezTo>
                  <a:pt x="162231" y="19751"/>
                  <a:pt x="149479" y="34885"/>
                  <a:pt x="144664" y="42909"/>
                </a:cubicBezTo>
                <a:cubicBezTo>
                  <a:pt x="140358" y="50086"/>
                  <a:pt x="132138" y="54129"/>
                  <a:pt x="126909" y="60665"/>
                </a:cubicBezTo>
                <a:cubicBezTo>
                  <a:pt x="120244" y="68997"/>
                  <a:pt x="115072" y="78420"/>
                  <a:pt x="109154" y="87298"/>
                </a:cubicBezTo>
                <a:cubicBezTo>
                  <a:pt x="106195" y="99135"/>
                  <a:pt x="110204" y="115716"/>
                  <a:pt x="100276" y="122808"/>
                </a:cubicBezTo>
                <a:cubicBezTo>
                  <a:pt x="70447" y="144114"/>
                  <a:pt x="47103" y="131717"/>
                  <a:pt x="20377" y="122808"/>
                </a:cubicBezTo>
                <a:cubicBezTo>
                  <a:pt x="14458" y="116890"/>
                  <a:pt x="3997" y="113309"/>
                  <a:pt x="2621" y="105053"/>
                </a:cubicBezTo>
                <a:cubicBezTo>
                  <a:pt x="0" y="89329"/>
                  <a:pt x="20376" y="32552"/>
                  <a:pt x="29254" y="16276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4000500" y="1660575"/>
            <a:ext cx="29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1400" i="1">
                <a:solidFill>
                  <a:schemeClr val="bg1"/>
                </a:solidFill>
                <a:latin typeface="Franklin Gothic Book" pitchFamily="34" charset="0"/>
              </a:rPr>
              <a:t>К</a:t>
            </a:r>
            <a:endParaRPr lang="ru-RU" sz="1400" i="1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14875" y="2000250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6313" y="1928813"/>
            <a:ext cx="5635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Канів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57313" y="2786063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5813" y="2857500"/>
            <a:ext cx="72866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Коломия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55782" y="1320383"/>
            <a:ext cx="357188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547670" y="903287"/>
            <a:ext cx="360034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" name="Picture 1" descr="images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" y="4577054"/>
            <a:ext cx="2787792" cy="22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308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044E-7 L -0.2599 -0.071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3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1259632" y="0"/>
            <a:ext cx="7527751" cy="980727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uk-UA" sz="2800" b="1" i="1" dirty="0">
                <a:solidFill>
                  <a:srgbClr val="C00000"/>
                </a:solidFill>
                <a:latin typeface="Monotype Corsiva" pitchFamily="66" charset="0"/>
              </a:rPr>
              <a:t>Поетична  сторінка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800" b="1" i="1" dirty="0">
                <a:solidFill>
                  <a:srgbClr val="C00000"/>
                </a:solidFill>
                <a:latin typeface="Monotype Corsiva" pitchFamily="66" charset="0"/>
              </a:rPr>
              <a:t>Склади вірш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 небо блакитне i сонце в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зенiтi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Україна - найкраща у ... !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Україна - це ліс і озерця,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Безмежні степи i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чарiвнi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Красиві пейзажі i гори високі,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Маленькі струмочки i ріки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Міста старовинні i замки прекрасні.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Великі будови і наші, …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Сади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чарiвнi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,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мальовничиї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села.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Україна - це пісня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 щира, багата, як світ, її мова,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Крилата, така мелодійна,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Її обереги - верба i калина.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Найкраща у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свiтi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моя ... . 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 нам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найрiднiша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Вітчизна i мати.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 як же нам, дітям, її не …!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Україна -   козацька слава!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Така волелюбна i мирна …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Вона дорога нам, i рідна, i мила.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 світ перед нами великий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Вітчизно свята, дорога Україно,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кожного з нас ти у </a:t>
            </a:r>
            <a:r>
              <a:rPr lang="uk-UA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свiтi</a:t>
            </a:r>
            <a:r>
              <a:rPr lang="uk-UA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... .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uk-UA" sz="2800" b="1" i="1" dirty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               </a:t>
            </a:r>
          </a:p>
        </p:txBody>
      </p:sp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17" descr="os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7418" y="227692"/>
            <a:ext cx="2926556" cy="25215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21315285">
            <a:off x="5597319" y="3012754"/>
            <a:ext cx="1178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сучасні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19696144">
            <a:off x="4369238" y="5714472"/>
            <a:ext cx="12820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держава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3480006">
            <a:off x="5933003" y="5715278"/>
            <a:ext cx="1173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Україна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18135886">
            <a:off x="7704307" y="4788351"/>
            <a:ext cx="1306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відкрила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8809217">
            <a:off x="4884196" y="1499097"/>
            <a:ext cx="1170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весела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824674">
            <a:off x="4236092" y="946301"/>
            <a:ext cx="740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світі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2563554">
            <a:off x="4492208" y="3191471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єдина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4005506">
            <a:off x="6467848" y="3724553"/>
            <a:ext cx="1039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чудова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8926629">
            <a:off x="4365174" y="4437340"/>
            <a:ext cx="1045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кохати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184897">
            <a:off x="5552795" y="4315050"/>
            <a:ext cx="1138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глибокі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-1662097">
            <a:off x="7417340" y="3828533"/>
            <a:ext cx="1545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джерельця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18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5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35188" y="2835188"/>
            <a:ext cx="6858000" cy="11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 rot="2563554">
            <a:off x="4492209" y="3187137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/>
                </a:solidFill>
                <a:latin typeface="Georgia" pitchFamily="18" charset="0"/>
              </a:rPr>
              <a:t>єдина</a:t>
            </a:r>
            <a:endParaRPr lang="ru-RU" b="1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62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57864" y="1600201"/>
            <a:ext cx="7528936" cy="24462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8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86456" y="2886456"/>
            <a:ext cx="6858000" cy="108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72" y="2132856"/>
            <a:ext cx="53893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906" y="2061984"/>
            <a:ext cx="596846" cy="2807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3" y="1600201"/>
            <a:ext cx="576064" cy="3268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1639566"/>
            <a:ext cx="604977" cy="3229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595" y="1124744"/>
            <a:ext cx="2151205" cy="4021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412776"/>
            <a:ext cx="3456385" cy="34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316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5" name="Picture 2" descr="D:\Нина\Картинки\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288"/>
            <a:ext cx="9144000" cy="6275388"/>
          </a:xfrm>
        </p:spPr>
      </p:pic>
      <p:pic>
        <p:nvPicPr>
          <p:cNvPr id="7171" name="Picture 3" descr="D:\Нина\Картинки\225-photo-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2205" y="979475"/>
            <a:ext cx="735342" cy="489756"/>
          </a:xfrm>
          <a:prstGeom prst="cloud">
            <a:avLst/>
          </a:prstGeom>
          <a:noFill/>
          <a:ln>
            <a:noFill/>
          </a:ln>
        </p:spPr>
      </p:pic>
      <p:sp>
        <p:nvSpPr>
          <p:cNvPr id="19" name="Овал 18"/>
          <p:cNvSpPr/>
          <p:nvPr/>
        </p:nvSpPr>
        <p:spPr>
          <a:xfrm>
            <a:off x="6157124" y="2056594"/>
            <a:ext cx="357188" cy="23971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00500" y="2643188"/>
            <a:ext cx="142875" cy="142875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4143375" y="2571750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i="1">
                <a:latin typeface="Georgia" pitchFamily="18" charset="0"/>
              </a:rPr>
              <a:t>Умань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044950" y="1751013"/>
            <a:ext cx="163513" cy="142875"/>
          </a:xfrm>
          <a:custGeom>
            <a:avLst/>
            <a:gdLst>
              <a:gd name="connsiteX0" fmla="*/ 29254 w 162231"/>
              <a:gd name="connsiteY0" fmla="*/ 16276 h 144114"/>
              <a:gd name="connsiteX1" fmla="*/ 55887 w 162231"/>
              <a:gd name="connsiteY1" fmla="*/ 7399 h 144114"/>
              <a:gd name="connsiteX2" fmla="*/ 153542 w 162231"/>
              <a:gd name="connsiteY2" fmla="*/ 16276 h 144114"/>
              <a:gd name="connsiteX3" fmla="*/ 144664 w 162231"/>
              <a:gd name="connsiteY3" fmla="*/ 42909 h 144114"/>
              <a:gd name="connsiteX4" fmla="*/ 126909 w 162231"/>
              <a:gd name="connsiteY4" fmla="*/ 60665 h 144114"/>
              <a:gd name="connsiteX5" fmla="*/ 109154 w 162231"/>
              <a:gd name="connsiteY5" fmla="*/ 87298 h 144114"/>
              <a:gd name="connsiteX6" fmla="*/ 100276 w 162231"/>
              <a:gd name="connsiteY6" fmla="*/ 122808 h 144114"/>
              <a:gd name="connsiteX7" fmla="*/ 20377 w 162231"/>
              <a:gd name="connsiteY7" fmla="*/ 122808 h 144114"/>
              <a:gd name="connsiteX8" fmla="*/ 2621 w 162231"/>
              <a:gd name="connsiteY8" fmla="*/ 105053 h 144114"/>
              <a:gd name="connsiteX9" fmla="*/ 29254 w 162231"/>
              <a:gd name="connsiteY9" fmla="*/ 16276 h 14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231" h="144114">
                <a:moveTo>
                  <a:pt x="29254" y="16276"/>
                </a:moveTo>
                <a:cubicBezTo>
                  <a:pt x="38132" y="0"/>
                  <a:pt x="46529" y="7399"/>
                  <a:pt x="55887" y="7399"/>
                </a:cubicBezTo>
                <a:cubicBezTo>
                  <a:pt x="88573" y="7399"/>
                  <a:pt x="123194" y="4137"/>
                  <a:pt x="153542" y="16276"/>
                </a:cubicBezTo>
                <a:cubicBezTo>
                  <a:pt x="162231" y="19751"/>
                  <a:pt x="149479" y="34885"/>
                  <a:pt x="144664" y="42909"/>
                </a:cubicBezTo>
                <a:cubicBezTo>
                  <a:pt x="140358" y="50086"/>
                  <a:pt x="132138" y="54129"/>
                  <a:pt x="126909" y="60665"/>
                </a:cubicBezTo>
                <a:cubicBezTo>
                  <a:pt x="120244" y="68997"/>
                  <a:pt x="115072" y="78420"/>
                  <a:pt x="109154" y="87298"/>
                </a:cubicBezTo>
                <a:cubicBezTo>
                  <a:pt x="106195" y="99135"/>
                  <a:pt x="110204" y="115716"/>
                  <a:pt x="100276" y="122808"/>
                </a:cubicBezTo>
                <a:cubicBezTo>
                  <a:pt x="70447" y="144114"/>
                  <a:pt x="47103" y="131717"/>
                  <a:pt x="20377" y="122808"/>
                </a:cubicBezTo>
                <a:cubicBezTo>
                  <a:pt x="14458" y="116890"/>
                  <a:pt x="3997" y="113309"/>
                  <a:pt x="2621" y="105053"/>
                </a:cubicBezTo>
                <a:cubicBezTo>
                  <a:pt x="0" y="89329"/>
                  <a:pt x="20376" y="32552"/>
                  <a:pt x="29254" y="16276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4000500" y="1643063"/>
            <a:ext cx="296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sz="1400" i="1">
                <a:solidFill>
                  <a:schemeClr val="bg1"/>
                </a:solidFill>
                <a:latin typeface="Franklin Gothic Book" pitchFamily="34" charset="0"/>
              </a:rPr>
              <a:t>К</a:t>
            </a:r>
            <a:endParaRPr lang="ru-RU" sz="1400" i="1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14875" y="2000250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86313" y="1928813"/>
            <a:ext cx="5635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Канів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57313" y="2786063"/>
            <a:ext cx="142875" cy="142875"/>
          </a:xfrm>
          <a:prstGeom prst="ellipse">
            <a:avLst/>
          </a:prstGeom>
          <a:solidFill>
            <a:srgbClr val="FFFF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5813" y="2857500"/>
            <a:ext cx="72866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Коломия</a:t>
            </a:r>
            <a:endParaRPr lang="ru-RU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143375" y="1365249"/>
            <a:ext cx="357188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540360" y="861548"/>
            <a:ext cx="360034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97279" y="1539081"/>
            <a:ext cx="360034" cy="347663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338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3353 L -0.07882 0.054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4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4" name="Сердце 3"/>
          <p:cNvSpPr/>
          <p:nvPr/>
        </p:nvSpPr>
        <p:spPr>
          <a:xfrm>
            <a:off x="1000125" y="620688"/>
            <a:ext cx="7143750" cy="5522937"/>
          </a:xfrm>
          <a:prstGeom prst="hear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1140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000250"/>
            <a:ext cx="492918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1011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кожному серці -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142" name="TextBox 6"/>
          <p:cNvSpPr txBox="1">
            <a:spLocks noChangeArrowheads="1"/>
          </p:cNvSpPr>
          <p:nvPr/>
        </p:nvSpPr>
        <p:spPr bwMode="auto">
          <a:xfrm>
            <a:off x="3643313" y="6500813"/>
            <a:ext cx="5357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313" y="5643563"/>
            <a:ext cx="535781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Україна!</a:t>
            </a:r>
            <a:endParaRPr lang="ru-RU" sz="8000" b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03412"/>
            <a:ext cx="4929188" cy="34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38" y="1903412"/>
            <a:ext cx="4929188" cy="34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3547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4" name="Сердце 3"/>
          <p:cNvSpPr/>
          <p:nvPr/>
        </p:nvSpPr>
        <p:spPr>
          <a:xfrm>
            <a:off x="1000125" y="620688"/>
            <a:ext cx="7143750" cy="5522937"/>
          </a:xfrm>
          <a:prstGeom prst="hear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1140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000250"/>
            <a:ext cx="492918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-142875"/>
            <a:ext cx="8229600" cy="1011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кожному серці -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142" name="TextBox 6"/>
          <p:cNvSpPr txBox="1">
            <a:spLocks noChangeArrowheads="1"/>
          </p:cNvSpPr>
          <p:nvPr/>
        </p:nvSpPr>
        <p:spPr bwMode="auto">
          <a:xfrm>
            <a:off x="3643313" y="6500813"/>
            <a:ext cx="5357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313" y="5643563"/>
            <a:ext cx="535781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Україна!</a:t>
            </a:r>
            <a:endParaRPr lang="ru-RU" sz="8000" b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03412"/>
            <a:ext cx="4929188" cy="34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Нина\Картинки\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38" y="1903412"/>
            <a:ext cx="4929188" cy="342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D:\Фото\IMG_0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0" y="1071563"/>
            <a:ext cx="6715125" cy="466169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Подорожуй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</a:t>
            </a: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r>
              <a:rPr lang="ru-RU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і!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радості живи!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Розум, фантазію прояви!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Активним і уважним будь,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про кмітливість не забудь!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1259632" y="214312"/>
            <a:ext cx="7488831" cy="6095007"/>
          </a:xfrm>
        </p:spPr>
        <p:txBody>
          <a:bodyPr/>
          <a:lstStyle/>
          <a:p>
            <a:pPr algn="ctr" eaLnBrk="1" hangingPunct="1">
              <a:buNone/>
            </a:pPr>
            <a:r>
              <a:rPr lang="uk-UA" sz="3600" b="1" dirty="0">
                <a:solidFill>
                  <a:srgbClr val="FF0000"/>
                </a:solidFill>
              </a:rPr>
              <a:t>Анаграми</a:t>
            </a:r>
            <a:r>
              <a:rPr lang="uk-UA" dirty="0"/>
              <a:t> </a:t>
            </a:r>
          </a:p>
          <a:p>
            <a:pPr eaLnBrk="1" hangingPunct="1">
              <a:buNone/>
            </a:pPr>
            <a:r>
              <a:rPr lang="uk-UA" dirty="0"/>
              <a:t>  </a:t>
            </a:r>
            <a:r>
              <a:rPr lang="uk-UA" dirty="0" err="1"/>
              <a:t>сліоддцькани</a:t>
            </a:r>
            <a:r>
              <a:rPr lang="uk-UA" dirty="0"/>
              <a:t> </a:t>
            </a:r>
          </a:p>
          <a:p>
            <a:pPr marL="0" indent="0" eaLnBrk="1" hangingPunct="1">
              <a:buNone/>
            </a:pPr>
            <a:r>
              <a:rPr lang="uk-UA" sz="3600" b="1" dirty="0">
                <a:solidFill>
                  <a:srgbClr val="FF0000"/>
                </a:solidFill>
              </a:rPr>
              <a:t>Дослідницька</a:t>
            </a:r>
            <a:r>
              <a:rPr lang="ru-RU" dirty="0"/>
              <a:t> </a:t>
            </a:r>
          </a:p>
          <a:p>
            <a:pPr marL="0" indent="0" eaLnBrk="1" hangingPunct="1">
              <a:buNone/>
            </a:pPr>
            <a:r>
              <a:rPr lang="ru-RU" dirty="0"/>
              <a:t>      </a:t>
            </a:r>
            <a:r>
              <a:rPr lang="uk-UA" dirty="0" err="1"/>
              <a:t>начитпое</a:t>
            </a:r>
            <a:r>
              <a:rPr lang="uk-UA" dirty="0"/>
              <a:t> </a:t>
            </a:r>
            <a:endParaRPr lang="uk-UA" sz="36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uk-UA" sz="3600" b="1" dirty="0">
                <a:solidFill>
                  <a:srgbClr val="FF0000"/>
                </a:solidFill>
              </a:rPr>
              <a:t>Поетична</a:t>
            </a:r>
          </a:p>
          <a:p>
            <a:pPr marL="0" indent="0" eaLnBrk="1" hangingPunct="1">
              <a:buNone/>
            </a:pPr>
            <a:r>
              <a:rPr lang="uk-UA" dirty="0"/>
              <a:t>      </a:t>
            </a:r>
            <a:r>
              <a:rPr lang="uk-UA" dirty="0" err="1"/>
              <a:t>настоічри</a:t>
            </a:r>
            <a:endParaRPr lang="uk-UA" dirty="0"/>
          </a:p>
          <a:p>
            <a:pPr marL="0" indent="0" eaLnBrk="1" hangingPunct="1">
              <a:buNone/>
            </a:pP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sz="3600" b="1" dirty="0">
                <a:solidFill>
                  <a:srgbClr val="FF0000"/>
                </a:solidFill>
              </a:rPr>
              <a:t>Історична   </a:t>
            </a:r>
            <a:r>
              <a:rPr lang="uk-UA" b="1" dirty="0">
                <a:solidFill>
                  <a:srgbClr val="FF0000"/>
                </a:solidFill>
              </a:rPr>
              <a:t>                       </a:t>
            </a:r>
            <a:endParaRPr lang="uk-UA" dirty="0"/>
          </a:p>
          <a:p>
            <a:pPr marL="0" indent="0" eaLnBrk="1" hangingPunct="1">
              <a:buNone/>
            </a:pPr>
            <a:r>
              <a:rPr lang="uk-UA" dirty="0"/>
              <a:t>     </a:t>
            </a:r>
            <a:r>
              <a:rPr lang="uk-UA" dirty="0" err="1"/>
              <a:t>варожазналь</a:t>
            </a:r>
            <a:endParaRPr lang="uk-UA" dirty="0"/>
          </a:p>
          <a:p>
            <a:pPr marL="0" indent="0" eaLnBrk="1" hangingPunct="1">
              <a:buNone/>
            </a:pPr>
            <a:r>
              <a:rPr lang="uk-UA" sz="3600" b="1" dirty="0">
                <a:solidFill>
                  <a:srgbClr val="FF0000"/>
                </a:solidFill>
              </a:rPr>
              <a:t>Розважальна</a:t>
            </a:r>
          </a:p>
          <a:p>
            <a:pPr marL="0" indent="0" eaLnBrk="1" hangingPunct="1">
              <a:buNone/>
            </a:pPr>
            <a:endParaRPr lang="uk-UA" dirty="0"/>
          </a:p>
        </p:txBody>
      </p:sp>
      <p:pic>
        <p:nvPicPr>
          <p:cNvPr id="1027" name="Picture 3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16423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799184" y="2799184"/>
            <a:ext cx="6858000" cy="1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812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1259632" y="214313"/>
            <a:ext cx="7488831" cy="4525962"/>
          </a:xfrm>
        </p:spPr>
        <p:txBody>
          <a:bodyPr/>
          <a:lstStyle/>
          <a:p>
            <a:pPr algn="ctr" eaLnBrk="1" hangingPunct="1">
              <a:buNone/>
            </a:pPr>
            <a:r>
              <a:rPr lang="uk-UA" sz="4800" b="1" dirty="0">
                <a:solidFill>
                  <a:srgbClr val="FF0000"/>
                </a:solidFill>
              </a:rPr>
              <a:t>Зупинки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0000"/>
                </a:solidFill>
              </a:rPr>
              <a:t>   Дослідницька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0000"/>
                </a:solidFill>
              </a:rPr>
              <a:t>   Поетична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0000"/>
                </a:solidFill>
              </a:rPr>
              <a:t>   Історична                         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0000"/>
                </a:solidFill>
              </a:rPr>
              <a:t>   Розважальна</a:t>
            </a:r>
          </a:p>
          <a:p>
            <a:pPr marL="0" indent="0" eaLnBrk="1" hangingPunct="1">
              <a:buNone/>
            </a:pPr>
            <a:r>
              <a:rPr lang="uk-UA" sz="3600" b="1" dirty="0">
                <a:solidFill>
                  <a:srgbClr val="00B0F0"/>
                </a:solidFill>
              </a:rPr>
              <a:t> 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16423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799184" y="2799184"/>
            <a:ext cx="6858000" cy="12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975626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428625" y="214313"/>
            <a:ext cx="8463855" cy="4870871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</a:t>
            </a:r>
          </a:p>
          <a:p>
            <a:pPr marL="0" indent="0" algn="ctr">
              <a:buNone/>
            </a:pPr>
            <a:endParaRPr lang="uk-UA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76672"/>
            <a:ext cx="777686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i="1" dirty="0">
              <a:solidFill>
                <a:srgbClr val="003399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Уважно прочитай мету  </a:t>
            </a:r>
            <a:r>
              <a:rPr lang="uk-UA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квесту</a:t>
            </a: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2.  Ознайомся з ролями, що пропонуються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3.</a:t>
            </a:r>
            <a:r>
              <a:rPr lang="uk-UA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 </a:t>
            </a:r>
            <a:r>
              <a:rPr lang="uk-UA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Обери</a:t>
            </a: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"Ролі" ту діяльність,   яка тебе  зацікавила.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4.</a:t>
            </a:r>
            <a:r>
              <a:rPr lang="uk-UA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 </a:t>
            </a: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Ознайомся з інструкцією та завданнями  що проходження -  </a:t>
            </a:r>
            <a:r>
              <a:rPr lang="uk-UA" b="1" i="1" dirty="0" err="1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квесту</a:t>
            </a: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003399"/>
              </a:buClr>
              <a:buFont typeface="+mj-lt"/>
              <a:buAutoNum type="arabicPeriod" startAt="5"/>
              <a:tabLst>
                <a:tab pos="457200" algn="l"/>
              </a:tabLs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3399"/>
              </a:buClr>
              <a:tabLst>
                <a:tab pos="457200" algn="l"/>
              </a:tabLs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5.Якщо працюєте групою, розподіліть ролі в вашій групі (кожен     учасник може виконувати частину завдання).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3399"/>
              </a:buClr>
              <a:tabLst>
                <a:tab pos="457200" algn="l"/>
              </a:tabLs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6.Пройди випробування, які перевірять твоє вміння досягати мети.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3399"/>
              </a:buClr>
              <a:tabLst>
                <a:tab pos="457200" algn="l"/>
              </a:tabLs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7.Створи звіт про виконану роботу  ( презентацію, документ), надай вчителеві в електронному вигляді. 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3399"/>
              </a:buClr>
              <a:tabLst>
                <a:tab pos="457200" algn="l"/>
              </a:tabLs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8. Якщо у тебе виникнуть труднощі звернися з питаннями до вчителя, батьків, однокласників.</a:t>
            </a:r>
          </a:p>
          <a:p>
            <a:pPr marL="342900" lvl="0" indent="-342900">
              <a:spcAft>
                <a:spcPts val="0"/>
              </a:spcAft>
              <a:buClr>
                <a:srgbClr val="003399"/>
              </a:buClr>
              <a:buFont typeface="+mj-lt"/>
              <a:buAutoNum type="arabicPeriod" startAt="5"/>
              <a:tabLst>
                <a:tab pos="457200" algn="l"/>
              </a:tabLs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3399"/>
              </a:buClr>
              <a:tabLst>
                <a:tab pos="457200" algn="l"/>
              </a:tabLs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9.Поділися набутим досвідом з іншими учасниками гри.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spcAft>
                <a:spcPts val="0"/>
              </a:spcAf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spcAft>
                <a:spcPts val="0"/>
              </a:spcAf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>
              <a:spcAft>
                <a:spcPts val="0"/>
              </a:spcAf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10. Ознайомся з результатами роботи    твоїх </a:t>
            </a:r>
          </a:p>
          <a:p>
            <a:pPr marL="450215" indent="-450215">
              <a:spcAft>
                <a:spcPts val="0"/>
              </a:spcAft>
            </a:pP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однокласників.</a:t>
            </a:r>
            <a:r>
              <a:rPr lang="uk-UA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r>
              <a:rPr lang="uk-UA" b="1" i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</a:t>
            </a:r>
            <a:endParaRPr lang="ru-RU" sz="1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871192" y="2871192"/>
            <a:ext cx="6858000" cy="1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992833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428625" y="214313"/>
            <a:ext cx="8319839" cy="478383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Обираємо</a:t>
            </a:r>
            <a:r>
              <a:rPr lang="uk-UA" sz="2800" b="1" i="1" dirty="0">
                <a:solidFill>
                  <a:srgbClr val="FF0000"/>
                </a:solidFill>
                <a:latin typeface="Algerian" panose="04020705040A02060702" pitchFamily="82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uk-UA" sz="2800" b="1" i="1" dirty="0">
                <a:solidFill>
                  <a:srgbClr val="FF0000"/>
                </a:solidFill>
                <a:latin typeface="Algerian" panose="04020705040A02060702" pitchFamily="82" charset="0"/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ролі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3" name="Picture 5" descr="загруже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90" y="670416"/>
            <a:ext cx="328270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1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301208"/>
            <a:ext cx="1907704" cy="15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836712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Дослідник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досліджує походження географічних назв України.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220099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Поет 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пише вірші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  <p:pic>
        <p:nvPicPr>
          <p:cNvPr id="9" name="Рисунок 8" descr="Результат пошуку зображень за запитом &quot;малюнки для школи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98" y="3049488"/>
            <a:ext cx="2581275" cy="16943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779912" y="3374066"/>
            <a:ext cx="36842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Історик</a:t>
            </a:r>
            <a:r>
              <a:rPr lang="uk-UA" sz="2400" b="1" i="1" dirty="0">
                <a:latin typeface="Times New Roman" panose="02020603050405020304" pitchFamily="18" charset="0"/>
              </a:rPr>
              <a:t>- </a:t>
            </a:r>
            <a:r>
              <a:rPr lang="uk-UA" b="1" i="1" dirty="0">
                <a:latin typeface="Times New Roman" panose="02020603050405020304" pitchFamily="18" charset="0"/>
              </a:rPr>
              <a:t>розповідає про державні символ України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10" y="4751870"/>
            <a:ext cx="2448271" cy="1905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H="1">
            <a:off x="4067944" y="5380320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Гуморист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розважальна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езультат пошуку зображень за запитом &quot;малюнки для школ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55" y="1852375"/>
            <a:ext cx="2857500" cy="15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7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943200" y="2943200"/>
            <a:ext cx="6858000" cy="9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186977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1043608" y="214313"/>
            <a:ext cx="7848872" cy="4870871"/>
          </a:xfrm>
        </p:spPr>
        <p:txBody>
          <a:bodyPr/>
          <a:lstStyle/>
          <a:p>
            <a:pPr marL="0" indent="0">
              <a:buNone/>
            </a:pPr>
            <a:r>
              <a:rPr lang="uk-UA" sz="2800" b="1" i="1" dirty="0">
                <a:solidFill>
                  <a:schemeClr val="accent1"/>
                </a:solidFill>
              </a:rPr>
              <a:t>Вказівка дослідникам</a:t>
            </a:r>
            <a:endParaRPr lang="ru-RU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uk-UA" sz="2800" b="1" i="1" dirty="0">
                <a:solidFill>
                  <a:schemeClr val="accent1"/>
                </a:solidFill>
              </a:rPr>
              <a:t>Роль дослідника дуже </a:t>
            </a:r>
          </a:p>
          <a:p>
            <a:pPr marL="0" indent="0">
              <a:buNone/>
            </a:pPr>
            <a:r>
              <a:rPr lang="uk-UA" sz="2800" b="1" i="1" dirty="0">
                <a:solidFill>
                  <a:schemeClr val="accent1"/>
                </a:solidFill>
              </a:rPr>
              <a:t>відповідальна і  цікава.</a:t>
            </a:r>
            <a:endParaRPr lang="ru-RU" sz="28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0000"/>
                </a:solidFill>
              </a:rPr>
              <a:t>Допоможе тобі в твоїй роботі наука топоніміка.</a:t>
            </a:r>
            <a:endParaRPr lang="ru-RU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0000"/>
                </a:solidFill>
              </a:rPr>
              <a:t>Топоніміка (від </a:t>
            </a:r>
            <a:r>
              <a:rPr lang="uk-UA" sz="2400" b="1" dirty="0" err="1">
                <a:solidFill>
                  <a:srgbClr val="FF0000"/>
                </a:solidFill>
              </a:rPr>
              <a:t>др</a:t>
            </a:r>
            <a:r>
              <a:rPr lang="uk-UA" sz="2400" b="1" dirty="0">
                <a:solidFill>
                  <a:srgbClr val="FF0000"/>
                </a:solidFill>
              </a:rPr>
              <a:t>.-</a:t>
            </a:r>
            <a:r>
              <a:rPr lang="uk-UA" sz="2400" b="1" dirty="0" err="1">
                <a:solidFill>
                  <a:srgbClr val="FF0000"/>
                </a:solidFill>
              </a:rPr>
              <a:t>грец</a:t>
            </a:r>
            <a:r>
              <a:rPr lang="uk-UA" sz="2400" b="1" dirty="0">
                <a:solidFill>
                  <a:srgbClr val="FF0000"/>
                </a:solidFill>
              </a:rPr>
              <a:t>. </a:t>
            </a:r>
            <a:r>
              <a:rPr lang="ru-RU" sz="2400" b="1" dirty="0" err="1">
                <a:solidFill>
                  <a:srgbClr val="FF0000"/>
                </a:solidFill>
              </a:rPr>
              <a:t>Topos</a:t>
            </a:r>
            <a:r>
              <a:rPr lang="uk-UA" sz="2400" b="1" dirty="0">
                <a:solidFill>
                  <a:srgbClr val="FF0000"/>
                </a:solidFill>
              </a:rPr>
              <a:t> - місце і </a:t>
            </a:r>
            <a:r>
              <a:rPr lang="ru-RU" sz="2400" b="1" dirty="0" err="1">
                <a:solidFill>
                  <a:srgbClr val="FF0000"/>
                </a:solidFill>
              </a:rPr>
              <a:t>onoma</a:t>
            </a:r>
            <a:r>
              <a:rPr lang="uk-UA" sz="2400" b="1" dirty="0">
                <a:solidFill>
                  <a:srgbClr val="FF0000"/>
                </a:solidFill>
              </a:rPr>
              <a:t> - ім'я, назва) - наука, що вивчає географічні назви.</a:t>
            </a:r>
            <a:endParaRPr lang="ru-RU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0000"/>
                </a:solidFill>
              </a:rPr>
              <a:t>Правильно пояснити ту чи іншу назву, розкрити її смислове значення і походження – означає отримати важливу інформацію про минуле свого краю.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b="1" dirty="0">
                <a:solidFill>
                  <a:srgbClr val="FF0000"/>
                </a:solidFill>
              </a:rPr>
              <a:t>Тож відправляйся у віртуальну подорож в </a:t>
            </a:r>
            <a:r>
              <a:rPr lang="ru-RU" sz="2400" b="1" dirty="0" err="1">
                <a:solidFill>
                  <a:srgbClr val="FF0000"/>
                </a:solidFill>
              </a:rPr>
              <a:t>різн</a:t>
            </a:r>
            <a:r>
              <a:rPr lang="uk-UA" sz="2400" b="1" dirty="0">
                <a:solidFill>
                  <a:srgbClr val="FF0000"/>
                </a:solidFill>
              </a:rPr>
              <a:t>і </a:t>
            </a:r>
            <a:r>
              <a:rPr lang="ru-RU" sz="2400" b="1" dirty="0" err="1">
                <a:solidFill>
                  <a:srgbClr val="FF0000"/>
                </a:solidFill>
              </a:rPr>
              <a:t>куточк</a:t>
            </a:r>
            <a:r>
              <a:rPr lang="uk-UA" sz="2400" b="1" dirty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нашої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Батьківщини</a:t>
            </a:r>
            <a:r>
              <a:rPr lang="ru-RU" sz="2400" b="1" dirty="0">
                <a:solidFill>
                  <a:srgbClr val="FF0000"/>
                </a:solidFill>
              </a:rPr>
              <a:t> .</a:t>
            </a:r>
            <a:endParaRPr lang="ru-RU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0000"/>
                </a:solidFill>
              </a:rPr>
              <a:t>Результатом твоєї роботи стане словник географічних назв створений в текстовому редакторі </a:t>
            </a:r>
            <a:r>
              <a:rPr lang="en-US" sz="2400" b="1" dirty="0">
                <a:solidFill>
                  <a:srgbClr val="FF0000"/>
                </a:solidFill>
              </a:rPr>
              <a:t>WORD</a:t>
            </a:r>
            <a:r>
              <a:rPr lang="uk-UA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053" name="Picture 5" descr="загруже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14313"/>
            <a:ext cx="3600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1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61248"/>
            <a:ext cx="2160240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User\Рабочий стол\Украинские картинки\6.jpg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t="75063" r="40625" b="-79"/>
          <a:stretch>
            <a:fillRect/>
          </a:stretch>
        </p:blipFill>
        <p:spPr bwMode="auto">
          <a:xfrm rot="-5400000">
            <a:off x="-2907196" y="2907196"/>
            <a:ext cx="6858000" cy="1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283476"/>
      </p:ext>
    </p:extLst>
  </p:cSld>
  <p:clrMapOvr>
    <a:masterClrMapping/>
  </p:clrMapOvr>
  <p:transition spd="slow">
    <p:wheel spokes="1"/>
  </p:transition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2348</TotalTime>
  <Words>680</Words>
  <Application>Microsoft Office PowerPoint</Application>
  <PresentationFormat>Екран (4:3)</PresentationFormat>
  <Paragraphs>183</Paragraphs>
  <Slides>36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36</vt:i4>
      </vt:variant>
    </vt:vector>
  </HeadingPairs>
  <TitlesOfParts>
    <vt:vector size="51" baseType="lpstr">
      <vt:lpstr>Algerian</vt:lpstr>
      <vt:lpstr>Arial</vt:lpstr>
      <vt:lpstr>Bookman Old Style</vt:lpstr>
      <vt:lpstr>Calibri</vt:lpstr>
      <vt:lpstr>Constantia</vt:lpstr>
      <vt:lpstr>Franklin Gothic Book</vt:lpstr>
      <vt:lpstr>Georgia</vt:lpstr>
      <vt:lpstr>Monotype Corsiva</vt:lpstr>
      <vt:lpstr>Times New Roman</vt:lpstr>
      <vt:lpstr>Wingdings</vt:lpstr>
      <vt:lpstr>Wingdings 2</vt:lpstr>
      <vt:lpstr>1_Тема Office</vt:lpstr>
      <vt:lpstr>Бумажная</vt:lpstr>
      <vt:lpstr>Поток</vt:lpstr>
      <vt:lpstr>3_Тема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 кожному серці -</vt:lpstr>
      <vt:lpstr>В кожному серці -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WYyWYYWWY</dc:title>
  <dc:creator>Customer</dc:creator>
  <cp:lastModifiedBy>Poltavchanin Poltavchanin</cp:lastModifiedBy>
  <cp:revision>194</cp:revision>
  <dcterms:created xsi:type="dcterms:W3CDTF">2009-03-13T12:50:35Z</dcterms:created>
  <dcterms:modified xsi:type="dcterms:W3CDTF">2022-04-05T05:23:44Z</dcterms:modified>
</cp:coreProperties>
</file>