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9"/>
  </p:notesMasterIdLst>
  <p:sldIdLst>
    <p:sldId id="350" r:id="rId3"/>
    <p:sldId id="309" r:id="rId4"/>
    <p:sldId id="311" r:id="rId5"/>
    <p:sldId id="342" r:id="rId6"/>
    <p:sldId id="352" r:id="rId7"/>
    <p:sldId id="337" r:id="rId8"/>
    <p:sldId id="335" r:id="rId9"/>
    <p:sldId id="339" r:id="rId10"/>
    <p:sldId id="340" r:id="rId11"/>
    <p:sldId id="343" r:id="rId12"/>
    <p:sldId id="346" r:id="rId13"/>
    <p:sldId id="341" r:id="rId14"/>
    <p:sldId id="344" r:id="rId15"/>
    <p:sldId id="345" r:id="rId16"/>
    <p:sldId id="355" r:id="rId17"/>
    <p:sldId id="356" r:id="rId18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32"/>
    <a:srgbClr val="000022"/>
    <a:srgbClr val="000926"/>
    <a:srgbClr val="01130E"/>
    <a:srgbClr val="012119"/>
    <a:srgbClr val="752211"/>
    <a:srgbClr val="66FF99"/>
    <a:srgbClr val="023017"/>
    <a:srgbClr val="033601"/>
    <a:srgbClr val="003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7764" autoAdjust="0"/>
    <p:restoredTop sz="94660" autoAdjust="0"/>
  </p:normalViewPr>
  <p:slideViewPr>
    <p:cSldViewPr>
      <p:cViewPr>
        <p:scale>
          <a:sx n="50" d="100"/>
          <a:sy n="50" d="100"/>
        </p:scale>
        <p:origin x="-2290" y="-9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noProof="0" smtClean="0"/>
              <a:t>Образец текста</a:t>
            </a:r>
          </a:p>
          <a:p>
            <a:pPr lvl="1"/>
            <a:r>
              <a:rPr lang="uk-UA" noProof="0" smtClean="0"/>
              <a:t>Второй уровень</a:t>
            </a:r>
          </a:p>
          <a:p>
            <a:pPr lvl="2"/>
            <a:r>
              <a:rPr lang="uk-UA" noProof="0" smtClean="0"/>
              <a:t>Третий уровень</a:t>
            </a:r>
          </a:p>
          <a:p>
            <a:pPr lvl="3"/>
            <a:r>
              <a:rPr lang="uk-UA" noProof="0" smtClean="0"/>
              <a:t>Четвертый уровень</a:t>
            </a:r>
          </a:p>
          <a:p>
            <a:pPr lvl="4"/>
            <a:r>
              <a:rPr lang="uk-UA" noProof="0" smtClean="0"/>
              <a:t>Пятый уровень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24DA9FC-65DD-4943-AD81-0EAA95211DE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69484-EB84-47B9-B249-46BE7F3F5D4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658C3-6527-4291-9990-E4A1E6D94A1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D4146-AA04-4165-A396-DC46671DAFB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377FCD-5501-400C-A32C-ED23FF0E7041}" type="datetimeFigureOut">
              <a:rPr lang="uk-UA"/>
              <a:pPr/>
              <a:t>01.02.2022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AA4626-6E21-469D-858B-66C6BBEB0035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4A8418-FA14-419D-9BFB-2986E42D083F}" type="datetimeFigureOut">
              <a:rPr lang="uk-UA"/>
              <a:pPr/>
              <a:t>01.02.2022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73EBCE-8B2D-43A4-B61D-E3CBDA23796C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C1EFD4-17FF-49D6-B648-6603761973C4}" type="datetimeFigureOut">
              <a:rPr lang="uk-UA"/>
              <a:pPr/>
              <a:t>01.02.2022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F724E6-255D-4C96-BC9C-D26B3CF4668B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090721-1237-442B-B2CB-E0D7C0A00AB7}" type="datetimeFigureOut">
              <a:rPr lang="uk-UA"/>
              <a:pPr/>
              <a:t>01.02.2022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1463C2-B6EB-4928-B1AF-CC255635A49C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B5AC4F-2DAB-45D2-878C-B723363E9D5F}" type="datetimeFigureOut">
              <a:rPr lang="uk-UA"/>
              <a:pPr/>
              <a:t>01.02.2022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C6BA94-DD3A-437D-BCC8-0E273E1B8245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416E0B-24D8-4706-B511-9758DC00A338}" type="datetimeFigureOut">
              <a:rPr lang="uk-UA"/>
              <a:pPr/>
              <a:t>01.02.2022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FBE7E4-A15F-4D6D-B50F-4E13F968B844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0FF998-CA8F-404E-828F-29B414C7CE4D}" type="datetimeFigureOut">
              <a:rPr lang="uk-UA"/>
              <a:pPr/>
              <a:t>01.02.2022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ED1EBB-55A3-4E3E-A7B4-E5BADDE5FDD8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891718-38D6-42C4-B3F8-3DF53DD2F4C4}" type="datetimeFigureOut">
              <a:rPr lang="uk-UA"/>
              <a:pPr/>
              <a:t>01.02.2022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68373-25A3-4A73-A2B1-9F47BC6DE51C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840DFF-2CEE-4232-819D-011C91F152E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2041C5-1073-4B17-B2C5-9B2388BC4FA5}" type="datetimeFigureOut">
              <a:rPr lang="uk-UA"/>
              <a:pPr/>
              <a:t>01.02.2022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2AA331-ECA6-4F09-8822-1C94EAD4B115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059D02-EF7E-488B-B09A-D87ACA1CBD89}" type="datetimeFigureOut">
              <a:rPr lang="uk-UA"/>
              <a:pPr/>
              <a:t>01.02.2022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71E282-42CA-43E8-A4BA-3890517C9EF6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0760A7-58EF-4249-8A4E-F018C52D09F3}" type="datetimeFigureOut">
              <a:rPr lang="uk-UA"/>
              <a:pPr/>
              <a:t>01.02.2022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DD819D-B075-4B56-93EB-8D2068FAA815}" type="slidenum">
              <a:rPr lang="uk-UA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C843D-0C33-40B7-A522-BDB1732BB7E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75157-9E10-497C-8DFF-F630EC14B7C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E935A-4FDA-4E4E-B487-8F5A1A30FE2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C83E3-174A-4772-94D6-2F244204EE9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BAFBE-A646-43E2-B7F8-0EF84B7B7079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7FF80-09DE-4345-9CA3-739BBF7A3DA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 smtClean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8574F4-1488-4BF5-A92F-CE6E2BC97C7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745057A-75E9-4AC2-AC4F-26DC322DCF7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push dir="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Образец заголовка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Образец текста</a:t>
            </a:r>
          </a:p>
          <a:p>
            <a:pPr lvl="1"/>
            <a:r>
              <a:rPr lang="uk-UA" smtClean="0"/>
              <a:t>Второй уровень</a:t>
            </a:r>
          </a:p>
          <a:p>
            <a:pPr lvl="2"/>
            <a:r>
              <a:rPr lang="uk-UA" smtClean="0"/>
              <a:t>Третий уровень</a:t>
            </a:r>
          </a:p>
          <a:p>
            <a:pPr lvl="3"/>
            <a:r>
              <a:rPr lang="uk-UA" smtClean="0"/>
              <a:t>Четвертый уровень</a:t>
            </a:r>
          </a:p>
          <a:p>
            <a:pPr lvl="4"/>
            <a:r>
              <a:rPr lang="uk-UA" smtClean="0"/>
              <a:t>Пятый уровень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0099F55-129E-4314-9AA1-825FCCB9AE80}" type="datetimeFigureOut">
              <a:rPr lang="uk-UA"/>
              <a:pPr/>
              <a:t>01.02.2022</a:t>
            </a:fld>
            <a:endParaRPr lang="uk-UA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uk-UA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EC4928B-8DDB-436A-9092-337CB9B65052}" type="slidenum">
              <a:rPr lang="uk-UA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WordArt 18"/>
          <p:cNvSpPr>
            <a:spLocks noChangeArrowheads="1" noChangeShapeType="1" noTextEdit="1"/>
          </p:cNvSpPr>
          <p:nvPr/>
        </p:nvSpPr>
        <p:spPr bwMode="auto">
          <a:xfrm>
            <a:off x="1066800" y="1752600"/>
            <a:ext cx="5638800" cy="26670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100000"/>
              </a:avLst>
            </a:prstTxWarp>
          </a:bodyPr>
          <a:lstStyle/>
          <a:p>
            <a:pPr algn="ctr"/>
            <a:r>
              <a:rPr lang="uk-UA" b="1" kern="10" dirty="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117088" dir="13236078" algn="ctr" rotWithShape="0">
                    <a:srgbClr val="3399FF">
                      <a:alpha val="50000"/>
                    </a:srgbClr>
                  </a:outerShdw>
                </a:effectLst>
                <a:latin typeface="Monotype Corsiva"/>
              </a:rPr>
              <a:t>Молярний </a:t>
            </a:r>
          </a:p>
          <a:p>
            <a:pPr algn="ctr"/>
            <a:r>
              <a:rPr lang="uk-UA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117088" dir="13236078" algn="ctr" rotWithShape="0">
                    <a:srgbClr val="3399FF">
                      <a:alpha val="50000"/>
                    </a:srgbClr>
                  </a:outerShdw>
                </a:effectLst>
                <a:latin typeface="Monotype Corsiva"/>
              </a:rPr>
              <a:t>об’єм  газів</a:t>
            </a:r>
            <a:endParaRPr lang="uk-UA" b="1" kern="10" dirty="0">
              <a:ln w="9525">
                <a:noFill/>
                <a:round/>
                <a:headEnd/>
                <a:tailEnd/>
              </a:ln>
              <a:solidFill>
                <a:schemeClr val="bg1"/>
              </a:solidFill>
              <a:effectLst>
                <a:outerShdw dist="117088" dir="13236078" algn="ctr" rotWithShape="0">
                  <a:srgbClr val="3399FF">
                    <a:alpha val="50000"/>
                  </a:srgbClr>
                </a:outerShdw>
              </a:effectLst>
              <a:latin typeface="Monotype Corsiv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0" y="563880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Хімія 8 клас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5486400" y="4800600"/>
            <a:ext cx="3429000" cy="1066800"/>
          </a:xfrm>
        </p:spPr>
        <p:txBody>
          <a:bodyPr/>
          <a:lstStyle/>
          <a:p>
            <a:r>
              <a:rPr lang="uk-UA" dirty="0" smtClean="0">
                <a:solidFill>
                  <a:schemeClr val="bg1">
                    <a:lumMod val="95000"/>
                  </a:schemeClr>
                </a:solidFill>
              </a:rPr>
              <a:t>Підготувала вчитель хімії </a:t>
            </a:r>
          </a:p>
          <a:p>
            <a:r>
              <a:rPr lang="uk-UA" dirty="0" smtClean="0">
                <a:solidFill>
                  <a:schemeClr val="bg1">
                    <a:lumMod val="95000"/>
                  </a:schemeClr>
                </a:solidFill>
              </a:rPr>
              <a:t>Єрмакова Г.О.</a:t>
            </a:r>
            <a:endParaRPr lang="uk-UA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64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130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381000" y="1219200"/>
            <a:ext cx="83058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>
                <a:solidFill>
                  <a:schemeClr val="bg1"/>
                </a:solidFill>
              </a:rPr>
              <a:t> Для обчислення </a:t>
            </a:r>
            <a:r>
              <a:rPr lang="uk-UA">
                <a:solidFill>
                  <a:schemeClr val="folHlink"/>
                </a:solidFill>
              </a:rPr>
              <a:t>об</a:t>
            </a:r>
            <a:r>
              <a:rPr lang="en-US">
                <a:solidFill>
                  <a:schemeClr val="folHlink"/>
                </a:solidFill>
                <a:latin typeface="Kristen ITC" pitchFamily="66" charset="0"/>
              </a:rPr>
              <a:t>‘</a:t>
            </a:r>
            <a:r>
              <a:rPr lang="uk-UA">
                <a:solidFill>
                  <a:schemeClr val="folHlink"/>
                </a:solidFill>
              </a:rPr>
              <a:t>єму</a:t>
            </a:r>
            <a:r>
              <a:rPr lang="uk-UA">
                <a:solidFill>
                  <a:schemeClr val="bg1"/>
                </a:solidFill>
              </a:rPr>
              <a:t> порції газуватої речовини потрібно кількість речовини в цій порції помноржити на молярний об</a:t>
            </a:r>
            <a:r>
              <a:rPr lang="en-US">
                <a:solidFill>
                  <a:schemeClr val="bg1"/>
                </a:solidFill>
                <a:latin typeface="Kristen ITC" pitchFamily="66" charset="0"/>
              </a:rPr>
              <a:t>‘</a:t>
            </a:r>
            <a:r>
              <a:rPr lang="uk-UA">
                <a:solidFill>
                  <a:schemeClr val="bg1"/>
                </a:solidFill>
              </a:rPr>
              <a:t>єм </a:t>
            </a:r>
          </a:p>
        </p:txBody>
      </p:sp>
      <p:pic>
        <p:nvPicPr>
          <p:cNvPr id="53253" name="Picture 11" descr="2003-06-06 02 08 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3810000"/>
            <a:ext cx="3733800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7308" name="Text Box 28"/>
          <p:cNvSpPr txBox="1">
            <a:spLocks noChangeArrowheads="1"/>
          </p:cNvSpPr>
          <p:nvPr/>
        </p:nvSpPr>
        <p:spPr bwMode="auto">
          <a:xfrm>
            <a:off x="2552700" y="5334000"/>
            <a:ext cx="4038600" cy="1016000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>
                <a:solidFill>
                  <a:srgbClr val="66FFFF"/>
                </a:solidFill>
              </a:rPr>
              <a:t>V</a:t>
            </a:r>
            <a:r>
              <a:rPr lang="uk-UA">
                <a:solidFill>
                  <a:srgbClr val="66FFFF"/>
                </a:solidFill>
              </a:rPr>
              <a:t>= 22,4 л</a:t>
            </a:r>
            <a:r>
              <a:rPr lang="de-DE">
                <a:solidFill>
                  <a:srgbClr val="66FFFF"/>
                </a:solidFill>
              </a:rPr>
              <a:t>/</a:t>
            </a:r>
            <a:r>
              <a:rPr lang="uk-UA">
                <a:solidFill>
                  <a:srgbClr val="66FFFF"/>
                </a:solidFill>
              </a:rPr>
              <a:t>моль</a:t>
            </a:r>
            <a:r>
              <a:rPr lang="en-US">
                <a:solidFill>
                  <a:srgbClr val="66FFFF"/>
                </a:solidFill>
              </a:rPr>
              <a:t>· </a:t>
            </a:r>
            <a:r>
              <a:rPr lang="de-DE" sz="6000">
                <a:solidFill>
                  <a:schemeClr val="accent1"/>
                </a:solidFill>
                <a:sym typeface="Symbol" pitchFamily="18" charset="2"/>
              </a:rPr>
              <a:t></a:t>
            </a:r>
            <a:endParaRPr lang="en-US" sz="6000">
              <a:solidFill>
                <a:schemeClr val="accent1"/>
              </a:solidFill>
              <a:sym typeface="Symbol" pitchFamily="18" charset="2"/>
            </a:endParaRPr>
          </a:p>
        </p:txBody>
      </p:sp>
      <p:sp>
        <p:nvSpPr>
          <p:cNvPr id="53255" name="Text Box 24"/>
          <p:cNvSpPr txBox="1">
            <a:spLocks noChangeArrowheads="1"/>
          </p:cNvSpPr>
          <p:nvPr/>
        </p:nvSpPr>
        <p:spPr bwMode="auto">
          <a:xfrm>
            <a:off x="2438400" y="304800"/>
            <a:ext cx="3581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solidFill>
                  <a:schemeClr val="bg1"/>
                </a:solidFill>
              </a:rPr>
              <a:t> </a:t>
            </a:r>
            <a:r>
              <a:rPr lang="ru-RU" sz="4000">
                <a:solidFill>
                  <a:srgbClr val="BEFF05"/>
                </a:solidFill>
              </a:rPr>
              <a:t> Висновок</a:t>
            </a:r>
            <a:endParaRPr lang="uk-UA" sz="4000">
              <a:solidFill>
                <a:srgbClr val="BEFF05"/>
              </a:solidFill>
            </a:endParaRPr>
          </a:p>
        </p:txBody>
      </p:sp>
    </p:spTree>
  </p:cSld>
  <p:clrMapOvr>
    <a:masterClrMapping/>
  </p:clrMapOvr>
  <p:transition>
    <p:split/>
    <p:sndAc>
      <p:stSnd>
        <p:snd r:embed="rId2" name="drumroll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7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7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7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30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130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1"/>
          <p:cNvSpPr>
            <a:spLocks noChangeArrowheads="1"/>
          </p:cNvSpPr>
          <p:nvPr/>
        </p:nvSpPr>
        <p:spPr bwMode="auto">
          <a:xfrm>
            <a:off x="0" y="0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ru-RU" sz="2800" dirty="0">
                <a:solidFill>
                  <a:srgbClr val="92D050"/>
                </a:solidFill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B2DE82"/>
                </a:solidFill>
                <a:cs typeface="Times New Roman" pitchFamily="18" charset="0"/>
              </a:rPr>
              <a:t>Обчислення</a:t>
            </a:r>
            <a:r>
              <a:rPr lang="ru-RU" sz="3200" dirty="0">
                <a:solidFill>
                  <a:srgbClr val="92D050"/>
                </a:solidFill>
                <a:cs typeface="Times New Roman" pitchFamily="18" charset="0"/>
              </a:rPr>
              <a:t>  </a:t>
            </a:r>
            <a:r>
              <a:rPr lang="ru-RU" sz="3200" dirty="0" err="1">
                <a:solidFill>
                  <a:schemeClr val="accent1"/>
                </a:solidFill>
                <a:cs typeface="Times New Roman" pitchFamily="18" charset="0"/>
              </a:rPr>
              <a:t>об’єму</a:t>
            </a:r>
            <a:r>
              <a:rPr lang="ru-RU" sz="3200" dirty="0">
                <a:solidFill>
                  <a:schemeClr val="accent1"/>
                </a:solidFill>
                <a:cs typeface="Times New Roman" pitchFamily="18" charset="0"/>
              </a:rPr>
              <a:t> </a:t>
            </a:r>
            <a:r>
              <a:rPr lang="ru-RU" sz="3200" dirty="0">
                <a:solidFill>
                  <a:srgbClr val="92D050"/>
                </a:solidFill>
                <a:cs typeface="Times New Roman" pitchFamily="18" charset="0"/>
              </a:rPr>
              <a:t> </a:t>
            </a:r>
            <a:r>
              <a:rPr lang="ru-RU" sz="3200" dirty="0">
                <a:solidFill>
                  <a:srgbClr val="B2DE82"/>
                </a:solidFill>
                <a:cs typeface="Times New Roman" pitchFamily="18" charset="0"/>
              </a:rPr>
              <a:t>газу, </a:t>
            </a:r>
            <a:r>
              <a:rPr lang="ru-RU" sz="3200" dirty="0" err="1" smtClean="0">
                <a:solidFill>
                  <a:srgbClr val="B2DE82"/>
                </a:solidFill>
                <a:cs typeface="Times New Roman" pitchFamily="18" charset="0"/>
              </a:rPr>
              <a:t>якщо</a:t>
            </a:r>
            <a:r>
              <a:rPr lang="ru-RU" sz="3200" dirty="0" smtClean="0">
                <a:solidFill>
                  <a:srgbClr val="B2DE82"/>
                </a:solidFill>
                <a:cs typeface="Times New Roman" pitchFamily="18" charset="0"/>
              </a:rPr>
              <a:t>  </a:t>
            </a:r>
            <a:r>
              <a:rPr lang="ru-RU" sz="3200" dirty="0" err="1">
                <a:solidFill>
                  <a:srgbClr val="B2DE82"/>
                </a:solidFill>
                <a:cs typeface="Times New Roman" pitchFamily="18" charset="0"/>
              </a:rPr>
              <a:t>відома</a:t>
            </a:r>
            <a:r>
              <a:rPr lang="ru-RU" sz="3200" dirty="0">
                <a:solidFill>
                  <a:srgbClr val="B2DE82"/>
                </a:solidFill>
                <a:cs typeface="Times New Roman" pitchFamily="18" charset="0"/>
              </a:rPr>
              <a:t>  </a:t>
            </a:r>
            <a:r>
              <a:rPr lang="ru-RU" sz="3200" dirty="0" err="1">
                <a:solidFill>
                  <a:srgbClr val="B2DE82"/>
                </a:solidFill>
                <a:cs typeface="Times New Roman" pitchFamily="18" charset="0"/>
              </a:rPr>
              <a:t>його</a:t>
            </a:r>
            <a:r>
              <a:rPr lang="ru-RU" sz="3200" dirty="0">
                <a:solidFill>
                  <a:srgbClr val="92D050"/>
                </a:solidFill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chemeClr val="accent1"/>
                </a:solidFill>
                <a:cs typeface="Times New Roman" pitchFamily="18" charset="0"/>
              </a:rPr>
              <a:t>кількість</a:t>
            </a:r>
            <a:r>
              <a:rPr lang="ru-RU" sz="3200" dirty="0">
                <a:solidFill>
                  <a:schemeClr val="accent1"/>
                </a:solidFill>
                <a:cs typeface="Times New Roman" pitchFamily="18" charset="0"/>
              </a:rPr>
              <a:t>.</a:t>
            </a:r>
            <a:endParaRPr lang="ru-RU" sz="3200" dirty="0">
              <a:solidFill>
                <a:schemeClr val="accent1"/>
              </a:solidFill>
            </a:endParaRPr>
          </a:p>
        </p:txBody>
      </p:sp>
      <p:sp>
        <p:nvSpPr>
          <p:cNvPr id="56325" name="TextBox 2"/>
          <p:cNvSpPr txBox="1">
            <a:spLocks noChangeArrowheads="1"/>
          </p:cNvSpPr>
          <p:nvPr/>
        </p:nvSpPr>
        <p:spPr bwMode="auto">
          <a:xfrm>
            <a:off x="381000" y="1524000"/>
            <a:ext cx="7924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rgbClr val="00FFFF"/>
                </a:solidFill>
              </a:rPr>
              <a:t>Завдання:</a:t>
            </a:r>
            <a:r>
              <a:rPr lang="ru-RU" sz="2800" b="1">
                <a:solidFill>
                  <a:schemeClr val="bg1"/>
                </a:solidFill>
              </a:rPr>
              <a:t> </a:t>
            </a:r>
            <a:r>
              <a:rPr lang="ru-RU" sz="2800">
                <a:solidFill>
                  <a:schemeClr val="bg1"/>
                </a:solidFill>
              </a:rPr>
              <a:t>Який </a:t>
            </a:r>
            <a:r>
              <a:rPr lang="ru-RU" sz="2800">
                <a:solidFill>
                  <a:srgbClr val="66FF99"/>
                </a:solidFill>
              </a:rPr>
              <a:t>об’єм</a:t>
            </a:r>
            <a:r>
              <a:rPr lang="ru-RU" sz="2800">
                <a:solidFill>
                  <a:schemeClr val="bg1"/>
                </a:solidFill>
              </a:rPr>
              <a:t> займе за нормальних умов </a:t>
            </a:r>
            <a:r>
              <a:rPr lang="ru-RU" sz="2800">
                <a:solidFill>
                  <a:srgbClr val="00FFFF"/>
                </a:solidFill>
              </a:rPr>
              <a:t>5 моль азоту</a:t>
            </a:r>
            <a:r>
              <a:rPr lang="ru-RU" sz="2800">
                <a:solidFill>
                  <a:schemeClr val="bg1"/>
                </a:solidFill>
              </a:rPr>
              <a:t>.</a:t>
            </a:r>
            <a:endParaRPr lang="uk-UA">
              <a:solidFill>
                <a:schemeClr val="bg1"/>
              </a:solidFill>
            </a:endParaRPr>
          </a:p>
        </p:txBody>
      </p:sp>
      <p:sp>
        <p:nvSpPr>
          <p:cNvPr id="56326" name="Text Box 24"/>
          <p:cNvSpPr txBox="1">
            <a:spLocks noChangeArrowheads="1"/>
          </p:cNvSpPr>
          <p:nvPr/>
        </p:nvSpPr>
        <p:spPr bwMode="auto">
          <a:xfrm>
            <a:off x="1828800" y="762000"/>
            <a:ext cx="5791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4000" dirty="0">
                <a:solidFill>
                  <a:srgbClr val="BEFF05"/>
                </a:solidFill>
              </a:rPr>
              <a:t> </a:t>
            </a:r>
            <a:r>
              <a:rPr lang="ru-RU" sz="4000" dirty="0" err="1">
                <a:solidFill>
                  <a:srgbClr val="BEFF05"/>
                </a:solidFill>
              </a:rPr>
              <a:t>Виконайте</a:t>
            </a:r>
            <a:r>
              <a:rPr lang="ru-RU" sz="4000" dirty="0">
                <a:solidFill>
                  <a:srgbClr val="BEFF05"/>
                </a:solidFill>
              </a:rPr>
              <a:t> </a:t>
            </a:r>
            <a:r>
              <a:rPr lang="ru-RU" sz="4000" dirty="0" err="1">
                <a:solidFill>
                  <a:srgbClr val="BEFF05"/>
                </a:solidFill>
              </a:rPr>
              <a:t>самостійно</a:t>
            </a:r>
            <a:endParaRPr lang="uk-UA" sz="4000" dirty="0">
              <a:solidFill>
                <a:srgbClr val="BEFF05"/>
              </a:solidFill>
            </a:endParaRPr>
          </a:p>
        </p:txBody>
      </p:sp>
      <p:sp>
        <p:nvSpPr>
          <p:cNvPr id="56327" name="Text Box 7"/>
          <p:cNvSpPr txBox="1">
            <a:spLocks noChangeArrowheads="1"/>
          </p:cNvSpPr>
          <p:nvPr/>
        </p:nvSpPr>
        <p:spPr bwMode="auto">
          <a:xfrm>
            <a:off x="533400" y="25908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800" i="1">
                <a:solidFill>
                  <a:schemeClr val="bg1"/>
                </a:solidFill>
              </a:rPr>
              <a:t>відомо</a:t>
            </a:r>
          </a:p>
        </p:txBody>
      </p:sp>
      <p:sp>
        <p:nvSpPr>
          <p:cNvPr id="56328" name="Text Box 19"/>
          <p:cNvSpPr txBox="1">
            <a:spLocks noChangeArrowheads="1"/>
          </p:cNvSpPr>
          <p:nvPr/>
        </p:nvSpPr>
        <p:spPr bwMode="auto">
          <a:xfrm>
            <a:off x="304800" y="2971800"/>
            <a:ext cx="2590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4000">
                <a:solidFill>
                  <a:srgbClr val="00FFFF"/>
                </a:solidFill>
                <a:sym typeface="Symbol" pitchFamily="18" charset="2"/>
              </a:rPr>
              <a:t></a:t>
            </a:r>
            <a:r>
              <a:rPr lang="en-US" sz="2800">
                <a:solidFill>
                  <a:srgbClr val="00FFFF"/>
                </a:solidFill>
              </a:rPr>
              <a:t>(</a:t>
            </a:r>
            <a:r>
              <a:rPr lang="de-DE" sz="2800">
                <a:solidFill>
                  <a:srgbClr val="00FFFF"/>
                </a:solidFill>
              </a:rPr>
              <a:t>N</a:t>
            </a:r>
            <a:r>
              <a:rPr lang="uk-UA" sz="2800" baseline="-25000">
                <a:solidFill>
                  <a:srgbClr val="00FFFF"/>
                </a:solidFill>
              </a:rPr>
              <a:t>2</a:t>
            </a:r>
            <a:r>
              <a:rPr lang="en-US" sz="2800">
                <a:solidFill>
                  <a:srgbClr val="00FFFF"/>
                </a:solidFill>
              </a:rPr>
              <a:t>)</a:t>
            </a:r>
            <a:r>
              <a:rPr lang="uk-UA" sz="2800">
                <a:solidFill>
                  <a:srgbClr val="00FFFF"/>
                </a:solidFill>
              </a:rPr>
              <a:t> = </a:t>
            </a:r>
            <a:r>
              <a:rPr lang="de-DE" sz="2800">
                <a:solidFill>
                  <a:srgbClr val="00FFFF"/>
                </a:solidFill>
              </a:rPr>
              <a:t>5 </a:t>
            </a:r>
            <a:r>
              <a:rPr lang="uk-UA" sz="2800">
                <a:solidFill>
                  <a:srgbClr val="00FFFF"/>
                </a:solidFill>
              </a:rPr>
              <a:t>моль</a:t>
            </a:r>
          </a:p>
        </p:txBody>
      </p:sp>
      <p:sp>
        <p:nvSpPr>
          <p:cNvPr id="56329" name="Line 12"/>
          <p:cNvSpPr>
            <a:spLocks noChangeShapeType="1"/>
          </p:cNvSpPr>
          <p:nvPr/>
        </p:nvSpPr>
        <p:spPr bwMode="auto">
          <a:xfrm flipH="1">
            <a:off x="228600" y="3810000"/>
            <a:ext cx="2590800" cy="0"/>
          </a:xfrm>
          <a:prstGeom prst="line">
            <a:avLst/>
          </a:prstGeom>
          <a:noFill/>
          <a:ln w="38100">
            <a:solidFill>
              <a:srgbClr val="F94168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56330" name="Line 8"/>
          <p:cNvSpPr>
            <a:spLocks noChangeShapeType="1"/>
          </p:cNvSpPr>
          <p:nvPr/>
        </p:nvSpPr>
        <p:spPr bwMode="auto">
          <a:xfrm>
            <a:off x="2895600" y="2514600"/>
            <a:ext cx="0" cy="1905000"/>
          </a:xfrm>
          <a:prstGeom prst="line">
            <a:avLst/>
          </a:prstGeom>
          <a:noFill/>
          <a:ln w="28575">
            <a:solidFill>
              <a:srgbClr val="F94168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56331" name="Text Box 9"/>
          <p:cNvSpPr txBox="1">
            <a:spLocks noChangeArrowheads="1"/>
          </p:cNvSpPr>
          <p:nvPr/>
        </p:nvSpPr>
        <p:spPr bwMode="auto">
          <a:xfrm>
            <a:off x="457200" y="39624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800" i="1">
                <a:solidFill>
                  <a:schemeClr val="bg1"/>
                </a:solidFill>
              </a:rPr>
              <a:t>знайти</a:t>
            </a:r>
          </a:p>
        </p:txBody>
      </p:sp>
      <p:sp>
        <p:nvSpPr>
          <p:cNvPr id="56332" name="Text Box 19"/>
          <p:cNvSpPr txBox="1">
            <a:spLocks noChangeArrowheads="1"/>
          </p:cNvSpPr>
          <p:nvPr/>
        </p:nvSpPr>
        <p:spPr bwMode="auto">
          <a:xfrm>
            <a:off x="381000" y="4419600"/>
            <a:ext cx="1981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4000">
                <a:solidFill>
                  <a:srgbClr val="66FF99"/>
                </a:solidFill>
                <a:sym typeface="Symbol" pitchFamily="18" charset="2"/>
              </a:rPr>
              <a:t>V</a:t>
            </a:r>
            <a:r>
              <a:rPr lang="en-US" sz="2800">
                <a:solidFill>
                  <a:srgbClr val="66FF99"/>
                </a:solidFill>
              </a:rPr>
              <a:t>(</a:t>
            </a:r>
            <a:r>
              <a:rPr lang="de-DE" sz="2800">
                <a:solidFill>
                  <a:srgbClr val="66FF99"/>
                </a:solidFill>
              </a:rPr>
              <a:t>N</a:t>
            </a:r>
            <a:r>
              <a:rPr lang="uk-UA" sz="2800" baseline="-25000">
                <a:solidFill>
                  <a:srgbClr val="66FF99"/>
                </a:solidFill>
              </a:rPr>
              <a:t>2</a:t>
            </a:r>
            <a:r>
              <a:rPr lang="en-US" sz="2800">
                <a:solidFill>
                  <a:srgbClr val="66FF99"/>
                </a:solidFill>
              </a:rPr>
              <a:t>)</a:t>
            </a:r>
            <a:r>
              <a:rPr lang="uk-UA" sz="2800">
                <a:solidFill>
                  <a:srgbClr val="66FF99"/>
                </a:solidFill>
              </a:rPr>
              <a:t> ─</a:t>
            </a:r>
            <a:r>
              <a:rPr lang="de-DE" sz="2800">
                <a:solidFill>
                  <a:srgbClr val="66FF99"/>
                </a:solidFill>
              </a:rPr>
              <a:t> </a:t>
            </a:r>
            <a:r>
              <a:rPr lang="en-US" sz="2800">
                <a:solidFill>
                  <a:srgbClr val="66FF99"/>
                </a:solidFill>
              </a:rPr>
              <a:t>?</a:t>
            </a:r>
            <a:r>
              <a:rPr lang="de-DE" sz="2800">
                <a:solidFill>
                  <a:schemeClr val="bg1"/>
                </a:solidFill>
              </a:rPr>
              <a:t> </a:t>
            </a:r>
            <a:endParaRPr lang="uk-UA" sz="2800">
              <a:solidFill>
                <a:schemeClr val="bg1"/>
              </a:solidFill>
            </a:endParaRPr>
          </a:p>
        </p:txBody>
      </p:sp>
      <p:pic>
        <p:nvPicPr>
          <p:cNvPr id="56333" name="Picture 11" descr="2003-06-06 02 08 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2590800"/>
            <a:ext cx="1905000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34" name="Line 8"/>
          <p:cNvSpPr>
            <a:spLocks noChangeShapeType="1"/>
          </p:cNvSpPr>
          <p:nvPr/>
        </p:nvSpPr>
        <p:spPr bwMode="auto">
          <a:xfrm>
            <a:off x="5029200" y="2514600"/>
            <a:ext cx="0" cy="1905000"/>
          </a:xfrm>
          <a:prstGeom prst="line">
            <a:avLst/>
          </a:prstGeom>
          <a:noFill/>
          <a:ln w="28575">
            <a:solidFill>
              <a:srgbClr val="F94168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56335" name="Text Box 14"/>
          <p:cNvSpPr txBox="1">
            <a:spLocks noChangeArrowheads="1"/>
          </p:cNvSpPr>
          <p:nvPr/>
        </p:nvSpPr>
        <p:spPr bwMode="auto">
          <a:xfrm>
            <a:off x="5486400" y="2590800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>
                <a:solidFill>
                  <a:schemeClr val="bg1"/>
                </a:solidFill>
              </a:rPr>
              <a:t> </a:t>
            </a:r>
            <a:r>
              <a:rPr lang="uk-UA" sz="1800">
                <a:solidFill>
                  <a:srgbClr val="F94168"/>
                </a:solidFill>
              </a:rPr>
              <a:t>  </a:t>
            </a:r>
            <a:r>
              <a:rPr lang="uk-UA" sz="2800" i="1">
                <a:solidFill>
                  <a:schemeClr val="bg1"/>
                </a:solidFill>
              </a:rPr>
              <a:t>Розвязування</a:t>
            </a:r>
          </a:p>
        </p:txBody>
      </p:sp>
      <p:sp>
        <p:nvSpPr>
          <p:cNvPr id="56336" name="Text Box 19"/>
          <p:cNvSpPr txBox="1">
            <a:spLocks noChangeArrowheads="1"/>
          </p:cNvSpPr>
          <p:nvPr/>
        </p:nvSpPr>
        <p:spPr bwMode="auto">
          <a:xfrm>
            <a:off x="5105400" y="3352800"/>
            <a:ext cx="3810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4000">
                <a:solidFill>
                  <a:schemeClr val="accent1"/>
                </a:solidFill>
                <a:sym typeface="Symbol" pitchFamily="18" charset="2"/>
              </a:rPr>
              <a:t>V</a:t>
            </a:r>
            <a:r>
              <a:rPr lang="en-US" sz="2800">
                <a:solidFill>
                  <a:schemeClr val="bg1"/>
                </a:solidFill>
              </a:rPr>
              <a:t>(</a:t>
            </a:r>
            <a:r>
              <a:rPr lang="de-DE" sz="2800">
                <a:solidFill>
                  <a:schemeClr val="bg1"/>
                </a:solidFill>
              </a:rPr>
              <a:t>N</a:t>
            </a:r>
            <a:r>
              <a:rPr lang="uk-UA" sz="2800" baseline="-25000">
                <a:solidFill>
                  <a:schemeClr val="bg1"/>
                </a:solidFill>
              </a:rPr>
              <a:t>2</a:t>
            </a:r>
            <a:r>
              <a:rPr lang="en-US" sz="2800">
                <a:solidFill>
                  <a:schemeClr val="bg1"/>
                </a:solidFill>
              </a:rPr>
              <a:t>)</a:t>
            </a:r>
            <a:r>
              <a:rPr lang="uk-UA" sz="2800">
                <a:solidFill>
                  <a:schemeClr val="bg1"/>
                </a:solidFill>
              </a:rPr>
              <a:t> = </a:t>
            </a:r>
            <a:r>
              <a:rPr lang="uk-UA" sz="2400">
                <a:solidFill>
                  <a:schemeClr val="bg1"/>
                </a:solidFill>
              </a:rPr>
              <a:t>5 моль</a:t>
            </a:r>
            <a:r>
              <a:rPr lang="uk-UA" sz="2800">
                <a:solidFill>
                  <a:schemeClr val="bg1"/>
                </a:solidFill>
              </a:rPr>
              <a:t> </a:t>
            </a:r>
            <a:r>
              <a:rPr lang="en-US" sz="2800">
                <a:solidFill>
                  <a:schemeClr val="bg1"/>
                </a:solidFill>
              </a:rPr>
              <a:t>·</a:t>
            </a:r>
            <a:r>
              <a:rPr lang="uk-UA" sz="2400">
                <a:solidFill>
                  <a:srgbClr val="66FFFF"/>
                </a:solidFill>
              </a:rPr>
              <a:t>22,4 л</a:t>
            </a:r>
            <a:br>
              <a:rPr lang="uk-UA" sz="2400">
                <a:solidFill>
                  <a:srgbClr val="66FFFF"/>
                </a:solidFill>
              </a:rPr>
            </a:br>
            <a:r>
              <a:rPr lang="uk-UA" sz="2400">
                <a:solidFill>
                  <a:srgbClr val="66FFFF"/>
                </a:solidFill>
              </a:rPr>
              <a:t>                           </a:t>
            </a:r>
            <a:r>
              <a:rPr lang="uk-UA" sz="2400" i="1">
                <a:solidFill>
                  <a:schemeClr val="bg1"/>
                </a:solidFill>
              </a:rPr>
              <a:t>= 112 л</a:t>
            </a:r>
            <a:r>
              <a:rPr lang="de-DE" sz="2400">
                <a:solidFill>
                  <a:schemeClr val="bg1"/>
                </a:solidFill>
              </a:rPr>
              <a:t> </a:t>
            </a:r>
            <a:endParaRPr lang="uk-UA" sz="2400">
              <a:solidFill>
                <a:schemeClr val="bg1"/>
              </a:solidFill>
            </a:endParaRPr>
          </a:p>
        </p:txBody>
      </p:sp>
      <p:sp>
        <p:nvSpPr>
          <p:cNvPr id="47126" name="Text Box 22"/>
          <p:cNvSpPr txBox="1">
            <a:spLocks noChangeArrowheads="1"/>
          </p:cNvSpPr>
          <p:nvPr/>
        </p:nvSpPr>
        <p:spPr bwMode="auto">
          <a:xfrm>
            <a:off x="3124200" y="4800600"/>
            <a:ext cx="464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 i="1">
                <a:solidFill>
                  <a:schemeClr val="bg1"/>
                </a:solidFill>
              </a:rPr>
              <a:t>  </a:t>
            </a:r>
            <a:r>
              <a:rPr lang="ru-RU" sz="2800" i="1">
                <a:solidFill>
                  <a:schemeClr val="bg1"/>
                </a:solidFill>
              </a:rPr>
              <a:t> Відповідь: </a:t>
            </a:r>
            <a:r>
              <a:rPr lang="de-DE">
                <a:solidFill>
                  <a:schemeClr val="accent1"/>
                </a:solidFill>
                <a:sym typeface="Symbol" pitchFamily="18" charset="2"/>
              </a:rPr>
              <a:t>V</a:t>
            </a:r>
            <a:r>
              <a:rPr lang="en-US">
                <a:solidFill>
                  <a:schemeClr val="bg1"/>
                </a:solidFill>
              </a:rPr>
              <a:t>(</a:t>
            </a:r>
            <a:r>
              <a:rPr lang="de-DE" sz="2800">
                <a:solidFill>
                  <a:schemeClr val="bg1"/>
                </a:solidFill>
              </a:rPr>
              <a:t>N</a:t>
            </a:r>
            <a:r>
              <a:rPr lang="uk-UA" baseline="-25000">
                <a:solidFill>
                  <a:schemeClr val="bg1"/>
                </a:solidFill>
              </a:rPr>
              <a:t>2</a:t>
            </a:r>
            <a:r>
              <a:rPr lang="en-US">
                <a:solidFill>
                  <a:schemeClr val="bg1"/>
                </a:solidFill>
              </a:rPr>
              <a:t>)</a:t>
            </a:r>
            <a:r>
              <a:rPr lang="de-DE" sz="2800" i="1">
                <a:solidFill>
                  <a:schemeClr val="bg1"/>
                </a:solidFill>
              </a:rPr>
              <a:t> </a:t>
            </a:r>
            <a:r>
              <a:rPr lang="uk-UA" sz="2800" i="1">
                <a:solidFill>
                  <a:schemeClr val="bg1"/>
                </a:solidFill>
              </a:rPr>
              <a:t>= 112 л</a:t>
            </a:r>
            <a:endParaRPr lang="en-US" sz="2800" i="1">
              <a:solidFill>
                <a:schemeClr val="bg1"/>
              </a:solidFill>
            </a:endParaRPr>
          </a:p>
        </p:txBody>
      </p:sp>
      <p:sp>
        <p:nvSpPr>
          <p:cNvPr id="97308" name="Text Box 28"/>
          <p:cNvSpPr txBox="1">
            <a:spLocks noChangeArrowheads="1"/>
          </p:cNvSpPr>
          <p:nvPr/>
        </p:nvSpPr>
        <p:spPr bwMode="auto">
          <a:xfrm>
            <a:off x="3352800" y="3505200"/>
            <a:ext cx="1295400" cy="831850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>
                <a:solidFill>
                  <a:srgbClr val="66FFFF"/>
                </a:solidFill>
              </a:rPr>
              <a:t>V</a:t>
            </a:r>
            <a:r>
              <a:rPr lang="uk-UA" sz="2400">
                <a:solidFill>
                  <a:srgbClr val="66FFFF"/>
                </a:solidFill>
              </a:rPr>
              <a:t>= 22,4 л</a:t>
            </a:r>
            <a:r>
              <a:rPr lang="de-DE" sz="2400">
                <a:solidFill>
                  <a:srgbClr val="66FFFF"/>
                </a:solidFill>
              </a:rPr>
              <a:t>/</a:t>
            </a:r>
            <a:r>
              <a:rPr lang="uk-UA" sz="2400">
                <a:solidFill>
                  <a:srgbClr val="66FFFF"/>
                </a:solidFill>
              </a:rPr>
              <a:t>моль</a:t>
            </a:r>
            <a:endParaRPr lang="en-US" sz="2400">
              <a:solidFill>
                <a:schemeClr val="accent1"/>
              </a:solidFill>
              <a:sym typeface="Symbol" pitchFamily="18" charset="2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6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63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6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6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7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7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7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63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63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6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7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7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7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5" grpId="0"/>
      <p:bldP spid="56326" grpId="0"/>
      <p:bldP spid="56327" grpId="0"/>
      <p:bldP spid="56328" grpId="0"/>
      <p:bldP spid="56331" grpId="0"/>
      <p:bldP spid="56332" grpId="0"/>
      <p:bldP spid="56335" grpId="0"/>
      <p:bldP spid="56336" grpId="0"/>
      <p:bldP spid="47126" grpId="0"/>
      <p:bldP spid="9730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130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381000" y="228600"/>
            <a:ext cx="7848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800">
                <a:solidFill>
                  <a:schemeClr val="bg1"/>
                </a:solidFill>
              </a:rPr>
              <a:t>Обчислення </a:t>
            </a:r>
            <a:r>
              <a:rPr lang="uk-UA" sz="2800" i="1" u="sng">
                <a:solidFill>
                  <a:srgbClr val="FF66FF"/>
                </a:solidFill>
              </a:rPr>
              <a:t>кількості</a:t>
            </a:r>
            <a:r>
              <a:rPr lang="uk-UA" sz="2800">
                <a:solidFill>
                  <a:schemeClr val="bg1"/>
                </a:solidFill>
              </a:rPr>
              <a:t> речовини </a:t>
            </a:r>
            <a:r>
              <a:rPr lang="uk-UA" sz="2800" i="1">
                <a:solidFill>
                  <a:schemeClr val="bg1"/>
                </a:solidFill>
              </a:rPr>
              <a:t>(моль) </a:t>
            </a:r>
            <a:r>
              <a:rPr lang="uk-UA" sz="2800">
                <a:solidFill>
                  <a:schemeClr val="bg1"/>
                </a:solidFill>
              </a:rPr>
              <a:t> за  відомим </a:t>
            </a:r>
            <a:r>
              <a:rPr lang="uk-UA" sz="2800" i="1">
                <a:solidFill>
                  <a:schemeClr val="bg1"/>
                </a:solidFill>
              </a:rPr>
              <a:t> </a:t>
            </a:r>
            <a:r>
              <a:rPr lang="uk-UA" sz="2800" i="1" u="sng">
                <a:solidFill>
                  <a:srgbClr val="FF66FF"/>
                </a:solidFill>
              </a:rPr>
              <a:t>об’ємом</a:t>
            </a:r>
            <a:r>
              <a:rPr lang="uk-UA" sz="2800" i="1">
                <a:solidFill>
                  <a:srgbClr val="FF66FF"/>
                </a:solidFill>
              </a:rPr>
              <a:t> </a:t>
            </a:r>
            <a:r>
              <a:rPr lang="uk-UA" sz="2800">
                <a:solidFill>
                  <a:schemeClr val="bg1"/>
                </a:solidFill>
              </a:rPr>
              <a:t> порції газуватої речовини</a:t>
            </a: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533400" y="1447800"/>
            <a:ext cx="7772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85800" indent="-685800">
              <a:spcBef>
                <a:spcPct val="50000"/>
              </a:spcBef>
            </a:pPr>
            <a:r>
              <a:rPr lang="uk-UA" sz="2800" b="1">
                <a:solidFill>
                  <a:schemeClr val="bg1"/>
                </a:solidFill>
              </a:rPr>
              <a:t>Завдання:</a:t>
            </a:r>
            <a:r>
              <a:rPr lang="uk-UA" sz="2800">
                <a:solidFill>
                  <a:schemeClr val="bg1"/>
                </a:solidFill>
              </a:rPr>
              <a:t> Яку </a:t>
            </a:r>
            <a:r>
              <a:rPr lang="uk-UA" sz="2800">
                <a:solidFill>
                  <a:srgbClr val="66FF99"/>
                </a:solidFill>
              </a:rPr>
              <a:t>кількість</a:t>
            </a:r>
            <a:r>
              <a:rPr lang="uk-UA" sz="2800">
                <a:solidFill>
                  <a:schemeClr val="bg1"/>
                </a:solidFill>
              </a:rPr>
              <a:t> речовини  буде мати азот (</a:t>
            </a:r>
            <a:r>
              <a:rPr lang="en-US" sz="2800">
                <a:solidFill>
                  <a:schemeClr val="bg1"/>
                </a:solidFill>
              </a:rPr>
              <a:t>N</a:t>
            </a:r>
            <a:r>
              <a:rPr lang="ru-RU" sz="2800" baseline="-25000">
                <a:solidFill>
                  <a:schemeClr val="bg1"/>
                </a:solidFill>
              </a:rPr>
              <a:t>2</a:t>
            </a:r>
            <a:r>
              <a:rPr lang="ru-RU" sz="2800">
                <a:solidFill>
                  <a:schemeClr val="bg1"/>
                </a:solidFill>
              </a:rPr>
              <a:t>)</a:t>
            </a:r>
            <a:r>
              <a:rPr lang="uk-UA" sz="2800">
                <a:solidFill>
                  <a:schemeClr val="bg1"/>
                </a:solidFill>
              </a:rPr>
              <a:t> </a:t>
            </a:r>
            <a:r>
              <a:rPr lang="uk-UA" sz="2800">
                <a:solidFill>
                  <a:srgbClr val="66FF99"/>
                </a:solidFill>
              </a:rPr>
              <a:t>об’ємом</a:t>
            </a:r>
            <a:r>
              <a:rPr lang="uk-UA" sz="2800">
                <a:solidFill>
                  <a:schemeClr val="bg1"/>
                </a:solidFill>
              </a:rPr>
              <a:t> 112 літрів?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457200" y="2362200"/>
            <a:ext cx="3276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uk-UA" sz="2400" i="1">
                <a:solidFill>
                  <a:srgbClr val="FF66FF"/>
                </a:solidFill>
              </a:rPr>
              <a:t>Відомо</a:t>
            </a:r>
            <a:r>
              <a:rPr lang="uk-UA" sz="2400" i="1">
                <a:solidFill>
                  <a:schemeClr val="bg1"/>
                </a:solidFill>
              </a:rPr>
              <a:t/>
            </a:r>
            <a:br>
              <a:rPr lang="uk-UA" sz="2400" i="1">
                <a:solidFill>
                  <a:schemeClr val="bg1"/>
                </a:solidFill>
              </a:rPr>
            </a:br>
            <a:r>
              <a:rPr lang="uk-UA" sz="2400" i="1">
                <a:solidFill>
                  <a:schemeClr val="bg1"/>
                </a:solidFill>
              </a:rPr>
              <a:t>  об</a:t>
            </a:r>
            <a:r>
              <a:rPr lang="en-US" sz="2400" i="1">
                <a:solidFill>
                  <a:schemeClr val="bg1"/>
                </a:solidFill>
                <a:latin typeface="Kristen ITC" pitchFamily="66" charset="0"/>
              </a:rPr>
              <a:t>'</a:t>
            </a:r>
            <a:r>
              <a:rPr lang="uk-UA" sz="2400" i="1">
                <a:solidFill>
                  <a:schemeClr val="bg1"/>
                </a:solidFill>
              </a:rPr>
              <a:t>єм порції азоту складає 112 літрів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04800" y="3657600"/>
            <a:ext cx="2286000" cy="2362200"/>
            <a:chOff x="2109" y="3612"/>
            <a:chExt cx="227" cy="227"/>
          </a:xfrm>
        </p:grpSpPr>
        <p:sp>
          <p:nvSpPr>
            <p:cNvPr id="51208" name="Oval 9"/>
            <p:cNvSpPr>
              <a:spLocks noChangeArrowheads="1"/>
            </p:cNvSpPr>
            <p:nvPr/>
          </p:nvSpPr>
          <p:spPr bwMode="gray">
            <a:xfrm>
              <a:off x="2109" y="3612"/>
              <a:ext cx="227" cy="227"/>
            </a:xfrm>
            <a:prstGeom prst="ellipse">
              <a:avLst/>
            </a:prstGeom>
            <a:gradFill rotWithShape="1">
              <a:gsLst>
                <a:gs pos="0">
                  <a:srgbClr val="A6E3F8"/>
                </a:gs>
                <a:gs pos="100000">
                  <a:srgbClr val="516E79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uk-UA" sz="2000" b="1"/>
                <a:t> </a:t>
              </a:r>
              <a:r>
                <a:rPr lang="ru-RU" sz="2400"/>
                <a:t> </a:t>
              </a:r>
              <a:endParaRPr lang="uk-UA" sz="2400"/>
            </a:p>
          </p:txBody>
        </p:sp>
        <p:sp>
          <p:nvSpPr>
            <p:cNvPr id="51209" name="Oval 10"/>
            <p:cNvSpPr>
              <a:spLocks noChangeArrowheads="1"/>
            </p:cNvSpPr>
            <p:nvPr/>
          </p:nvSpPr>
          <p:spPr bwMode="gray">
            <a:xfrm>
              <a:off x="2139" y="3641"/>
              <a:ext cx="141" cy="142"/>
            </a:xfrm>
            <a:prstGeom prst="ellipse">
              <a:avLst/>
            </a:prstGeom>
            <a:gradFill rotWithShape="1">
              <a:gsLst>
                <a:gs pos="0">
                  <a:srgbClr val="FCDFF8"/>
                </a:gs>
                <a:gs pos="100000">
                  <a:srgbClr val="F7A7ED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uk-UA" sz="4000" b="1" dirty="0"/>
                <a:t>112 л</a:t>
              </a:r>
            </a:p>
          </p:txBody>
        </p:sp>
      </p:grpSp>
      <p:sp>
        <p:nvSpPr>
          <p:cNvPr id="14" name="Text Box 27"/>
          <p:cNvSpPr txBox="1">
            <a:spLocks noChangeArrowheads="1"/>
          </p:cNvSpPr>
          <p:nvPr/>
        </p:nvSpPr>
        <p:spPr bwMode="auto">
          <a:xfrm>
            <a:off x="5638800" y="2438400"/>
            <a:ext cx="2743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uk-UA" sz="2400" i="1">
                <a:solidFill>
                  <a:schemeClr val="bg1"/>
                </a:solidFill>
              </a:rPr>
              <a:t> </a:t>
            </a:r>
            <a:r>
              <a:rPr lang="uk-UA" sz="2400" i="1">
                <a:solidFill>
                  <a:srgbClr val="FF66FF"/>
                </a:solidFill>
              </a:rPr>
              <a:t>Знайти   </a:t>
            </a:r>
            <a:r>
              <a:rPr lang="uk-UA" sz="2400" i="1">
                <a:solidFill>
                  <a:schemeClr val="bg1"/>
                </a:solidFill>
              </a:rPr>
              <a:t/>
            </a:r>
            <a:br>
              <a:rPr lang="uk-UA" sz="2400" i="1">
                <a:solidFill>
                  <a:schemeClr val="bg1"/>
                </a:solidFill>
              </a:rPr>
            </a:br>
            <a:r>
              <a:rPr lang="uk-UA" sz="2400" i="1">
                <a:solidFill>
                  <a:schemeClr val="bg1"/>
                </a:solidFill>
              </a:rPr>
              <a:t> яку </a:t>
            </a:r>
            <a:r>
              <a:rPr lang="uk-UA" sz="2400" i="1">
                <a:solidFill>
                  <a:schemeClr val="folHlink"/>
                </a:solidFill>
              </a:rPr>
              <a:t>кількість</a:t>
            </a:r>
            <a:r>
              <a:rPr lang="uk-UA" sz="2400" i="1">
                <a:solidFill>
                  <a:schemeClr val="bg1"/>
                </a:solidFill>
              </a:rPr>
              <a:t> </a:t>
            </a:r>
            <a:r>
              <a:rPr lang="uk-UA" sz="2400" i="1">
                <a:solidFill>
                  <a:schemeClr val="folHlink"/>
                </a:solidFill>
              </a:rPr>
              <a:t>речовини</a:t>
            </a:r>
            <a:r>
              <a:rPr lang="uk-UA" sz="2400" i="1">
                <a:solidFill>
                  <a:schemeClr val="bg1"/>
                </a:solidFill>
              </a:rPr>
              <a:t> займає цей об</a:t>
            </a:r>
            <a:r>
              <a:rPr lang="en-US" sz="2400" i="1">
                <a:solidFill>
                  <a:schemeClr val="bg1"/>
                </a:solidFill>
                <a:latin typeface="Kristen ITC" pitchFamily="66" charset="0"/>
              </a:rPr>
              <a:t>'</a:t>
            </a:r>
            <a:r>
              <a:rPr lang="uk-UA" sz="2400" i="1">
                <a:solidFill>
                  <a:schemeClr val="bg1"/>
                </a:solidFill>
              </a:rPr>
              <a:t>єм    </a:t>
            </a:r>
          </a:p>
        </p:txBody>
      </p:sp>
      <p:sp>
        <p:nvSpPr>
          <p:cNvPr id="11" name="Oval 6"/>
          <p:cNvSpPr>
            <a:spLocks noChangeArrowheads="1"/>
          </p:cNvSpPr>
          <p:nvPr/>
        </p:nvSpPr>
        <p:spPr bwMode="gray">
          <a:xfrm>
            <a:off x="6251575" y="4730650"/>
            <a:ext cx="1066800" cy="974975"/>
          </a:xfrm>
          <a:prstGeom prst="ellipse">
            <a:avLst/>
          </a:prstGeom>
          <a:gradFill flip="none" rotWithShape="1">
            <a:gsLst>
              <a:gs pos="0">
                <a:srgbClr val="A6E3F8"/>
              </a:gs>
              <a:gs pos="100000">
                <a:schemeClr val="accent1">
                  <a:lumMod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uk-UA" sz="2000" b="1" dirty="0"/>
              <a:t> </a:t>
            </a:r>
            <a:r>
              <a:rPr lang="ru-RU" sz="1800" dirty="0"/>
              <a:t>6,02</a:t>
            </a:r>
            <a:r>
              <a:rPr lang="en-US" sz="1800" dirty="0"/>
              <a:t>·</a:t>
            </a:r>
            <a:r>
              <a:rPr lang="ru-RU" sz="1800" dirty="0"/>
              <a:t>10</a:t>
            </a:r>
            <a:r>
              <a:rPr lang="ru-RU" sz="1800" baseline="30000" dirty="0"/>
              <a:t>23</a:t>
            </a:r>
            <a:br>
              <a:rPr lang="ru-RU" sz="1800" baseline="30000" dirty="0"/>
            </a:br>
            <a:r>
              <a:rPr lang="ru-RU" sz="1800" dirty="0"/>
              <a:t>молекул</a:t>
            </a:r>
            <a:endParaRPr lang="uk-UA" sz="1800" dirty="0"/>
          </a:p>
        </p:txBody>
      </p:sp>
      <p:sp>
        <p:nvSpPr>
          <p:cNvPr id="13" name="Oval 6"/>
          <p:cNvSpPr>
            <a:spLocks noChangeArrowheads="1"/>
          </p:cNvSpPr>
          <p:nvPr/>
        </p:nvSpPr>
        <p:spPr bwMode="gray">
          <a:xfrm>
            <a:off x="6635750" y="4041775"/>
            <a:ext cx="1066800" cy="990600"/>
          </a:xfrm>
          <a:prstGeom prst="ellipse">
            <a:avLst/>
          </a:prstGeom>
          <a:gradFill flip="none" rotWithShape="1">
            <a:gsLst>
              <a:gs pos="0">
                <a:srgbClr val="A6E3F8"/>
              </a:gs>
              <a:gs pos="100000">
                <a:schemeClr val="accent1">
                  <a:lumMod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uk-UA" sz="2000" b="1" dirty="0"/>
              <a:t> </a:t>
            </a:r>
            <a:r>
              <a:rPr lang="ru-RU" sz="1800" dirty="0"/>
              <a:t>6,02</a:t>
            </a:r>
            <a:r>
              <a:rPr lang="en-US" sz="1800" dirty="0"/>
              <a:t>·</a:t>
            </a:r>
            <a:r>
              <a:rPr lang="ru-RU" sz="1800" dirty="0"/>
              <a:t>10</a:t>
            </a:r>
            <a:r>
              <a:rPr lang="ru-RU" sz="1800" baseline="30000" dirty="0"/>
              <a:t>23</a:t>
            </a:r>
            <a:br>
              <a:rPr lang="ru-RU" sz="1800" baseline="30000" dirty="0"/>
            </a:br>
            <a:r>
              <a:rPr lang="ru-RU" sz="1800" dirty="0"/>
              <a:t>молекул</a:t>
            </a:r>
            <a:endParaRPr lang="uk-UA" sz="1800" dirty="0"/>
          </a:p>
        </p:txBody>
      </p:sp>
      <p:sp>
        <p:nvSpPr>
          <p:cNvPr id="3" name="Oval 6"/>
          <p:cNvSpPr>
            <a:spLocks noChangeArrowheads="1"/>
          </p:cNvSpPr>
          <p:nvPr/>
        </p:nvSpPr>
        <p:spPr bwMode="gray">
          <a:xfrm>
            <a:off x="3968750" y="2822575"/>
            <a:ext cx="1066800" cy="990600"/>
          </a:xfrm>
          <a:prstGeom prst="ellipse">
            <a:avLst/>
          </a:prstGeom>
          <a:gradFill flip="none" rotWithShape="1">
            <a:gsLst>
              <a:gs pos="0">
                <a:srgbClr val="A6E3F8"/>
              </a:gs>
              <a:gs pos="100000">
                <a:schemeClr val="accent1">
                  <a:lumMod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uk-UA" sz="2000" b="1" dirty="0"/>
              <a:t> </a:t>
            </a:r>
            <a:r>
              <a:rPr lang="ru-RU" sz="1800" dirty="0"/>
              <a:t>6,02</a:t>
            </a:r>
            <a:r>
              <a:rPr lang="en-US" sz="1800" dirty="0"/>
              <a:t>·</a:t>
            </a:r>
            <a:r>
              <a:rPr lang="ru-RU" sz="1800" dirty="0"/>
              <a:t>10</a:t>
            </a:r>
            <a:r>
              <a:rPr lang="ru-RU" sz="1800" baseline="30000" dirty="0"/>
              <a:t>23</a:t>
            </a:r>
            <a:br>
              <a:rPr lang="ru-RU" sz="1800" baseline="30000" dirty="0"/>
            </a:br>
            <a:r>
              <a:rPr lang="ru-RU" sz="1800" dirty="0"/>
              <a:t>молекул</a:t>
            </a:r>
            <a:endParaRPr lang="uk-UA" sz="1800" dirty="0"/>
          </a:p>
        </p:txBody>
      </p:sp>
      <p:sp>
        <p:nvSpPr>
          <p:cNvPr id="97308" name="Text Box 28"/>
          <p:cNvSpPr txBox="1">
            <a:spLocks noChangeArrowheads="1"/>
          </p:cNvSpPr>
          <p:nvPr/>
        </p:nvSpPr>
        <p:spPr bwMode="auto">
          <a:xfrm>
            <a:off x="3276600" y="4038600"/>
            <a:ext cx="2590800" cy="588963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>
                <a:solidFill>
                  <a:srgbClr val="66FFFF"/>
                </a:solidFill>
              </a:rPr>
              <a:t>Vm</a:t>
            </a:r>
            <a:r>
              <a:rPr lang="uk-UA" sz="3200">
                <a:solidFill>
                  <a:srgbClr val="66FFFF"/>
                </a:solidFill>
              </a:rPr>
              <a:t>=22,4 л</a:t>
            </a:r>
          </a:p>
        </p:txBody>
      </p:sp>
      <p:sp>
        <p:nvSpPr>
          <p:cNvPr id="12" name="Oval 6"/>
          <p:cNvSpPr>
            <a:spLocks noChangeArrowheads="1"/>
          </p:cNvSpPr>
          <p:nvPr/>
        </p:nvSpPr>
        <p:spPr bwMode="gray">
          <a:xfrm>
            <a:off x="7169150" y="4730750"/>
            <a:ext cx="1066800" cy="990600"/>
          </a:xfrm>
          <a:prstGeom prst="ellipse">
            <a:avLst/>
          </a:prstGeom>
          <a:gradFill flip="none" rotWithShape="1">
            <a:gsLst>
              <a:gs pos="0">
                <a:srgbClr val="A6E3F8"/>
              </a:gs>
              <a:gs pos="100000">
                <a:schemeClr val="accent1">
                  <a:lumMod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uk-UA" sz="2000" b="1" dirty="0"/>
              <a:t> </a:t>
            </a:r>
            <a:r>
              <a:rPr lang="ru-RU" sz="1800" dirty="0"/>
              <a:t>6,02</a:t>
            </a:r>
            <a:r>
              <a:rPr lang="en-US" sz="1800" dirty="0"/>
              <a:t>·</a:t>
            </a:r>
            <a:r>
              <a:rPr lang="ru-RU" sz="1800" dirty="0"/>
              <a:t>10</a:t>
            </a:r>
            <a:r>
              <a:rPr lang="ru-RU" sz="1800" baseline="30000" dirty="0"/>
              <a:t>23</a:t>
            </a:r>
            <a:br>
              <a:rPr lang="ru-RU" sz="1800" baseline="30000" dirty="0"/>
            </a:br>
            <a:r>
              <a:rPr lang="ru-RU" sz="1800" dirty="0"/>
              <a:t>молекул</a:t>
            </a:r>
            <a:endParaRPr lang="uk-UA" sz="1800" dirty="0"/>
          </a:p>
        </p:txBody>
      </p:sp>
      <p:sp>
        <p:nvSpPr>
          <p:cNvPr id="4" name="Text Box 28"/>
          <p:cNvSpPr txBox="1">
            <a:spLocks noChangeArrowheads="1"/>
          </p:cNvSpPr>
          <p:nvPr/>
        </p:nvSpPr>
        <p:spPr bwMode="auto">
          <a:xfrm>
            <a:off x="381000" y="6019800"/>
            <a:ext cx="2590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 dirty="0">
                <a:solidFill>
                  <a:schemeClr val="bg1"/>
                </a:solidFill>
              </a:rPr>
              <a:t>V</a:t>
            </a:r>
            <a:r>
              <a:rPr lang="uk-UA" sz="3200" dirty="0">
                <a:solidFill>
                  <a:schemeClr val="bg1"/>
                </a:solidFill>
              </a:rPr>
              <a:t>(</a:t>
            </a:r>
            <a:r>
              <a:rPr lang="de-DE" sz="3200" dirty="0">
                <a:solidFill>
                  <a:schemeClr val="bg1"/>
                </a:solidFill>
              </a:rPr>
              <a:t>N</a:t>
            </a:r>
            <a:r>
              <a:rPr lang="de-DE" sz="3200" baseline="-25000" dirty="0">
                <a:solidFill>
                  <a:schemeClr val="bg1"/>
                </a:solidFill>
              </a:rPr>
              <a:t>2</a:t>
            </a:r>
            <a:r>
              <a:rPr lang="de-DE" sz="3200" dirty="0">
                <a:solidFill>
                  <a:schemeClr val="bg1"/>
                </a:solidFill>
              </a:rPr>
              <a:t>)</a:t>
            </a:r>
            <a:r>
              <a:rPr lang="uk-UA" sz="3200" dirty="0">
                <a:solidFill>
                  <a:schemeClr val="bg1"/>
                </a:solidFill>
              </a:rPr>
              <a:t>=</a:t>
            </a:r>
            <a:r>
              <a:rPr lang="de-DE" sz="3200" dirty="0">
                <a:solidFill>
                  <a:schemeClr val="bg1"/>
                </a:solidFill>
              </a:rPr>
              <a:t>11</a:t>
            </a:r>
            <a:r>
              <a:rPr lang="uk-UA" sz="3200" dirty="0">
                <a:solidFill>
                  <a:schemeClr val="bg1"/>
                </a:solidFill>
              </a:rPr>
              <a:t>2</a:t>
            </a:r>
            <a:r>
              <a:rPr lang="de-DE" sz="3200" dirty="0">
                <a:solidFill>
                  <a:schemeClr val="bg1"/>
                </a:solidFill>
              </a:rPr>
              <a:t> </a:t>
            </a:r>
            <a:r>
              <a:rPr lang="uk-UA" sz="3200" dirty="0">
                <a:solidFill>
                  <a:schemeClr val="bg1"/>
                </a:solidFill>
              </a:rPr>
              <a:t>л</a:t>
            </a:r>
          </a:p>
        </p:txBody>
      </p:sp>
      <p:sp>
        <p:nvSpPr>
          <p:cNvPr id="5" name="Text Box 28"/>
          <p:cNvSpPr txBox="1">
            <a:spLocks noChangeArrowheads="1"/>
          </p:cNvSpPr>
          <p:nvPr/>
        </p:nvSpPr>
        <p:spPr bwMode="auto">
          <a:xfrm>
            <a:off x="6324600" y="5562600"/>
            <a:ext cx="2133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>
                <a:solidFill>
                  <a:schemeClr val="bg1"/>
                </a:solidFill>
              </a:rPr>
              <a:t> </a:t>
            </a:r>
            <a:r>
              <a:rPr lang="de-DE" sz="4800">
                <a:solidFill>
                  <a:schemeClr val="accent1"/>
                </a:solidFill>
                <a:sym typeface="Symbol" pitchFamily="18" charset="2"/>
              </a:rPr>
              <a:t></a:t>
            </a:r>
            <a:r>
              <a:rPr lang="uk-UA" sz="3200">
                <a:solidFill>
                  <a:schemeClr val="bg1"/>
                </a:solidFill>
              </a:rPr>
              <a:t>(</a:t>
            </a:r>
            <a:r>
              <a:rPr lang="de-DE" sz="3200">
                <a:solidFill>
                  <a:schemeClr val="bg1"/>
                </a:solidFill>
              </a:rPr>
              <a:t>N</a:t>
            </a:r>
            <a:r>
              <a:rPr lang="de-DE" sz="3200" baseline="-25000">
                <a:solidFill>
                  <a:schemeClr val="bg1"/>
                </a:solidFill>
              </a:rPr>
              <a:t>2</a:t>
            </a:r>
            <a:r>
              <a:rPr lang="de-DE" sz="3200">
                <a:solidFill>
                  <a:schemeClr val="bg1"/>
                </a:solidFill>
              </a:rPr>
              <a:t>) ─ </a:t>
            </a:r>
            <a:r>
              <a:rPr lang="en-US" sz="3200">
                <a:solidFill>
                  <a:schemeClr val="bg1"/>
                </a:solidFill>
              </a:rPr>
              <a:t>?</a:t>
            </a:r>
          </a:p>
        </p:txBody>
      </p:sp>
      <p:pic>
        <p:nvPicPr>
          <p:cNvPr id="51235" name="Picture 35" descr="2003-06-06 02 58 4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4800600"/>
            <a:ext cx="2895600" cy="1785938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7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7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7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1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1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1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97308" grpId="0" animBg="1"/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9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Text Box 24"/>
          <p:cNvSpPr txBox="1">
            <a:spLocks noChangeArrowheads="1"/>
          </p:cNvSpPr>
          <p:nvPr/>
        </p:nvSpPr>
        <p:spPr bwMode="auto">
          <a:xfrm>
            <a:off x="2438400" y="304800"/>
            <a:ext cx="3581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solidFill>
                  <a:schemeClr val="bg1"/>
                </a:solidFill>
              </a:rPr>
              <a:t> </a:t>
            </a:r>
            <a:r>
              <a:rPr lang="ru-RU" sz="4000">
                <a:solidFill>
                  <a:srgbClr val="BEFF05"/>
                </a:solidFill>
              </a:rPr>
              <a:t>Запис задачі</a:t>
            </a:r>
            <a:endParaRPr lang="uk-UA" sz="4000">
              <a:solidFill>
                <a:srgbClr val="BEFF05"/>
              </a:solidFill>
            </a:endParaRPr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533400" y="1066800"/>
            <a:ext cx="7772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85800" indent="-685800">
              <a:spcBef>
                <a:spcPct val="50000"/>
              </a:spcBef>
            </a:pPr>
            <a:r>
              <a:rPr lang="uk-UA" sz="2800" b="1">
                <a:solidFill>
                  <a:srgbClr val="00FFFF"/>
                </a:solidFill>
              </a:rPr>
              <a:t>Завдання:</a:t>
            </a:r>
            <a:r>
              <a:rPr lang="uk-UA" sz="2800">
                <a:solidFill>
                  <a:schemeClr val="bg1"/>
                </a:solidFill>
              </a:rPr>
              <a:t> Яку </a:t>
            </a:r>
            <a:r>
              <a:rPr lang="uk-UA" sz="2800">
                <a:solidFill>
                  <a:srgbClr val="66FF99"/>
                </a:solidFill>
              </a:rPr>
              <a:t>кількість</a:t>
            </a:r>
            <a:r>
              <a:rPr lang="uk-UA" sz="2800">
                <a:solidFill>
                  <a:schemeClr val="bg1"/>
                </a:solidFill>
              </a:rPr>
              <a:t> речовини  буде мати азот (</a:t>
            </a:r>
            <a:r>
              <a:rPr lang="en-US" sz="2800">
                <a:solidFill>
                  <a:schemeClr val="bg1"/>
                </a:solidFill>
              </a:rPr>
              <a:t>N</a:t>
            </a:r>
            <a:r>
              <a:rPr lang="ru-RU" sz="2800" baseline="-25000">
                <a:solidFill>
                  <a:schemeClr val="bg1"/>
                </a:solidFill>
              </a:rPr>
              <a:t>2</a:t>
            </a:r>
            <a:r>
              <a:rPr lang="ru-RU" sz="2800">
                <a:solidFill>
                  <a:schemeClr val="bg1"/>
                </a:solidFill>
              </a:rPr>
              <a:t>)</a:t>
            </a:r>
            <a:r>
              <a:rPr lang="uk-UA" sz="2800">
                <a:solidFill>
                  <a:schemeClr val="bg1"/>
                </a:solidFill>
              </a:rPr>
              <a:t> </a:t>
            </a:r>
            <a:r>
              <a:rPr lang="uk-UA" sz="2800">
                <a:solidFill>
                  <a:srgbClr val="66FF99"/>
                </a:solidFill>
              </a:rPr>
              <a:t>об’ємом</a:t>
            </a:r>
            <a:r>
              <a:rPr lang="uk-UA" sz="2800">
                <a:solidFill>
                  <a:schemeClr val="bg1"/>
                </a:solidFill>
              </a:rPr>
              <a:t> 112 літрів?</a:t>
            </a:r>
          </a:p>
        </p:txBody>
      </p:sp>
      <p:sp>
        <p:nvSpPr>
          <p:cNvPr id="54281" name="Text Box 11"/>
          <p:cNvSpPr txBox="1">
            <a:spLocks noChangeArrowheads="1"/>
          </p:cNvSpPr>
          <p:nvPr/>
        </p:nvSpPr>
        <p:spPr bwMode="auto">
          <a:xfrm>
            <a:off x="304800" y="2133600"/>
            <a:ext cx="2209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>
                <a:solidFill>
                  <a:schemeClr val="bg1"/>
                </a:solidFill>
              </a:rPr>
              <a:t> </a:t>
            </a:r>
            <a:r>
              <a:rPr lang="uk-UA" sz="2400">
                <a:solidFill>
                  <a:srgbClr val="F94168"/>
                </a:solidFill>
              </a:rPr>
              <a:t>скорочений запис задачі</a:t>
            </a:r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2895600" y="2133600"/>
            <a:ext cx="1600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>
                <a:solidFill>
                  <a:schemeClr val="bg1"/>
                </a:solidFill>
              </a:rPr>
              <a:t> </a:t>
            </a:r>
            <a:r>
              <a:rPr lang="uk-UA" sz="1800">
                <a:solidFill>
                  <a:srgbClr val="F94168"/>
                </a:solidFill>
              </a:rPr>
              <a:t> </a:t>
            </a:r>
            <a:r>
              <a:rPr lang="uk-UA" sz="2400">
                <a:solidFill>
                  <a:srgbClr val="F94168"/>
                </a:solidFill>
              </a:rPr>
              <a:t>робочі формули</a:t>
            </a:r>
          </a:p>
        </p:txBody>
      </p:sp>
      <p:sp>
        <p:nvSpPr>
          <p:cNvPr id="54283" name="Text Box 13"/>
          <p:cNvSpPr txBox="1">
            <a:spLocks noChangeArrowheads="1"/>
          </p:cNvSpPr>
          <p:nvPr/>
        </p:nvSpPr>
        <p:spPr bwMode="auto">
          <a:xfrm>
            <a:off x="5638800" y="22860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>
                <a:solidFill>
                  <a:schemeClr val="bg1"/>
                </a:solidFill>
              </a:rPr>
              <a:t> </a:t>
            </a:r>
            <a:r>
              <a:rPr lang="uk-UA" sz="1800">
                <a:solidFill>
                  <a:srgbClr val="F94168"/>
                </a:solidFill>
              </a:rPr>
              <a:t>  </a:t>
            </a:r>
            <a:r>
              <a:rPr lang="uk-UA" sz="2400">
                <a:solidFill>
                  <a:srgbClr val="F94168"/>
                </a:solidFill>
              </a:rPr>
              <a:t>Розвязування</a:t>
            </a:r>
          </a:p>
        </p:txBody>
      </p:sp>
      <p:sp>
        <p:nvSpPr>
          <p:cNvPr id="54284" name="Text Box 7"/>
          <p:cNvSpPr txBox="1">
            <a:spLocks noChangeArrowheads="1"/>
          </p:cNvSpPr>
          <p:nvPr/>
        </p:nvSpPr>
        <p:spPr bwMode="auto">
          <a:xfrm>
            <a:off x="609600" y="30480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800" i="1">
                <a:solidFill>
                  <a:schemeClr val="bg1"/>
                </a:solidFill>
              </a:rPr>
              <a:t>відомо</a:t>
            </a:r>
          </a:p>
        </p:txBody>
      </p:sp>
      <p:sp>
        <p:nvSpPr>
          <p:cNvPr id="97308" name="Text Box 28"/>
          <p:cNvSpPr txBox="1">
            <a:spLocks noChangeArrowheads="1"/>
          </p:cNvSpPr>
          <p:nvPr/>
        </p:nvSpPr>
        <p:spPr bwMode="auto">
          <a:xfrm>
            <a:off x="228600" y="3581400"/>
            <a:ext cx="2590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>
                <a:solidFill>
                  <a:schemeClr val="bg1"/>
                </a:solidFill>
              </a:rPr>
              <a:t>V</a:t>
            </a:r>
            <a:r>
              <a:rPr lang="uk-UA" sz="3200">
                <a:solidFill>
                  <a:schemeClr val="bg1"/>
                </a:solidFill>
              </a:rPr>
              <a:t>(</a:t>
            </a:r>
            <a:r>
              <a:rPr lang="de-DE" sz="3200">
                <a:solidFill>
                  <a:schemeClr val="bg1"/>
                </a:solidFill>
              </a:rPr>
              <a:t>N</a:t>
            </a:r>
            <a:r>
              <a:rPr lang="de-DE" sz="3200" baseline="-25000">
                <a:solidFill>
                  <a:schemeClr val="bg1"/>
                </a:solidFill>
              </a:rPr>
              <a:t>2</a:t>
            </a:r>
            <a:r>
              <a:rPr lang="de-DE" sz="3200">
                <a:solidFill>
                  <a:schemeClr val="bg1"/>
                </a:solidFill>
              </a:rPr>
              <a:t>)</a:t>
            </a:r>
            <a:r>
              <a:rPr lang="uk-UA" sz="3200">
                <a:solidFill>
                  <a:schemeClr val="bg1"/>
                </a:solidFill>
              </a:rPr>
              <a:t>=</a:t>
            </a:r>
            <a:r>
              <a:rPr lang="de-DE" sz="3200">
                <a:solidFill>
                  <a:schemeClr val="bg1"/>
                </a:solidFill>
              </a:rPr>
              <a:t>11</a:t>
            </a:r>
            <a:r>
              <a:rPr lang="uk-UA" sz="3200">
                <a:solidFill>
                  <a:schemeClr val="bg1"/>
                </a:solidFill>
              </a:rPr>
              <a:t>2</a:t>
            </a:r>
            <a:r>
              <a:rPr lang="de-DE" sz="3200">
                <a:solidFill>
                  <a:schemeClr val="bg1"/>
                </a:solidFill>
              </a:rPr>
              <a:t> </a:t>
            </a:r>
            <a:r>
              <a:rPr lang="uk-UA" sz="3200">
                <a:solidFill>
                  <a:schemeClr val="bg1"/>
                </a:solidFill>
              </a:rPr>
              <a:t>л</a:t>
            </a:r>
          </a:p>
        </p:txBody>
      </p:sp>
      <p:sp>
        <p:nvSpPr>
          <p:cNvPr id="54286" name="Line 12"/>
          <p:cNvSpPr>
            <a:spLocks noChangeShapeType="1"/>
          </p:cNvSpPr>
          <p:nvPr/>
        </p:nvSpPr>
        <p:spPr bwMode="auto">
          <a:xfrm flipH="1">
            <a:off x="228600" y="4267200"/>
            <a:ext cx="2590800" cy="0"/>
          </a:xfrm>
          <a:prstGeom prst="line">
            <a:avLst/>
          </a:prstGeom>
          <a:noFill/>
          <a:ln w="38100">
            <a:solidFill>
              <a:srgbClr val="F94168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54287" name="Line 8"/>
          <p:cNvSpPr>
            <a:spLocks noChangeShapeType="1"/>
          </p:cNvSpPr>
          <p:nvPr/>
        </p:nvSpPr>
        <p:spPr bwMode="auto">
          <a:xfrm>
            <a:off x="5181600" y="2286000"/>
            <a:ext cx="0" cy="2895600"/>
          </a:xfrm>
          <a:prstGeom prst="line">
            <a:avLst/>
          </a:prstGeom>
          <a:noFill/>
          <a:ln w="28575">
            <a:solidFill>
              <a:srgbClr val="F94168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54288" name="Text Box 9"/>
          <p:cNvSpPr txBox="1">
            <a:spLocks noChangeArrowheads="1"/>
          </p:cNvSpPr>
          <p:nvPr/>
        </p:nvSpPr>
        <p:spPr bwMode="auto">
          <a:xfrm>
            <a:off x="609600" y="44958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800" i="1">
                <a:solidFill>
                  <a:schemeClr val="bg1"/>
                </a:solidFill>
              </a:rPr>
              <a:t>знайти</a:t>
            </a:r>
          </a:p>
        </p:txBody>
      </p:sp>
      <p:sp>
        <p:nvSpPr>
          <p:cNvPr id="2" name="Text Box 28"/>
          <p:cNvSpPr txBox="1">
            <a:spLocks noChangeArrowheads="1"/>
          </p:cNvSpPr>
          <p:nvPr/>
        </p:nvSpPr>
        <p:spPr bwMode="auto">
          <a:xfrm>
            <a:off x="304800" y="4876800"/>
            <a:ext cx="2133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>
                <a:solidFill>
                  <a:schemeClr val="bg1"/>
                </a:solidFill>
              </a:rPr>
              <a:t> </a:t>
            </a:r>
            <a:r>
              <a:rPr lang="de-DE" sz="4800">
                <a:solidFill>
                  <a:schemeClr val="accent1"/>
                </a:solidFill>
                <a:sym typeface="Symbol" pitchFamily="18" charset="2"/>
              </a:rPr>
              <a:t></a:t>
            </a:r>
            <a:r>
              <a:rPr lang="uk-UA" sz="3200">
                <a:solidFill>
                  <a:schemeClr val="bg1"/>
                </a:solidFill>
              </a:rPr>
              <a:t>(</a:t>
            </a:r>
            <a:r>
              <a:rPr lang="de-DE" sz="3200">
                <a:solidFill>
                  <a:schemeClr val="bg1"/>
                </a:solidFill>
              </a:rPr>
              <a:t>N</a:t>
            </a:r>
            <a:r>
              <a:rPr lang="de-DE" sz="3200" baseline="-25000">
                <a:solidFill>
                  <a:schemeClr val="bg1"/>
                </a:solidFill>
              </a:rPr>
              <a:t>2</a:t>
            </a:r>
            <a:r>
              <a:rPr lang="de-DE" sz="3200">
                <a:solidFill>
                  <a:schemeClr val="bg1"/>
                </a:solidFill>
              </a:rPr>
              <a:t>) ─ </a:t>
            </a:r>
            <a:r>
              <a:rPr lang="en-US" sz="3200">
                <a:solidFill>
                  <a:schemeClr val="bg1"/>
                </a:solidFill>
              </a:rPr>
              <a:t>?</a:t>
            </a:r>
          </a:p>
        </p:txBody>
      </p:sp>
      <p:pic>
        <p:nvPicPr>
          <p:cNvPr id="54290" name="Picture 18" descr="2003-06-06 02 58 4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3124200"/>
            <a:ext cx="2133600" cy="1316038"/>
          </a:xfrm>
          <a:prstGeom prst="rect">
            <a:avLst/>
          </a:prstGeom>
          <a:noFill/>
        </p:spPr>
      </p:pic>
      <p:sp>
        <p:nvSpPr>
          <p:cNvPr id="3" name="Text Box 28"/>
          <p:cNvSpPr txBox="1">
            <a:spLocks noChangeArrowheads="1"/>
          </p:cNvSpPr>
          <p:nvPr/>
        </p:nvSpPr>
        <p:spPr bwMode="auto">
          <a:xfrm>
            <a:off x="5105400" y="3124200"/>
            <a:ext cx="2133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>
                <a:solidFill>
                  <a:schemeClr val="bg1"/>
                </a:solidFill>
              </a:rPr>
              <a:t> </a:t>
            </a:r>
            <a:r>
              <a:rPr lang="de-DE" sz="4800">
                <a:solidFill>
                  <a:schemeClr val="accent1"/>
                </a:solidFill>
                <a:sym typeface="Symbol" pitchFamily="18" charset="2"/>
              </a:rPr>
              <a:t></a:t>
            </a:r>
            <a:r>
              <a:rPr lang="uk-UA" sz="3200">
                <a:solidFill>
                  <a:schemeClr val="bg1"/>
                </a:solidFill>
              </a:rPr>
              <a:t>(</a:t>
            </a:r>
            <a:r>
              <a:rPr lang="de-DE" sz="3200">
                <a:solidFill>
                  <a:schemeClr val="bg1"/>
                </a:solidFill>
              </a:rPr>
              <a:t>N</a:t>
            </a:r>
            <a:r>
              <a:rPr lang="de-DE" sz="3200" baseline="-25000">
                <a:solidFill>
                  <a:schemeClr val="bg1"/>
                </a:solidFill>
              </a:rPr>
              <a:t>2</a:t>
            </a:r>
            <a:r>
              <a:rPr lang="de-DE" sz="3200">
                <a:solidFill>
                  <a:schemeClr val="bg1"/>
                </a:solidFill>
              </a:rPr>
              <a:t>)</a:t>
            </a:r>
            <a:r>
              <a:rPr lang="uk-UA" sz="3200">
                <a:solidFill>
                  <a:schemeClr val="bg1"/>
                </a:solidFill>
              </a:rPr>
              <a:t>=</a:t>
            </a:r>
            <a:r>
              <a:rPr lang="de-DE" sz="3200">
                <a:solidFill>
                  <a:schemeClr val="bg1"/>
                </a:solidFill>
              </a:rPr>
              <a:t>  </a:t>
            </a:r>
            <a:endParaRPr lang="en-US" sz="3200">
              <a:solidFill>
                <a:schemeClr val="bg1"/>
              </a:solidFill>
            </a:endParaRPr>
          </a:p>
        </p:txBody>
      </p:sp>
      <p:sp>
        <p:nvSpPr>
          <p:cNvPr id="54292" name="Line 20"/>
          <p:cNvSpPr>
            <a:spLocks noChangeShapeType="1"/>
          </p:cNvSpPr>
          <p:nvPr/>
        </p:nvSpPr>
        <p:spPr bwMode="auto">
          <a:xfrm>
            <a:off x="6553200" y="3657600"/>
            <a:ext cx="10668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4" name="Text Box 28"/>
          <p:cNvSpPr txBox="1">
            <a:spLocks noChangeArrowheads="1"/>
          </p:cNvSpPr>
          <p:nvPr/>
        </p:nvSpPr>
        <p:spPr bwMode="auto">
          <a:xfrm>
            <a:off x="6400800" y="2895600"/>
            <a:ext cx="1371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>
                <a:solidFill>
                  <a:schemeClr val="bg1"/>
                </a:solidFill>
              </a:rPr>
              <a:t> </a:t>
            </a:r>
            <a:r>
              <a:rPr lang="de-DE" sz="3200">
                <a:solidFill>
                  <a:schemeClr val="bg1"/>
                </a:solidFill>
              </a:rPr>
              <a:t>11</a:t>
            </a:r>
            <a:r>
              <a:rPr lang="uk-UA" sz="3200">
                <a:solidFill>
                  <a:schemeClr val="bg1"/>
                </a:solidFill>
              </a:rPr>
              <a:t>2</a:t>
            </a:r>
            <a:r>
              <a:rPr lang="de-DE" sz="3200">
                <a:solidFill>
                  <a:schemeClr val="bg1"/>
                </a:solidFill>
              </a:rPr>
              <a:t> </a:t>
            </a:r>
            <a:r>
              <a:rPr lang="uk-UA" sz="3200">
                <a:solidFill>
                  <a:schemeClr val="bg1"/>
                </a:solidFill>
              </a:rPr>
              <a:t>л</a:t>
            </a:r>
          </a:p>
        </p:txBody>
      </p:sp>
      <p:sp>
        <p:nvSpPr>
          <p:cNvPr id="5" name="Text Box 28"/>
          <p:cNvSpPr txBox="1">
            <a:spLocks noChangeArrowheads="1"/>
          </p:cNvSpPr>
          <p:nvPr/>
        </p:nvSpPr>
        <p:spPr bwMode="auto">
          <a:xfrm>
            <a:off x="6324600" y="3962400"/>
            <a:ext cx="1676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>
                <a:solidFill>
                  <a:srgbClr val="66FFFF"/>
                </a:solidFill>
              </a:rPr>
              <a:t>  22,4 л</a:t>
            </a:r>
          </a:p>
        </p:txBody>
      </p:sp>
      <p:sp>
        <p:nvSpPr>
          <p:cNvPr id="6" name="Text Box 28"/>
          <p:cNvSpPr txBox="1">
            <a:spLocks noChangeArrowheads="1"/>
          </p:cNvSpPr>
          <p:nvPr/>
        </p:nvSpPr>
        <p:spPr bwMode="auto">
          <a:xfrm>
            <a:off x="7391400" y="3352800"/>
            <a:ext cx="1752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>
                <a:solidFill>
                  <a:schemeClr val="bg1"/>
                </a:solidFill>
              </a:rPr>
              <a:t> </a:t>
            </a:r>
            <a:r>
              <a:rPr lang="uk-UA" sz="3200">
                <a:solidFill>
                  <a:schemeClr val="bg1"/>
                </a:solidFill>
              </a:rPr>
              <a:t>= 5 </a:t>
            </a:r>
            <a:r>
              <a:rPr lang="uk-UA" sz="2400">
                <a:solidFill>
                  <a:schemeClr val="bg1"/>
                </a:solidFill>
              </a:rPr>
              <a:t>моль</a:t>
            </a:r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7" name="Text Box 28"/>
          <p:cNvSpPr txBox="1">
            <a:spLocks noChangeArrowheads="1"/>
          </p:cNvSpPr>
          <p:nvPr/>
        </p:nvSpPr>
        <p:spPr bwMode="auto">
          <a:xfrm>
            <a:off x="3048000" y="5257800"/>
            <a:ext cx="5257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>
                <a:solidFill>
                  <a:schemeClr val="bg1"/>
                </a:solidFill>
              </a:rPr>
              <a:t> </a:t>
            </a:r>
            <a:r>
              <a:rPr lang="uk-UA" sz="2800">
                <a:solidFill>
                  <a:schemeClr val="bg1"/>
                </a:solidFill>
              </a:rPr>
              <a:t>Відповідь: </a:t>
            </a:r>
            <a:r>
              <a:rPr lang="de-DE" sz="6000">
                <a:solidFill>
                  <a:schemeClr val="accent1"/>
                </a:solidFill>
                <a:sym typeface="Symbol" pitchFamily="18" charset="2"/>
              </a:rPr>
              <a:t></a:t>
            </a:r>
            <a:r>
              <a:rPr lang="uk-UA">
                <a:solidFill>
                  <a:schemeClr val="bg1"/>
                </a:solidFill>
              </a:rPr>
              <a:t>(</a:t>
            </a:r>
            <a:r>
              <a:rPr lang="de-DE">
                <a:solidFill>
                  <a:schemeClr val="bg1"/>
                </a:solidFill>
              </a:rPr>
              <a:t>N</a:t>
            </a:r>
            <a:r>
              <a:rPr lang="de-DE" baseline="-25000">
                <a:solidFill>
                  <a:schemeClr val="bg1"/>
                </a:solidFill>
              </a:rPr>
              <a:t>2</a:t>
            </a:r>
            <a:r>
              <a:rPr lang="de-DE">
                <a:solidFill>
                  <a:schemeClr val="bg1"/>
                </a:solidFill>
              </a:rPr>
              <a:t>)</a:t>
            </a:r>
            <a:r>
              <a:rPr lang="uk-UA"/>
              <a:t> </a:t>
            </a:r>
            <a:r>
              <a:rPr lang="uk-UA" sz="2800">
                <a:solidFill>
                  <a:schemeClr val="bg1"/>
                </a:solidFill>
              </a:rPr>
              <a:t>= 5  моль</a:t>
            </a:r>
            <a:endParaRPr lang="en-US" sz="2800">
              <a:solidFill>
                <a:schemeClr val="bg1"/>
              </a:solidFill>
            </a:endParaRPr>
          </a:p>
        </p:txBody>
      </p:sp>
      <p:sp>
        <p:nvSpPr>
          <p:cNvPr id="54299" name="Line 8"/>
          <p:cNvSpPr>
            <a:spLocks noChangeShapeType="1"/>
          </p:cNvSpPr>
          <p:nvPr/>
        </p:nvSpPr>
        <p:spPr bwMode="auto">
          <a:xfrm>
            <a:off x="2819400" y="2286000"/>
            <a:ext cx="0" cy="2971800"/>
          </a:xfrm>
          <a:prstGeom prst="line">
            <a:avLst/>
          </a:prstGeom>
          <a:noFill/>
          <a:ln w="28575">
            <a:solidFill>
              <a:srgbClr val="F94168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ransition>
    <p:push dir="d"/>
    <p:sndAc>
      <p:stSnd>
        <p:snd r:embed="rId2" name="hamm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7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7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7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308" grpId="0"/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130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533400" y="1066800"/>
            <a:ext cx="8229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85800" indent="-685800">
              <a:spcBef>
                <a:spcPct val="50000"/>
              </a:spcBef>
            </a:pPr>
            <a:r>
              <a:rPr lang="uk-UA" sz="2800" b="1">
                <a:solidFill>
                  <a:srgbClr val="00FFFF"/>
                </a:solidFill>
              </a:rPr>
              <a:t>Завдання:</a:t>
            </a:r>
            <a:r>
              <a:rPr lang="uk-UA" sz="2800">
                <a:solidFill>
                  <a:schemeClr val="bg1"/>
                </a:solidFill>
              </a:rPr>
              <a:t>  Обчисліть </a:t>
            </a:r>
            <a:r>
              <a:rPr lang="uk-UA" sz="2800">
                <a:solidFill>
                  <a:srgbClr val="66FF99"/>
                </a:solidFill>
              </a:rPr>
              <a:t>кількість </a:t>
            </a:r>
            <a:r>
              <a:rPr lang="uk-UA" sz="2800">
                <a:solidFill>
                  <a:schemeClr val="bg1"/>
                </a:solidFill>
              </a:rPr>
              <a:t>речовини  буде мати  водень (Н</a:t>
            </a:r>
            <a:r>
              <a:rPr lang="uk-UA" sz="2800" baseline="-25000">
                <a:solidFill>
                  <a:schemeClr val="bg1"/>
                </a:solidFill>
              </a:rPr>
              <a:t>2</a:t>
            </a:r>
            <a:r>
              <a:rPr lang="ru-RU" sz="2800">
                <a:solidFill>
                  <a:schemeClr val="bg1"/>
                </a:solidFill>
              </a:rPr>
              <a:t>)</a:t>
            </a:r>
            <a:r>
              <a:rPr lang="uk-UA" sz="2800">
                <a:solidFill>
                  <a:schemeClr val="bg1"/>
                </a:solidFill>
              </a:rPr>
              <a:t> </a:t>
            </a:r>
            <a:r>
              <a:rPr lang="uk-UA" sz="2800">
                <a:solidFill>
                  <a:srgbClr val="66FF99"/>
                </a:solidFill>
              </a:rPr>
              <a:t>об’ємом</a:t>
            </a:r>
            <a:r>
              <a:rPr lang="uk-UA" sz="2800">
                <a:solidFill>
                  <a:schemeClr val="bg1"/>
                </a:solidFill>
              </a:rPr>
              <a:t>  5,6 літрів?</a:t>
            </a:r>
          </a:p>
        </p:txBody>
      </p:sp>
      <p:sp>
        <p:nvSpPr>
          <p:cNvPr id="55301" name="Text Box 24"/>
          <p:cNvSpPr txBox="1">
            <a:spLocks noChangeArrowheads="1"/>
          </p:cNvSpPr>
          <p:nvPr/>
        </p:nvSpPr>
        <p:spPr bwMode="auto">
          <a:xfrm>
            <a:off x="1676400" y="228600"/>
            <a:ext cx="5791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solidFill>
                  <a:schemeClr val="bg1"/>
                </a:solidFill>
              </a:rPr>
              <a:t> </a:t>
            </a:r>
            <a:r>
              <a:rPr lang="ru-RU" sz="4000">
                <a:solidFill>
                  <a:srgbClr val="BEFF05"/>
                </a:solidFill>
              </a:rPr>
              <a:t> Виконайте самостійно</a:t>
            </a:r>
            <a:endParaRPr lang="uk-UA" sz="4000">
              <a:solidFill>
                <a:srgbClr val="BEFF05"/>
              </a:solidFill>
            </a:endParaRPr>
          </a:p>
        </p:txBody>
      </p:sp>
      <p:sp>
        <p:nvSpPr>
          <p:cNvPr id="55302" name="Text Box 7"/>
          <p:cNvSpPr txBox="1">
            <a:spLocks noChangeArrowheads="1"/>
          </p:cNvSpPr>
          <p:nvPr/>
        </p:nvSpPr>
        <p:spPr bwMode="auto">
          <a:xfrm>
            <a:off x="533400" y="21336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800" i="1">
                <a:solidFill>
                  <a:schemeClr val="bg1"/>
                </a:solidFill>
              </a:rPr>
              <a:t>відомо</a:t>
            </a:r>
          </a:p>
        </p:txBody>
      </p:sp>
      <p:sp>
        <p:nvSpPr>
          <p:cNvPr id="97308" name="Text Box 28"/>
          <p:cNvSpPr txBox="1">
            <a:spLocks noChangeArrowheads="1"/>
          </p:cNvSpPr>
          <p:nvPr/>
        </p:nvSpPr>
        <p:spPr bwMode="auto">
          <a:xfrm>
            <a:off x="304800" y="2667000"/>
            <a:ext cx="2590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>
                <a:solidFill>
                  <a:schemeClr val="bg1"/>
                </a:solidFill>
              </a:rPr>
              <a:t>V</a:t>
            </a:r>
            <a:r>
              <a:rPr lang="uk-UA" sz="3200">
                <a:solidFill>
                  <a:schemeClr val="bg1"/>
                </a:solidFill>
              </a:rPr>
              <a:t>(Н</a:t>
            </a:r>
            <a:r>
              <a:rPr lang="de-DE" sz="3200" baseline="-25000">
                <a:solidFill>
                  <a:schemeClr val="bg1"/>
                </a:solidFill>
              </a:rPr>
              <a:t>2</a:t>
            </a:r>
            <a:r>
              <a:rPr lang="de-DE" sz="3200">
                <a:solidFill>
                  <a:schemeClr val="bg1"/>
                </a:solidFill>
              </a:rPr>
              <a:t>)</a:t>
            </a:r>
            <a:r>
              <a:rPr lang="uk-UA" sz="3200">
                <a:solidFill>
                  <a:schemeClr val="bg1"/>
                </a:solidFill>
              </a:rPr>
              <a:t>= 5,6</a:t>
            </a:r>
            <a:r>
              <a:rPr lang="de-DE" sz="3200">
                <a:solidFill>
                  <a:schemeClr val="bg1"/>
                </a:solidFill>
              </a:rPr>
              <a:t> </a:t>
            </a:r>
            <a:r>
              <a:rPr lang="uk-UA" sz="3200">
                <a:solidFill>
                  <a:schemeClr val="bg1"/>
                </a:solidFill>
              </a:rPr>
              <a:t>л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2819400" y="2133600"/>
            <a:ext cx="0" cy="2362200"/>
          </a:xfrm>
          <a:prstGeom prst="line">
            <a:avLst/>
          </a:prstGeom>
          <a:noFill/>
          <a:ln w="28575">
            <a:solidFill>
              <a:srgbClr val="F94168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457200" y="35052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800" i="1">
                <a:solidFill>
                  <a:schemeClr val="bg1"/>
                </a:solidFill>
              </a:rPr>
              <a:t>знайти</a:t>
            </a:r>
          </a:p>
        </p:txBody>
      </p:sp>
      <p:sp>
        <p:nvSpPr>
          <p:cNvPr id="2" name="Text Box 28"/>
          <p:cNvSpPr txBox="1">
            <a:spLocks noChangeArrowheads="1"/>
          </p:cNvSpPr>
          <p:nvPr/>
        </p:nvSpPr>
        <p:spPr bwMode="auto">
          <a:xfrm>
            <a:off x="304800" y="3810000"/>
            <a:ext cx="2133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>
                <a:solidFill>
                  <a:schemeClr val="bg1"/>
                </a:solidFill>
              </a:rPr>
              <a:t> </a:t>
            </a:r>
            <a:r>
              <a:rPr lang="de-DE" sz="4800">
                <a:solidFill>
                  <a:schemeClr val="accent1"/>
                </a:solidFill>
                <a:sym typeface="Symbol" pitchFamily="18" charset="2"/>
              </a:rPr>
              <a:t></a:t>
            </a:r>
            <a:r>
              <a:rPr lang="uk-UA" sz="3200">
                <a:solidFill>
                  <a:schemeClr val="bg1"/>
                </a:solidFill>
              </a:rPr>
              <a:t>(Н</a:t>
            </a:r>
            <a:r>
              <a:rPr lang="de-DE" sz="3200" baseline="-25000">
                <a:solidFill>
                  <a:schemeClr val="bg1"/>
                </a:solidFill>
              </a:rPr>
              <a:t>2</a:t>
            </a:r>
            <a:r>
              <a:rPr lang="de-DE" sz="3200">
                <a:solidFill>
                  <a:schemeClr val="bg1"/>
                </a:solidFill>
              </a:rPr>
              <a:t>) ─ </a:t>
            </a:r>
            <a:r>
              <a:rPr lang="en-US" sz="320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55307" name="Line 12"/>
          <p:cNvSpPr>
            <a:spLocks noChangeShapeType="1"/>
          </p:cNvSpPr>
          <p:nvPr/>
        </p:nvSpPr>
        <p:spPr bwMode="auto">
          <a:xfrm flipH="1">
            <a:off x="304800" y="3352800"/>
            <a:ext cx="2438400" cy="0"/>
          </a:xfrm>
          <a:prstGeom prst="line">
            <a:avLst/>
          </a:prstGeom>
          <a:noFill/>
          <a:ln w="38100">
            <a:solidFill>
              <a:srgbClr val="F94168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pic>
        <p:nvPicPr>
          <p:cNvPr id="55308" name="Picture 13" descr="C:\Documents and Settings\u\Рабочий стол\2012-06-14 09 42 2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2209800"/>
            <a:ext cx="1447800" cy="105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09" name="Line 8"/>
          <p:cNvSpPr>
            <a:spLocks noChangeShapeType="1"/>
          </p:cNvSpPr>
          <p:nvPr/>
        </p:nvSpPr>
        <p:spPr bwMode="auto">
          <a:xfrm>
            <a:off x="4572000" y="2133600"/>
            <a:ext cx="0" cy="2362200"/>
          </a:xfrm>
          <a:prstGeom prst="line">
            <a:avLst/>
          </a:prstGeom>
          <a:noFill/>
          <a:ln w="28575">
            <a:solidFill>
              <a:srgbClr val="F94168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55310" name="Text Box 14"/>
          <p:cNvSpPr txBox="1">
            <a:spLocks noChangeArrowheads="1"/>
          </p:cNvSpPr>
          <p:nvPr/>
        </p:nvSpPr>
        <p:spPr bwMode="auto">
          <a:xfrm>
            <a:off x="5410200" y="2133600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>
                <a:solidFill>
                  <a:schemeClr val="bg1"/>
                </a:solidFill>
              </a:rPr>
              <a:t> </a:t>
            </a:r>
            <a:r>
              <a:rPr lang="uk-UA" sz="1800">
                <a:solidFill>
                  <a:srgbClr val="F94168"/>
                </a:solidFill>
              </a:rPr>
              <a:t>  </a:t>
            </a:r>
            <a:r>
              <a:rPr lang="uk-UA" sz="2800" i="1">
                <a:solidFill>
                  <a:schemeClr val="bg1"/>
                </a:solidFill>
              </a:rPr>
              <a:t>Розвязування</a:t>
            </a:r>
          </a:p>
        </p:txBody>
      </p:sp>
      <p:sp>
        <p:nvSpPr>
          <p:cNvPr id="3" name="Text Box 28"/>
          <p:cNvSpPr txBox="1">
            <a:spLocks noChangeArrowheads="1"/>
          </p:cNvSpPr>
          <p:nvPr/>
        </p:nvSpPr>
        <p:spPr bwMode="auto">
          <a:xfrm>
            <a:off x="4495800" y="2743200"/>
            <a:ext cx="2133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>
                <a:solidFill>
                  <a:schemeClr val="bg1"/>
                </a:solidFill>
              </a:rPr>
              <a:t> </a:t>
            </a:r>
            <a:r>
              <a:rPr lang="de-DE" sz="4800">
                <a:solidFill>
                  <a:schemeClr val="accent1"/>
                </a:solidFill>
                <a:sym typeface="Symbol" pitchFamily="18" charset="2"/>
              </a:rPr>
              <a:t></a:t>
            </a:r>
            <a:r>
              <a:rPr lang="uk-UA" sz="3200">
                <a:solidFill>
                  <a:schemeClr val="bg1"/>
                </a:solidFill>
              </a:rPr>
              <a:t>(Н</a:t>
            </a:r>
            <a:r>
              <a:rPr lang="de-DE" sz="3200" baseline="-25000">
                <a:solidFill>
                  <a:schemeClr val="bg1"/>
                </a:solidFill>
              </a:rPr>
              <a:t>2</a:t>
            </a:r>
            <a:r>
              <a:rPr lang="de-DE" sz="3200">
                <a:solidFill>
                  <a:schemeClr val="bg1"/>
                </a:solidFill>
              </a:rPr>
              <a:t>)</a:t>
            </a:r>
            <a:r>
              <a:rPr lang="uk-UA" sz="3200">
                <a:solidFill>
                  <a:schemeClr val="bg1"/>
                </a:solidFill>
              </a:rPr>
              <a:t>=</a:t>
            </a:r>
            <a:r>
              <a:rPr lang="de-DE" sz="3200">
                <a:solidFill>
                  <a:schemeClr val="bg1"/>
                </a:solidFill>
              </a:rPr>
              <a:t>  </a:t>
            </a:r>
            <a:endParaRPr lang="en-US" sz="3200">
              <a:solidFill>
                <a:schemeClr val="bg1"/>
              </a:solidFill>
            </a:endParaRPr>
          </a:p>
        </p:txBody>
      </p:sp>
      <p:sp>
        <p:nvSpPr>
          <p:cNvPr id="4" name="Text Box 28"/>
          <p:cNvSpPr txBox="1">
            <a:spLocks noChangeArrowheads="1"/>
          </p:cNvSpPr>
          <p:nvPr/>
        </p:nvSpPr>
        <p:spPr bwMode="auto">
          <a:xfrm>
            <a:off x="5715000" y="2667000"/>
            <a:ext cx="1371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>
                <a:solidFill>
                  <a:schemeClr val="bg1"/>
                </a:solidFill>
              </a:rPr>
              <a:t> 5,6</a:t>
            </a:r>
            <a:r>
              <a:rPr lang="de-DE" sz="3200">
                <a:solidFill>
                  <a:schemeClr val="bg1"/>
                </a:solidFill>
              </a:rPr>
              <a:t> </a:t>
            </a:r>
            <a:r>
              <a:rPr lang="uk-UA" sz="3200">
                <a:solidFill>
                  <a:schemeClr val="bg1"/>
                </a:solidFill>
              </a:rPr>
              <a:t>л</a:t>
            </a:r>
          </a:p>
        </p:txBody>
      </p:sp>
      <p:sp>
        <p:nvSpPr>
          <p:cNvPr id="5" name="Text Box 28"/>
          <p:cNvSpPr txBox="1">
            <a:spLocks noChangeArrowheads="1"/>
          </p:cNvSpPr>
          <p:nvPr/>
        </p:nvSpPr>
        <p:spPr bwMode="auto">
          <a:xfrm>
            <a:off x="5562600" y="3276600"/>
            <a:ext cx="1676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>
                <a:solidFill>
                  <a:srgbClr val="66FFFF"/>
                </a:solidFill>
              </a:rPr>
              <a:t>  22,4 л</a:t>
            </a:r>
          </a:p>
        </p:txBody>
      </p:sp>
      <p:sp>
        <p:nvSpPr>
          <p:cNvPr id="55314" name="Line 18"/>
          <p:cNvSpPr>
            <a:spLocks noChangeShapeType="1"/>
          </p:cNvSpPr>
          <p:nvPr/>
        </p:nvSpPr>
        <p:spPr bwMode="auto">
          <a:xfrm>
            <a:off x="5943600" y="3276600"/>
            <a:ext cx="10668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uk-UA"/>
          </a:p>
        </p:txBody>
      </p:sp>
      <p:sp>
        <p:nvSpPr>
          <p:cNvPr id="6" name="Text Box 28"/>
          <p:cNvSpPr txBox="1">
            <a:spLocks noChangeArrowheads="1"/>
          </p:cNvSpPr>
          <p:nvPr/>
        </p:nvSpPr>
        <p:spPr bwMode="auto">
          <a:xfrm>
            <a:off x="7010400" y="2971800"/>
            <a:ext cx="2362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>
                <a:solidFill>
                  <a:schemeClr val="bg1"/>
                </a:solidFill>
              </a:rPr>
              <a:t>= 0,25 </a:t>
            </a:r>
            <a:r>
              <a:rPr lang="uk-UA" sz="2400">
                <a:solidFill>
                  <a:schemeClr val="bg1"/>
                </a:solidFill>
              </a:rPr>
              <a:t>моль</a:t>
            </a:r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7" name="Text Box 28"/>
          <p:cNvSpPr txBox="1">
            <a:spLocks noChangeArrowheads="1"/>
          </p:cNvSpPr>
          <p:nvPr/>
        </p:nvSpPr>
        <p:spPr bwMode="auto">
          <a:xfrm>
            <a:off x="3124200" y="4800600"/>
            <a:ext cx="5257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>
                <a:solidFill>
                  <a:schemeClr val="bg1"/>
                </a:solidFill>
              </a:rPr>
              <a:t> </a:t>
            </a:r>
            <a:r>
              <a:rPr lang="uk-UA" sz="2800">
                <a:solidFill>
                  <a:schemeClr val="bg1"/>
                </a:solidFill>
              </a:rPr>
              <a:t>Відповідь: </a:t>
            </a:r>
            <a:r>
              <a:rPr lang="de-DE" sz="6000">
                <a:solidFill>
                  <a:schemeClr val="accent1"/>
                </a:solidFill>
                <a:sym typeface="Symbol" pitchFamily="18" charset="2"/>
              </a:rPr>
              <a:t></a:t>
            </a:r>
            <a:r>
              <a:rPr lang="uk-UA">
                <a:solidFill>
                  <a:schemeClr val="bg1"/>
                </a:solidFill>
              </a:rPr>
              <a:t>(Н</a:t>
            </a:r>
            <a:r>
              <a:rPr lang="de-DE" baseline="-25000">
                <a:solidFill>
                  <a:schemeClr val="bg1"/>
                </a:solidFill>
              </a:rPr>
              <a:t>2</a:t>
            </a:r>
            <a:r>
              <a:rPr lang="de-DE">
                <a:solidFill>
                  <a:schemeClr val="bg1"/>
                </a:solidFill>
              </a:rPr>
              <a:t>)</a:t>
            </a:r>
            <a:r>
              <a:rPr lang="uk-UA"/>
              <a:t> </a:t>
            </a:r>
            <a:r>
              <a:rPr lang="uk-UA" sz="2800">
                <a:solidFill>
                  <a:schemeClr val="bg1"/>
                </a:solidFill>
              </a:rPr>
              <a:t>=0,25  моль</a:t>
            </a:r>
            <a:endParaRPr lang="en-US" sz="2800">
              <a:solidFill>
                <a:schemeClr val="bg1"/>
              </a:solidFill>
            </a:endParaRPr>
          </a:p>
        </p:txBody>
      </p:sp>
      <p:sp>
        <p:nvSpPr>
          <p:cNvPr id="8" name="Text Box 28"/>
          <p:cNvSpPr txBox="1">
            <a:spLocks noChangeArrowheads="1"/>
          </p:cNvSpPr>
          <p:nvPr/>
        </p:nvSpPr>
        <p:spPr bwMode="auto">
          <a:xfrm>
            <a:off x="5181600" y="4191000"/>
            <a:ext cx="3352800" cy="588963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3200">
                <a:solidFill>
                  <a:srgbClr val="66FFFF"/>
                </a:solidFill>
              </a:rPr>
              <a:t>Vm</a:t>
            </a:r>
            <a:r>
              <a:rPr lang="uk-UA" sz="3200">
                <a:solidFill>
                  <a:srgbClr val="66FFFF"/>
                </a:solidFill>
              </a:rPr>
              <a:t>=22,4 л/моль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7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7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7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53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53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5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5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5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5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5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/>
      <p:bldP spid="55301" grpId="0"/>
      <p:bldP spid="55302" grpId="0"/>
      <p:bldP spid="97308" grpId="0"/>
      <p:bldP spid="55305" grpId="0"/>
      <p:bldP spid="2" grpId="0"/>
      <p:bldP spid="55310" grpId="0"/>
      <p:bldP spid="3" grpId="0"/>
      <p:bldP spid="4" grpId="0"/>
      <p:bldP spid="5" grpId="0"/>
      <p:bldP spid="6" grpId="0"/>
      <p:bldP spid="7" grpId="0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C73449-9E1D-4E39-B163-4C2D32D05EAB}" type="slidenum">
              <a:rPr lang="uk-UA" altLang="ru-RU"/>
              <a:pPr/>
              <a:t>15</a:t>
            </a:fld>
            <a:endParaRPr lang="uk-UA" altLang="ru-RU"/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33375"/>
            <a:ext cx="7150100" cy="1143000"/>
          </a:xfrm>
        </p:spPr>
        <p:txBody>
          <a:bodyPr/>
          <a:lstStyle/>
          <a:p>
            <a:pPr eaLnBrk="1" hangingPunct="1"/>
            <a:r>
              <a:rPr lang="uk-UA" altLang="ru-RU" b="1" smtClean="0">
                <a:latin typeface="Times New Roman" pitchFamily="18" charset="0"/>
                <a:cs typeface="Times New Roman" pitchFamily="18" charset="0"/>
              </a:rPr>
              <a:t>Домашнє завдання</a:t>
            </a:r>
          </a:p>
        </p:txBody>
      </p:sp>
      <p:pic>
        <p:nvPicPr>
          <p:cNvPr id="60420" name="Picture 4" descr="0_8d6f6_ce8582f8_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64163" y="1341438"/>
            <a:ext cx="3455987" cy="398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1" name="Rectangle 8"/>
          <p:cNvSpPr>
            <a:spLocks noChangeArrowheads="1"/>
          </p:cNvSpPr>
          <p:nvPr/>
        </p:nvSpPr>
        <p:spPr bwMode="auto">
          <a:xfrm>
            <a:off x="395288" y="1844675"/>
            <a:ext cx="464343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3200" dirty="0" err="1">
                <a:solidFill>
                  <a:schemeClr val="tx2"/>
                </a:solidFill>
              </a:rPr>
              <a:t>Опрацювати</a:t>
            </a:r>
            <a:r>
              <a:rPr lang="ru-RU" altLang="ru-RU" sz="3200" dirty="0">
                <a:solidFill>
                  <a:schemeClr val="tx2"/>
                </a:solidFill>
              </a:rPr>
              <a:t> </a:t>
            </a:r>
            <a:r>
              <a:rPr lang="uk-UA" altLang="ru-RU" sz="3200" dirty="0">
                <a:solidFill>
                  <a:schemeClr val="tx2"/>
                </a:solidFill>
              </a:rPr>
              <a:t>: </a:t>
            </a:r>
            <a:r>
              <a:rPr lang="uk-UA" altLang="ru-RU" sz="3200" dirty="0" smtClean="0">
                <a:solidFill>
                  <a:schemeClr val="tx2"/>
                </a:solidFill>
              </a:rPr>
              <a:t>§ 24 </a:t>
            </a:r>
            <a:r>
              <a:rPr lang="uk-UA" altLang="ru-RU" sz="3200" dirty="0">
                <a:solidFill>
                  <a:schemeClr val="tx2"/>
                </a:solidFill>
              </a:rPr>
              <a:t/>
            </a:r>
            <a:br>
              <a:rPr lang="uk-UA" altLang="ru-RU" sz="3200" dirty="0">
                <a:solidFill>
                  <a:schemeClr val="tx2"/>
                </a:solidFill>
              </a:rPr>
            </a:br>
            <a:r>
              <a:rPr lang="uk-UA" altLang="ru-RU" sz="3200" b="1" dirty="0" smtClean="0">
                <a:solidFill>
                  <a:schemeClr val="tx2"/>
                </a:solidFill>
              </a:rPr>
              <a:t>стор.130, </a:t>
            </a:r>
            <a:r>
              <a:rPr lang="uk-UA" altLang="ru-RU" sz="3200" b="1" i="1" dirty="0" smtClean="0">
                <a:solidFill>
                  <a:schemeClr val="tx2"/>
                </a:solidFill>
              </a:rPr>
              <a:t>завдання 1.</a:t>
            </a:r>
            <a:r>
              <a:rPr lang="ru-RU" altLang="ru-RU" sz="3200" b="1" dirty="0">
                <a:solidFill>
                  <a:schemeClr val="tx2"/>
                </a:solidFill>
              </a:rPr>
              <a:t/>
            </a:r>
            <a:br>
              <a:rPr lang="ru-RU" altLang="ru-RU" sz="3200" b="1" dirty="0">
                <a:solidFill>
                  <a:schemeClr val="tx2"/>
                </a:solidFill>
              </a:rPr>
            </a:br>
            <a:endParaRPr lang="uk-UA" altLang="ru-RU" sz="32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091447-533B-45F7-B32D-B9EA6DFBE226}" type="slidenum">
              <a:rPr lang="uk-UA" altLang="ru-RU"/>
              <a:pPr/>
              <a:t>16</a:t>
            </a:fld>
            <a:endParaRPr lang="uk-UA" altLang="ru-RU"/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981075"/>
            <a:ext cx="8229600" cy="1143000"/>
          </a:xfrm>
        </p:spPr>
        <p:txBody>
          <a:bodyPr/>
          <a:lstStyle/>
          <a:p>
            <a:pPr eaLnBrk="1" hangingPunct="1"/>
            <a:r>
              <a:rPr lang="uk-UA" altLang="ru-RU" sz="8000" b="1" smtClean="0">
                <a:solidFill>
                  <a:srgbClr val="FF0000"/>
                </a:solidFill>
                <a:latin typeface="Bookman Old Style" pitchFamily="18" charset="0"/>
              </a:rPr>
              <a:t>Дякую за урок</a:t>
            </a:r>
          </a:p>
        </p:txBody>
      </p:sp>
      <p:sp>
        <p:nvSpPr>
          <p:cNvPr id="49155" name="WordArt 4"/>
          <p:cNvSpPr>
            <a:spLocks noChangeArrowheads="1" noChangeShapeType="1" noTextEdit="1"/>
          </p:cNvSpPr>
          <p:nvPr/>
        </p:nvSpPr>
        <p:spPr bwMode="auto">
          <a:xfrm>
            <a:off x="250825" y="2492375"/>
            <a:ext cx="8229600" cy="197326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uk-UA" sz="14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До побачення</a:t>
            </a:r>
          </a:p>
        </p:txBody>
      </p:sp>
      <p:pic>
        <p:nvPicPr>
          <p:cNvPr id="2" name="Picture 4" descr="AG00373_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72225" y="4221163"/>
            <a:ext cx="2301875" cy="249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a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94" name="Text Box 34"/>
          <p:cNvSpPr txBox="1">
            <a:spLocks noChangeArrowheads="1"/>
          </p:cNvSpPr>
          <p:nvPr/>
        </p:nvSpPr>
        <p:spPr bwMode="auto">
          <a:xfrm>
            <a:off x="533400" y="4648200"/>
            <a:ext cx="8610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400"/>
              <a:t> </a:t>
            </a:r>
            <a:r>
              <a:rPr lang="uk-UA">
                <a:solidFill>
                  <a:schemeClr val="bg1"/>
                </a:solidFill>
              </a:rPr>
              <a:t>  В однакових об’ємах</a:t>
            </a:r>
            <a:r>
              <a:rPr lang="uk-UA" b="1">
                <a:solidFill>
                  <a:schemeClr val="bg1"/>
                </a:solidFill>
              </a:rPr>
              <a:t> </a:t>
            </a:r>
            <a:r>
              <a:rPr lang="uk-UA">
                <a:solidFill>
                  <a:schemeClr val="bg1"/>
                </a:solidFill>
              </a:rPr>
              <a:t>різних газів за однакових умов міститься однакове число молекул.</a:t>
            </a:r>
          </a:p>
        </p:txBody>
      </p:sp>
      <p:sp>
        <p:nvSpPr>
          <p:cNvPr id="66595" name="Text Box 35"/>
          <p:cNvSpPr txBox="1">
            <a:spLocks noChangeArrowheads="1"/>
          </p:cNvSpPr>
          <p:nvPr/>
        </p:nvSpPr>
        <p:spPr bwMode="auto">
          <a:xfrm>
            <a:off x="419100" y="609600"/>
            <a:ext cx="83058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de-DE" sz="1800" dirty="0"/>
              <a:t> </a:t>
            </a:r>
            <a:r>
              <a:rPr lang="uk-UA" sz="2800" dirty="0">
                <a:solidFill>
                  <a:schemeClr val="bg1"/>
                </a:solidFill>
              </a:rPr>
              <a:t> </a:t>
            </a:r>
            <a:r>
              <a:rPr lang="uk-UA" sz="2400" dirty="0">
                <a:solidFill>
                  <a:schemeClr val="bg1"/>
                </a:solidFill>
              </a:rPr>
              <a:t>Гази складаються з молекул.</a:t>
            </a:r>
            <a:br>
              <a:rPr lang="uk-UA" sz="2400" dirty="0">
                <a:solidFill>
                  <a:schemeClr val="bg1"/>
                </a:solidFill>
              </a:rPr>
            </a:br>
            <a:r>
              <a:rPr lang="uk-UA" dirty="0">
                <a:solidFill>
                  <a:schemeClr val="bg1"/>
                </a:solidFill>
              </a:rPr>
              <a:t>Один моль будь-якого газу містить одну й ту саму кількість молекул </a:t>
            </a:r>
            <a:br>
              <a:rPr lang="uk-UA" dirty="0">
                <a:solidFill>
                  <a:schemeClr val="bg1"/>
                </a:solidFill>
              </a:rPr>
            </a:br>
            <a:r>
              <a:rPr lang="uk-UA" dirty="0">
                <a:solidFill>
                  <a:schemeClr val="bg1"/>
                </a:solidFill>
              </a:rPr>
              <a:t>(6,02 </a:t>
            </a:r>
            <a:r>
              <a:rPr lang="en-US" dirty="0">
                <a:solidFill>
                  <a:schemeClr val="bg1"/>
                </a:solidFill>
                <a:sym typeface="Symbol" pitchFamily="18" charset="2"/>
              </a:rPr>
              <a:t>·</a:t>
            </a:r>
            <a:r>
              <a:rPr lang="uk-UA" dirty="0">
                <a:solidFill>
                  <a:schemeClr val="bg1"/>
                </a:solidFill>
              </a:rPr>
              <a:t> 10</a:t>
            </a:r>
            <a:r>
              <a:rPr lang="uk-UA" baseline="30000" dirty="0">
                <a:solidFill>
                  <a:schemeClr val="bg1"/>
                </a:solidFill>
              </a:rPr>
              <a:t>23</a:t>
            </a:r>
            <a:r>
              <a:rPr lang="uk-UA" dirty="0">
                <a:solidFill>
                  <a:schemeClr val="bg1"/>
                </a:solidFill>
              </a:rPr>
              <a:t> ) і займає при нормальних умовах  об’єм </a:t>
            </a:r>
            <a:r>
              <a:rPr lang="uk-UA" dirty="0">
                <a:solidFill>
                  <a:schemeClr val="bg1"/>
                </a:solidFill>
                <a:sym typeface="Symbol" pitchFamily="18" charset="2"/>
              </a:rPr>
              <a:t></a:t>
            </a:r>
            <a:r>
              <a:rPr lang="uk-UA" dirty="0">
                <a:solidFill>
                  <a:schemeClr val="bg1"/>
                </a:solidFill>
              </a:rPr>
              <a:t> 22,4 літри</a:t>
            </a:r>
            <a:r>
              <a:rPr lang="uk-UA" dirty="0" smtClean="0">
                <a:solidFill>
                  <a:schemeClr val="bg1"/>
                </a:solidFill>
              </a:rPr>
              <a:t>.</a:t>
            </a:r>
          </a:p>
          <a:p>
            <a:endParaRPr lang="uk-UA" dirty="0">
              <a:solidFill>
                <a:schemeClr val="bg1"/>
              </a:solidFill>
            </a:endParaRPr>
          </a:p>
          <a:p>
            <a:r>
              <a:rPr lang="uk-UA" sz="2400" dirty="0">
                <a:solidFill>
                  <a:schemeClr val="bg1"/>
                </a:solidFill>
              </a:rPr>
              <a:t>Це було з’ясовано А. </a:t>
            </a:r>
            <a:r>
              <a:rPr lang="uk-UA" sz="2400" dirty="0" err="1">
                <a:solidFill>
                  <a:schemeClr val="bg1"/>
                </a:solidFill>
              </a:rPr>
              <a:t>Авогадро</a:t>
            </a:r>
            <a:r>
              <a:rPr lang="uk-UA" sz="2400" dirty="0">
                <a:solidFill>
                  <a:schemeClr val="bg1"/>
                </a:solidFill>
              </a:rPr>
              <a:t>, </a:t>
            </a:r>
            <a:r>
              <a:rPr lang="uk-UA" sz="2400" dirty="0" smtClean="0">
                <a:solidFill>
                  <a:schemeClr val="bg1"/>
                </a:solidFill>
              </a:rPr>
              <a:t/>
            </a:r>
            <a:br>
              <a:rPr lang="uk-UA" sz="2400" dirty="0" smtClean="0">
                <a:solidFill>
                  <a:schemeClr val="bg1"/>
                </a:solidFill>
              </a:rPr>
            </a:br>
            <a:r>
              <a:rPr lang="uk-UA" sz="2400" dirty="0" smtClean="0">
                <a:solidFill>
                  <a:schemeClr val="bg1"/>
                </a:solidFill>
              </a:rPr>
              <a:t>який </a:t>
            </a:r>
            <a:r>
              <a:rPr lang="uk-UA" sz="2400" dirty="0">
                <a:solidFill>
                  <a:schemeClr val="bg1"/>
                </a:solidFill>
              </a:rPr>
              <a:t>і сформулював його у вигляді закону:</a:t>
            </a:r>
            <a:endParaRPr lang="uk-UA" sz="24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heel spokes="8"/>
    <p:sndAc>
      <p:stSnd>
        <p:snd r:embed="rId2" name="drumroll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65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65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6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6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6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6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94" grpId="0"/>
      <p:bldP spid="6659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5"/>
          <p:cNvSpPr txBox="1">
            <a:spLocks noChangeArrowheads="1"/>
          </p:cNvSpPr>
          <p:nvPr/>
        </p:nvSpPr>
        <p:spPr bwMode="auto">
          <a:xfrm>
            <a:off x="0" y="4724400"/>
            <a:ext cx="9144000" cy="1384995"/>
          </a:xfrm>
          <a:prstGeom prst="rect">
            <a:avLst/>
          </a:prstGeom>
          <a:solidFill>
            <a:srgbClr val="000080"/>
          </a:solidFill>
          <a:ln w="9525">
            <a:solidFill>
              <a:srgbClr val="00FFFF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uk-UA" sz="2800" dirty="0">
                <a:solidFill>
                  <a:schemeClr val="bg1"/>
                </a:solidFill>
              </a:rPr>
              <a:t>Об’єм газу кількістю речовини 1 моль за нормальних умов називають  </a:t>
            </a:r>
            <a:r>
              <a:rPr lang="de-DE" sz="2800" dirty="0" smtClean="0">
                <a:solidFill>
                  <a:schemeClr val="bg1"/>
                </a:solidFill>
              </a:rPr>
              <a:t> </a:t>
            </a:r>
            <a:r>
              <a:rPr lang="uk-UA" sz="2800" b="1" dirty="0">
                <a:solidFill>
                  <a:srgbClr val="BEFF05"/>
                </a:solidFill>
              </a:rPr>
              <a:t>МОЛЯРНИМ ОБ’ЄМОМ </a:t>
            </a:r>
            <a:r>
              <a:rPr lang="uk-UA" sz="2800" b="1" dirty="0" smtClean="0">
                <a:solidFill>
                  <a:srgbClr val="BEFF05"/>
                </a:solidFill>
              </a:rPr>
              <a:t> </a:t>
            </a:r>
            <a:r>
              <a:rPr lang="uk-UA" sz="2800" dirty="0" smtClean="0">
                <a:solidFill>
                  <a:schemeClr val="bg1"/>
                </a:solidFill>
              </a:rPr>
              <a:t>і  </a:t>
            </a:r>
            <a:r>
              <a:rPr lang="uk-UA" sz="2800" dirty="0">
                <a:solidFill>
                  <a:schemeClr val="bg1"/>
                </a:solidFill>
              </a:rPr>
              <a:t>позначають  </a:t>
            </a:r>
            <a:r>
              <a:rPr lang="en-US" sz="2800" b="1" dirty="0">
                <a:solidFill>
                  <a:srgbClr val="BEFF05"/>
                </a:solidFill>
              </a:rPr>
              <a:t>Vm</a:t>
            </a:r>
            <a:r>
              <a:rPr lang="ru-RU" sz="2800" b="1" dirty="0">
                <a:solidFill>
                  <a:srgbClr val="BEFF05"/>
                </a:solidFill>
              </a:rPr>
              <a:t> = 22,4 </a:t>
            </a:r>
            <a:r>
              <a:rPr lang="ru-RU" sz="2800" b="1" i="1" dirty="0">
                <a:solidFill>
                  <a:srgbClr val="BEFF05"/>
                </a:solidFill>
              </a:rPr>
              <a:t>л/моль</a:t>
            </a:r>
            <a:endParaRPr lang="uk-UA" sz="2800" b="1" i="1" dirty="0">
              <a:solidFill>
                <a:srgbClr val="BEFF05"/>
              </a:solidFill>
            </a:endParaRPr>
          </a:p>
        </p:txBody>
      </p:sp>
      <p:grpSp>
        <p:nvGrpSpPr>
          <p:cNvPr id="27652" name="Group 7"/>
          <p:cNvGrpSpPr>
            <a:grpSpLocks/>
          </p:cNvGrpSpPr>
          <p:nvPr/>
        </p:nvGrpSpPr>
        <p:grpSpPr bwMode="auto">
          <a:xfrm>
            <a:off x="533400" y="762000"/>
            <a:ext cx="1657350" cy="1584325"/>
            <a:chOff x="2109" y="3612"/>
            <a:chExt cx="227" cy="227"/>
          </a:xfrm>
        </p:grpSpPr>
        <p:sp>
          <p:nvSpPr>
            <p:cNvPr id="27667" name="Oval 8"/>
            <p:cNvSpPr>
              <a:spLocks noChangeArrowheads="1"/>
            </p:cNvSpPr>
            <p:nvPr/>
          </p:nvSpPr>
          <p:spPr bwMode="gray">
            <a:xfrm>
              <a:off x="2109" y="3612"/>
              <a:ext cx="227" cy="227"/>
            </a:xfrm>
            <a:prstGeom prst="ellipse">
              <a:avLst/>
            </a:prstGeom>
            <a:gradFill rotWithShape="1">
              <a:gsLst>
                <a:gs pos="0">
                  <a:srgbClr val="A6E3F8"/>
                </a:gs>
                <a:gs pos="100000">
                  <a:srgbClr val="516E79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uk-UA" sz="2000" b="1"/>
                <a:t> </a:t>
              </a:r>
              <a:r>
                <a:rPr lang="ru-RU" sz="2400"/>
                <a:t>6,02</a:t>
              </a:r>
              <a:r>
                <a:rPr lang="en-US" sz="2400"/>
                <a:t>·</a:t>
              </a:r>
              <a:r>
                <a:rPr lang="ru-RU" sz="2400"/>
                <a:t>10</a:t>
              </a:r>
              <a:r>
                <a:rPr lang="ru-RU" sz="2400" baseline="30000"/>
                <a:t>23</a:t>
              </a:r>
              <a:br>
                <a:rPr lang="ru-RU" sz="2400" baseline="30000"/>
              </a:br>
              <a:r>
                <a:rPr lang="ru-RU" sz="2400"/>
                <a:t>молекул</a:t>
              </a:r>
              <a:endParaRPr lang="uk-UA" sz="2400"/>
            </a:p>
          </p:txBody>
        </p:sp>
        <p:sp>
          <p:nvSpPr>
            <p:cNvPr id="27668" name="Oval 9"/>
            <p:cNvSpPr>
              <a:spLocks noChangeArrowheads="1"/>
            </p:cNvSpPr>
            <p:nvPr/>
          </p:nvSpPr>
          <p:spPr bwMode="gray">
            <a:xfrm>
              <a:off x="2119" y="3631"/>
              <a:ext cx="141" cy="142"/>
            </a:xfrm>
            <a:prstGeom prst="ellipse">
              <a:avLst/>
            </a:prstGeom>
            <a:gradFill rotWithShape="1">
              <a:gsLst>
                <a:gs pos="0">
                  <a:srgbClr val="FCDFF8"/>
                </a:gs>
                <a:gs pos="100000">
                  <a:srgbClr val="F7A7ED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1800"/>
            </a:p>
          </p:txBody>
        </p:sp>
      </p:grpSp>
      <p:grpSp>
        <p:nvGrpSpPr>
          <p:cNvPr id="27653" name="Group 10"/>
          <p:cNvGrpSpPr>
            <a:grpSpLocks/>
          </p:cNvGrpSpPr>
          <p:nvPr/>
        </p:nvGrpSpPr>
        <p:grpSpPr bwMode="auto">
          <a:xfrm>
            <a:off x="2667000" y="762000"/>
            <a:ext cx="1666875" cy="1568450"/>
            <a:chOff x="2109" y="3612"/>
            <a:chExt cx="227" cy="227"/>
          </a:xfrm>
        </p:grpSpPr>
        <p:sp>
          <p:nvSpPr>
            <p:cNvPr id="27665" name="Oval 11"/>
            <p:cNvSpPr>
              <a:spLocks noChangeArrowheads="1"/>
            </p:cNvSpPr>
            <p:nvPr/>
          </p:nvSpPr>
          <p:spPr bwMode="gray">
            <a:xfrm>
              <a:off x="2109" y="3612"/>
              <a:ext cx="227" cy="227"/>
            </a:xfrm>
            <a:prstGeom prst="ellipse">
              <a:avLst/>
            </a:prstGeom>
            <a:gradFill rotWithShape="1">
              <a:gsLst>
                <a:gs pos="0">
                  <a:srgbClr val="F7A7ED"/>
                </a:gs>
                <a:gs pos="100000">
                  <a:srgbClr val="785173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666" name="Oval 12"/>
            <p:cNvSpPr>
              <a:spLocks noChangeArrowheads="1"/>
            </p:cNvSpPr>
            <p:nvPr/>
          </p:nvSpPr>
          <p:spPr bwMode="gray">
            <a:xfrm>
              <a:off x="2119" y="3631"/>
              <a:ext cx="141" cy="142"/>
            </a:xfrm>
            <a:prstGeom prst="ellipse">
              <a:avLst/>
            </a:prstGeom>
            <a:gradFill rotWithShape="1">
              <a:gsLst>
                <a:gs pos="0">
                  <a:srgbClr val="FCDFF8"/>
                </a:gs>
                <a:gs pos="100000">
                  <a:srgbClr val="F7A7ED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400"/>
                <a:t>    </a:t>
              </a:r>
            </a:p>
            <a:p>
              <a:pPr algn="ctr"/>
              <a:r>
                <a:rPr lang="ru-RU" sz="2400"/>
                <a:t>      6,02</a:t>
              </a:r>
              <a:r>
                <a:rPr lang="en-US" sz="2400"/>
                <a:t>·</a:t>
              </a:r>
              <a:r>
                <a:rPr lang="ru-RU" sz="2400"/>
                <a:t>10</a:t>
              </a:r>
              <a:r>
                <a:rPr lang="ru-RU" sz="2400" baseline="30000"/>
                <a:t>23</a:t>
              </a:r>
              <a:r>
                <a:rPr lang="ru-RU" sz="2400"/>
                <a:t/>
              </a:r>
              <a:br>
                <a:rPr lang="ru-RU" sz="2400"/>
              </a:br>
              <a:r>
                <a:rPr lang="ru-RU" sz="2400"/>
                <a:t>     молекул</a:t>
              </a:r>
              <a:endParaRPr lang="uk-UA" sz="2400"/>
            </a:p>
          </p:txBody>
        </p:sp>
      </p:grpSp>
      <p:grpSp>
        <p:nvGrpSpPr>
          <p:cNvPr id="27654" name="Group 13"/>
          <p:cNvGrpSpPr>
            <a:grpSpLocks/>
          </p:cNvGrpSpPr>
          <p:nvPr/>
        </p:nvGrpSpPr>
        <p:grpSpPr bwMode="auto">
          <a:xfrm>
            <a:off x="4876800" y="685800"/>
            <a:ext cx="1600200" cy="1600200"/>
            <a:chOff x="2109" y="3612"/>
            <a:chExt cx="227" cy="227"/>
          </a:xfrm>
        </p:grpSpPr>
        <p:sp>
          <p:nvSpPr>
            <p:cNvPr id="68622" name="Oval 14"/>
            <p:cNvSpPr>
              <a:spLocks noChangeArrowheads="1"/>
            </p:cNvSpPr>
            <p:nvPr/>
          </p:nvSpPr>
          <p:spPr bwMode="gray">
            <a:xfrm>
              <a:off x="2109" y="3612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59608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27664" name="Oval 15"/>
            <p:cNvSpPr>
              <a:spLocks noChangeArrowheads="1"/>
            </p:cNvSpPr>
            <p:nvPr/>
          </p:nvSpPr>
          <p:spPr bwMode="gray">
            <a:xfrm>
              <a:off x="2119" y="3631"/>
              <a:ext cx="141" cy="142"/>
            </a:xfrm>
            <a:prstGeom prst="ellipse">
              <a:avLst/>
            </a:prstGeom>
            <a:gradFill rotWithShape="1">
              <a:gsLst>
                <a:gs pos="0">
                  <a:srgbClr val="FCDFF8"/>
                </a:gs>
                <a:gs pos="100000">
                  <a:srgbClr val="F7A7ED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400"/>
                <a:t>    </a:t>
              </a:r>
            </a:p>
            <a:p>
              <a:pPr algn="ctr"/>
              <a:r>
                <a:rPr lang="ru-RU" sz="2400"/>
                <a:t>    6,02</a:t>
              </a:r>
              <a:r>
                <a:rPr lang="en-US" sz="2400"/>
                <a:t>·</a:t>
              </a:r>
              <a:r>
                <a:rPr lang="ru-RU" sz="2400"/>
                <a:t>10</a:t>
              </a:r>
              <a:r>
                <a:rPr lang="ru-RU" sz="2400" baseline="30000"/>
                <a:t>23</a:t>
              </a:r>
              <a:r>
                <a:rPr lang="ru-RU" sz="2400"/>
                <a:t/>
              </a:r>
              <a:br>
                <a:rPr lang="ru-RU" sz="2400"/>
              </a:br>
              <a:r>
                <a:rPr lang="ru-RU" sz="2400"/>
                <a:t>     молекул</a:t>
              </a:r>
              <a:endParaRPr lang="uk-UA" sz="2400"/>
            </a:p>
          </p:txBody>
        </p:sp>
      </p:grpSp>
      <p:grpSp>
        <p:nvGrpSpPr>
          <p:cNvPr id="27655" name="Group 16"/>
          <p:cNvGrpSpPr>
            <a:grpSpLocks/>
          </p:cNvGrpSpPr>
          <p:nvPr/>
        </p:nvGrpSpPr>
        <p:grpSpPr bwMode="auto">
          <a:xfrm>
            <a:off x="6858000" y="685800"/>
            <a:ext cx="1657350" cy="1584325"/>
            <a:chOff x="2109" y="3612"/>
            <a:chExt cx="227" cy="227"/>
          </a:xfrm>
        </p:grpSpPr>
        <p:sp>
          <p:nvSpPr>
            <p:cNvPr id="27661" name="Oval 17"/>
            <p:cNvSpPr>
              <a:spLocks noChangeArrowheads="1"/>
            </p:cNvSpPr>
            <p:nvPr/>
          </p:nvSpPr>
          <p:spPr bwMode="gray">
            <a:xfrm>
              <a:off x="2109" y="3612"/>
              <a:ext cx="227" cy="227"/>
            </a:xfrm>
            <a:prstGeom prst="ellipse">
              <a:avLst/>
            </a:prstGeom>
            <a:gradFill rotWithShape="1">
              <a:gsLst>
                <a:gs pos="0">
                  <a:srgbClr val="0000FF"/>
                </a:gs>
                <a:gs pos="100000">
                  <a:srgbClr val="00008D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uk-UA" sz="2000" b="1"/>
                <a:t> </a:t>
              </a:r>
              <a:r>
                <a:rPr lang="ru-RU" sz="2400"/>
                <a:t>6,02</a:t>
              </a:r>
              <a:r>
                <a:rPr lang="en-US" sz="2400"/>
                <a:t>·</a:t>
              </a:r>
              <a:r>
                <a:rPr lang="ru-RU" sz="2400"/>
                <a:t>10</a:t>
              </a:r>
              <a:r>
                <a:rPr lang="ru-RU" sz="2400" baseline="30000"/>
                <a:t>23</a:t>
              </a:r>
              <a:br>
                <a:rPr lang="ru-RU" sz="2400" baseline="30000"/>
              </a:br>
              <a:r>
                <a:rPr lang="ru-RU" sz="2400"/>
                <a:t>молекул</a:t>
              </a:r>
              <a:endParaRPr lang="uk-UA" sz="2400"/>
            </a:p>
          </p:txBody>
        </p:sp>
        <p:sp>
          <p:nvSpPr>
            <p:cNvPr id="27662" name="Oval 18"/>
            <p:cNvSpPr>
              <a:spLocks noChangeArrowheads="1"/>
            </p:cNvSpPr>
            <p:nvPr/>
          </p:nvSpPr>
          <p:spPr bwMode="gray">
            <a:xfrm>
              <a:off x="2119" y="3631"/>
              <a:ext cx="141" cy="142"/>
            </a:xfrm>
            <a:prstGeom prst="ellipse">
              <a:avLst/>
            </a:prstGeom>
            <a:gradFill rotWithShape="1">
              <a:gsLst>
                <a:gs pos="0">
                  <a:srgbClr val="FCDFF8"/>
                </a:gs>
                <a:gs pos="100000">
                  <a:srgbClr val="F7A7ED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1800"/>
            </a:p>
          </p:txBody>
        </p:sp>
      </p:grpSp>
      <p:sp>
        <p:nvSpPr>
          <p:cNvPr id="27656" name="Text Box 19"/>
          <p:cNvSpPr txBox="1">
            <a:spLocks noChangeArrowheads="1"/>
          </p:cNvSpPr>
          <p:nvPr/>
        </p:nvSpPr>
        <p:spPr bwMode="auto">
          <a:xfrm>
            <a:off x="990600" y="0"/>
            <a:ext cx="91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>
                <a:solidFill>
                  <a:schemeClr val="bg1"/>
                </a:solidFill>
              </a:rPr>
              <a:t>О</a:t>
            </a:r>
            <a:r>
              <a:rPr lang="uk-UA" sz="4000" baseline="-250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7657" name="Text Box 20"/>
          <p:cNvSpPr txBox="1">
            <a:spLocks noChangeArrowheads="1"/>
          </p:cNvSpPr>
          <p:nvPr/>
        </p:nvSpPr>
        <p:spPr bwMode="auto">
          <a:xfrm>
            <a:off x="2971800" y="0"/>
            <a:ext cx="121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>
                <a:solidFill>
                  <a:schemeClr val="bg1"/>
                </a:solidFill>
              </a:rPr>
              <a:t>СО</a:t>
            </a:r>
            <a:r>
              <a:rPr lang="uk-UA" sz="4000" baseline="-250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7658" name="Text Box 21"/>
          <p:cNvSpPr txBox="1">
            <a:spLocks noChangeArrowheads="1"/>
          </p:cNvSpPr>
          <p:nvPr/>
        </p:nvSpPr>
        <p:spPr bwMode="auto">
          <a:xfrm>
            <a:off x="5334000" y="0"/>
            <a:ext cx="91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>
                <a:solidFill>
                  <a:schemeClr val="bg1"/>
                </a:solidFill>
              </a:rPr>
              <a:t>С</a:t>
            </a:r>
            <a:r>
              <a:rPr lang="de-DE" sz="4000">
                <a:solidFill>
                  <a:schemeClr val="bg1"/>
                </a:solidFill>
              </a:rPr>
              <a:t>l</a:t>
            </a:r>
            <a:r>
              <a:rPr lang="uk-UA" sz="4000" baseline="-250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7659" name="Text Box 22"/>
          <p:cNvSpPr txBox="1">
            <a:spLocks noChangeArrowheads="1"/>
          </p:cNvSpPr>
          <p:nvPr/>
        </p:nvSpPr>
        <p:spPr bwMode="auto">
          <a:xfrm>
            <a:off x="7162800" y="0"/>
            <a:ext cx="1143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4000">
                <a:solidFill>
                  <a:schemeClr val="bg1"/>
                </a:solidFill>
              </a:rPr>
              <a:t>С</a:t>
            </a:r>
            <a:r>
              <a:rPr lang="de-DE" sz="4000">
                <a:solidFill>
                  <a:schemeClr val="bg1"/>
                </a:solidFill>
              </a:rPr>
              <a:t>H</a:t>
            </a:r>
            <a:r>
              <a:rPr lang="de-DE" sz="4000" baseline="-25000">
                <a:solidFill>
                  <a:schemeClr val="bg1"/>
                </a:solidFill>
              </a:rPr>
              <a:t>4</a:t>
            </a:r>
            <a:endParaRPr lang="uk-UA" sz="4000" baseline="-25000">
              <a:solidFill>
                <a:schemeClr val="bg1"/>
              </a:solidFill>
            </a:endParaRPr>
          </a:p>
        </p:txBody>
      </p:sp>
      <p:sp>
        <p:nvSpPr>
          <p:cNvPr id="27660" name="Text Box 23"/>
          <p:cNvSpPr txBox="1">
            <a:spLocks noChangeArrowheads="1"/>
          </p:cNvSpPr>
          <p:nvPr/>
        </p:nvSpPr>
        <p:spPr bwMode="auto">
          <a:xfrm>
            <a:off x="0" y="2737643"/>
            <a:ext cx="9144000" cy="1569660"/>
          </a:xfrm>
          <a:prstGeom prst="rect">
            <a:avLst/>
          </a:prstGeom>
          <a:solidFill>
            <a:srgbClr val="000060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1450"/>
            <a:r>
              <a:rPr lang="uk-UA" sz="3200" dirty="0">
                <a:solidFill>
                  <a:schemeClr val="bg1"/>
                </a:solidFill>
              </a:rPr>
              <a:t>Наслідок із закону </a:t>
            </a:r>
            <a:r>
              <a:rPr lang="uk-UA" sz="3200" dirty="0" err="1">
                <a:solidFill>
                  <a:schemeClr val="bg1"/>
                </a:solidFill>
              </a:rPr>
              <a:t>Авогадро</a:t>
            </a:r>
            <a:r>
              <a:rPr lang="uk-UA" sz="3200" dirty="0">
                <a:solidFill>
                  <a:schemeClr val="bg1"/>
                </a:solidFill>
              </a:rPr>
              <a:t>: однакове число молекул будь-яких газів за однакових умов  займає  однаковий  об’єм. Отже:</a:t>
            </a:r>
          </a:p>
        </p:txBody>
      </p:sp>
    </p:spTree>
  </p:cSld>
  <p:clrMapOvr>
    <a:masterClrMapping/>
  </p:clrMapOvr>
  <p:transition>
    <p:push dir="d"/>
    <p:sndAc>
      <p:stSnd>
        <p:snd r:embed="rId2" name="las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228600" y="533400"/>
            <a:ext cx="86868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dirty="0">
                <a:solidFill>
                  <a:schemeClr val="bg1"/>
                </a:solidFill>
              </a:rPr>
              <a:t> </a:t>
            </a:r>
            <a:r>
              <a:rPr lang="uk-UA" sz="3200" dirty="0">
                <a:solidFill>
                  <a:schemeClr val="bg1"/>
                </a:solidFill>
              </a:rPr>
              <a:t> </a:t>
            </a:r>
            <a:r>
              <a:rPr lang="uk-UA" dirty="0">
                <a:solidFill>
                  <a:schemeClr val="bg1"/>
                </a:solidFill>
              </a:rPr>
              <a:t>За температури 0</a:t>
            </a:r>
            <a:r>
              <a:rPr lang="uk-UA" baseline="30000" dirty="0">
                <a:solidFill>
                  <a:schemeClr val="bg1"/>
                </a:solidFill>
              </a:rPr>
              <a:t>0</a:t>
            </a:r>
            <a:r>
              <a:rPr lang="uk-UA" dirty="0">
                <a:solidFill>
                  <a:schemeClr val="bg1"/>
                </a:solidFill>
              </a:rPr>
              <a:t>С і тиску 101,3 </a:t>
            </a:r>
            <a:r>
              <a:rPr lang="uk-UA" dirty="0" err="1">
                <a:solidFill>
                  <a:schemeClr val="bg1"/>
                </a:solidFill>
              </a:rPr>
              <a:t>кПа</a:t>
            </a:r>
            <a:r>
              <a:rPr lang="uk-UA" dirty="0">
                <a:solidFill>
                  <a:schemeClr val="bg1"/>
                </a:solidFill>
              </a:rPr>
              <a:t> (760 мм. </a:t>
            </a:r>
            <a:r>
              <a:rPr lang="uk-UA" dirty="0" err="1">
                <a:solidFill>
                  <a:schemeClr val="bg1"/>
                </a:solidFill>
              </a:rPr>
              <a:t>рт.ст</a:t>
            </a:r>
            <a:r>
              <a:rPr lang="uk-UA" dirty="0">
                <a:solidFill>
                  <a:schemeClr val="bg1"/>
                </a:solidFill>
              </a:rPr>
              <a:t>.) порція будь-якої   газуватої речовини кількістю речовини</a:t>
            </a:r>
            <a:br>
              <a:rPr lang="uk-UA" dirty="0">
                <a:solidFill>
                  <a:schemeClr val="bg1"/>
                </a:solidFill>
              </a:rPr>
            </a:br>
            <a:r>
              <a:rPr lang="uk-UA" dirty="0">
                <a:solidFill>
                  <a:schemeClr val="bg1"/>
                </a:solidFill>
              </a:rPr>
              <a:t>1 моль займає об</a:t>
            </a:r>
            <a:r>
              <a:rPr lang="en-US" dirty="0">
                <a:solidFill>
                  <a:schemeClr val="bg1"/>
                </a:solidFill>
                <a:latin typeface="Kristen ITC" pitchFamily="66" charset="0"/>
              </a:rPr>
              <a:t>'</a:t>
            </a:r>
            <a:r>
              <a:rPr lang="uk-UA" dirty="0" err="1">
                <a:solidFill>
                  <a:schemeClr val="bg1"/>
                </a:solidFill>
              </a:rPr>
              <a:t>єм</a:t>
            </a:r>
            <a:r>
              <a:rPr lang="uk-UA" dirty="0">
                <a:solidFill>
                  <a:schemeClr val="bg1"/>
                </a:solidFill>
              </a:rPr>
              <a:t> </a:t>
            </a:r>
            <a:r>
              <a:rPr lang="uk-UA" dirty="0">
                <a:solidFill>
                  <a:schemeClr val="folHlink"/>
                </a:solidFill>
              </a:rPr>
              <a:t>22,4 л</a:t>
            </a:r>
            <a:r>
              <a:rPr lang="uk-UA" dirty="0" smtClean="0">
                <a:solidFill>
                  <a:schemeClr val="bg1"/>
                </a:solidFill>
              </a:rPr>
              <a:t>.</a:t>
            </a:r>
            <a:br>
              <a:rPr lang="uk-UA" dirty="0" smtClean="0">
                <a:solidFill>
                  <a:schemeClr val="bg1"/>
                </a:solidFill>
              </a:rPr>
            </a:br>
            <a:r>
              <a:rPr lang="uk-UA" dirty="0">
                <a:solidFill>
                  <a:schemeClr val="bg1"/>
                </a:solidFill>
              </a:rPr>
              <a:t/>
            </a:r>
            <a:br>
              <a:rPr lang="uk-UA" dirty="0">
                <a:solidFill>
                  <a:schemeClr val="bg1"/>
                </a:solidFill>
              </a:rPr>
            </a:br>
            <a:r>
              <a:rPr lang="uk-UA" dirty="0">
                <a:solidFill>
                  <a:schemeClr val="bg1"/>
                </a:solidFill>
              </a:rPr>
              <a:t>Ці умови </a:t>
            </a:r>
            <a:r>
              <a:rPr lang="uk-UA" dirty="0" smtClean="0">
                <a:solidFill>
                  <a:schemeClr val="bg1"/>
                </a:solidFill>
              </a:rPr>
              <a:t>дістали назву</a:t>
            </a:r>
            <a:br>
              <a:rPr lang="uk-UA" dirty="0" smtClean="0">
                <a:solidFill>
                  <a:schemeClr val="bg1"/>
                </a:solidFill>
              </a:rPr>
            </a:br>
            <a:r>
              <a:rPr lang="uk-UA" dirty="0" smtClean="0">
                <a:solidFill>
                  <a:schemeClr val="bg1"/>
                </a:solidFill>
              </a:rPr>
              <a:t> </a:t>
            </a:r>
            <a:r>
              <a:rPr lang="uk-UA" dirty="0">
                <a:solidFill>
                  <a:schemeClr val="folHlink"/>
                </a:solidFill>
              </a:rPr>
              <a:t>нормальних умов</a:t>
            </a:r>
            <a:r>
              <a:rPr lang="uk-UA" dirty="0" smtClean="0">
                <a:solidFill>
                  <a:schemeClr val="bg1"/>
                </a:solidFill>
              </a:rPr>
              <a:t>,</a:t>
            </a:r>
            <a:br>
              <a:rPr lang="uk-UA" dirty="0" smtClean="0">
                <a:solidFill>
                  <a:schemeClr val="bg1"/>
                </a:solidFill>
              </a:rPr>
            </a:br>
            <a:r>
              <a:rPr lang="uk-UA" dirty="0" smtClean="0">
                <a:solidFill>
                  <a:schemeClr val="bg1"/>
                </a:solidFill>
              </a:rPr>
              <a:t> </a:t>
            </a:r>
            <a:r>
              <a:rPr lang="uk-UA" dirty="0">
                <a:solidFill>
                  <a:schemeClr val="bg1"/>
                </a:solidFill>
              </a:rPr>
              <a:t>а об</a:t>
            </a:r>
            <a:r>
              <a:rPr lang="en-US" dirty="0">
                <a:solidFill>
                  <a:schemeClr val="bg1"/>
                </a:solidFill>
                <a:latin typeface="Kristen ITC" pitchFamily="66" charset="0"/>
              </a:rPr>
              <a:t>'</a:t>
            </a:r>
            <a:r>
              <a:rPr lang="uk-UA" dirty="0" err="1">
                <a:solidFill>
                  <a:schemeClr val="bg1"/>
                </a:solidFill>
              </a:rPr>
              <a:t>єм</a:t>
            </a:r>
            <a:r>
              <a:rPr lang="uk-UA" dirty="0">
                <a:solidFill>
                  <a:schemeClr val="bg1"/>
                </a:solidFill>
              </a:rPr>
              <a:t> ─ </a:t>
            </a:r>
            <a:r>
              <a:rPr lang="uk-UA" i="1" dirty="0">
                <a:solidFill>
                  <a:schemeClr val="folHlink"/>
                </a:solidFill>
              </a:rPr>
              <a:t>молярний </a:t>
            </a:r>
            <a:r>
              <a:rPr lang="uk-UA" i="1" dirty="0" smtClean="0">
                <a:solidFill>
                  <a:schemeClr val="folHlink"/>
                </a:solidFill>
              </a:rPr>
              <a:t>об</a:t>
            </a:r>
            <a:r>
              <a:rPr lang="en-US" i="1" dirty="0" smtClean="0">
                <a:solidFill>
                  <a:schemeClr val="folHlink"/>
                </a:solidFill>
                <a:latin typeface="Kristen ITC" pitchFamily="66" charset="0"/>
              </a:rPr>
              <a:t>‘</a:t>
            </a:r>
            <a:r>
              <a:rPr lang="uk-UA" i="1" dirty="0" smtClean="0">
                <a:solidFill>
                  <a:schemeClr val="folHlink"/>
                </a:solidFill>
                <a:latin typeface="Kristen ITC" pitchFamily="66" charset="0"/>
              </a:rPr>
              <a:t> </a:t>
            </a:r>
            <a:r>
              <a:rPr lang="uk-UA" i="1" dirty="0" err="1" smtClean="0">
                <a:solidFill>
                  <a:schemeClr val="folHlink"/>
                </a:solidFill>
              </a:rPr>
              <a:t>єм</a:t>
            </a:r>
            <a:r>
              <a:rPr lang="uk-UA" dirty="0" smtClean="0">
                <a:solidFill>
                  <a:schemeClr val="folHlink"/>
                </a:solidFill>
              </a:rPr>
              <a:t> </a:t>
            </a:r>
            <a:r>
              <a:rPr lang="de-DE" i="1" dirty="0" err="1">
                <a:solidFill>
                  <a:srgbClr val="66FFFF"/>
                </a:solidFill>
              </a:rPr>
              <a:t>Vm</a:t>
            </a:r>
            <a:endParaRPr lang="uk-UA" i="1" dirty="0">
              <a:solidFill>
                <a:srgbClr val="66FFFF"/>
              </a:solidFill>
            </a:endParaRPr>
          </a:p>
        </p:txBody>
      </p:sp>
      <p:sp>
        <p:nvSpPr>
          <p:cNvPr id="97308" name="Text Box 28"/>
          <p:cNvSpPr txBox="1">
            <a:spLocks noChangeArrowheads="1"/>
          </p:cNvSpPr>
          <p:nvPr/>
        </p:nvSpPr>
        <p:spPr bwMode="auto">
          <a:xfrm>
            <a:off x="3276600" y="5257800"/>
            <a:ext cx="3657600" cy="650875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 err="1">
                <a:solidFill>
                  <a:srgbClr val="66FFFF"/>
                </a:solidFill>
              </a:rPr>
              <a:t>Vm</a:t>
            </a:r>
            <a:r>
              <a:rPr lang="uk-UA" dirty="0">
                <a:solidFill>
                  <a:srgbClr val="66FFFF"/>
                </a:solidFill>
              </a:rPr>
              <a:t>=22,4 л/моль</a:t>
            </a:r>
          </a:p>
        </p:txBody>
      </p:sp>
    </p:spTree>
  </p:cSld>
  <p:clrMapOvr>
    <a:masterClrMapping/>
  </p:clrMapOvr>
  <p:transition>
    <p:push dir="d"/>
    <p:sndAc>
      <p:stSnd>
        <p:snd r:embed="rId2" name="push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7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7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7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30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5"/>
          <p:cNvSpPr txBox="1">
            <a:spLocks noChangeArrowheads="1"/>
          </p:cNvSpPr>
          <p:nvPr/>
        </p:nvSpPr>
        <p:spPr bwMode="auto">
          <a:xfrm>
            <a:off x="266700" y="2514600"/>
            <a:ext cx="8610600" cy="2554545"/>
          </a:xfrm>
          <a:prstGeom prst="rect">
            <a:avLst/>
          </a:prstGeom>
          <a:solidFill>
            <a:srgbClr val="000032"/>
          </a:solidFill>
          <a:ln w="9525">
            <a:solidFill>
              <a:srgbClr val="00FFFF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r>
              <a:rPr lang="uk-UA" sz="2800" dirty="0" smtClean="0">
                <a:solidFill>
                  <a:srgbClr val="66FF99"/>
                </a:solidFill>
              </a:rPr>
              <a:t>Нормальні умови   </a:t>
            </a:r>
            <a:r>
              <a:rPr lang="uk-UA" dirty="0" err="1" smtClean="0">
                <a:solidFill>
                  <a:srgbClr val="66FF99"/>
                </a:solidFill>
              </a:rPr>
              <a:t>н.у</a:t>
            </a:r>
            <a:r>
              <a:rPr lang="uk-UA" dirty="0" smtClean="0">
                <a:solidFill>
                  <a:srgbClr val="66FF99"/>
                </a:solidFill>
              </a:rPr>
              <a:t>.</a:t>
            </a:r>
            <a:r>
              <a:rPr lang="uk-UA" sz="2800" dirty="0">
                <a:solidFill>
                  <a:schemeClr val="bg1"/>
                </a:solidFill>
              </a:rPr>
              <a:t/>
            </a:r>
            <a:br>
              <a:rPr lang="uk-UA" sz="2800" dirty="0">
                <a:solidFill>
                  <a:schemeClr val="bg1"/>
                </a:solidFill>
              </a:rPr>
            </a:br>
            <a:r>
              <a:rPr lang="uk-UA" dirty="0" smtClean="0">
                <a:solidFill>
                  <a:schemeClr val="bg1"/>
                </a:solidFill>
              </a:rPr>
              <a:t>Температура: Т=275</a:t>
            </a:r>
            <a:r>
              <a:rPr lang="uk-UA" baseline="30000" dirty="0" smtClean="0">
                <a:solidFill>
                  <a:schemeClr val="bg1"/>
                </a:solidFill>
              </a:rPr>
              <a:t>0</a:t>
            </a:r>
            <a:r>
              <a:rPr lang="uk-UA" dirty="0" smtClean="0">
                <a:solidFill>
                  <a:schemeClr val="bg1"/>
                </a:solidFill>
              </a:rPr>
              <a:t>К (кельвіна) </a:t>
            </a:r>
            <a:r>
              <a:rPr lang="uk-UA" dirty="0" smtClean="0">
                <a:solidFill>
                  <a:srgbClr val="FF0000"/>
                </a:solidFill>
              </a:rPr>
              <a:t>0 </a:t>
            </a:r>
            <a:r>
              <a:rPr lang="uk-UA" baseline="30000" dirty="0" smtClean="0">
                <a:solidFill>
                  <a:srgbClr val="FF0000"/>
                </a:solidFill>
              </a:rPr>
              <a:t>0</a:t>
            </a:r>
            <a:r>
              <a:rPr lang="uk-UA" dirty="0" smtClean="0">
                <a:solidFill>
                  <a:srgbClr val="FF0000"/>
                </a:solidFill>
              </a:rPr>
              <a:t>С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Тиск:101,325 </a:t>
            </a:r>
            <a:r>
              <a:rPr lang="uk-UA" dirty="0" err="1" smtClean="0">
                <a:solidFill>
                  <a:schemeClr val="bg1"/>
                </a:solidFill>
              </a:rPr>
              <a:t>кПа</a:t>
            </a:r>
            <a:r>
              <a:rPr lang="uk-UA" dirty="0" smtClean="0">
                <a:solidFill>
                  <a:schemeClr val="bg1"/>
                </a:solidFill>
              </a:rPr>
              <a:t> (</a:t>
            </a:r>
            <a:r>
              <a:rPr lang="uk-UA" dirty="0" err="1" smtClean="0">
                <a:solidFill>
                  <a:schemeClr val="bg1"/>
                </a:solidFill>
              </a:rPr>
              <a:t>кілопаскаля</a:t>
            </a:r>
            <a:r>
              <a:rPr lang="uk-UA" dirty="0" smtClean="0">
                <a:solidFill>
                  <a:schemeClr val="bg1"/>
                </a:solidFill>
              </a:rPr>
              <a:t>)</a:t>
            </a:r>
            <a:r>
              <a:rPr lang="uk-UA" sz="4400" dirty="0" smtClean="0">
                <a:solidFill>
                  <a:schemeClr val="bg1"/>
                </a:solidFill>
              </a:rPr>
              <a:t> 760 </a:t>
            </a:r>
            <a:r>
              <a:rPr lang="uk-UA" sz="4400" i="1" dirty="0" smtClean="0">
                <a:solidFill>
                  <a:schemeClr val="bg1"/>
                </a:solidFill>
              </a:rPr>
              <a:t>мм</a:t>
            </a:r>
            <a:r>
              <a:rPr lang="uk-UA" sz="4400" dirty="0" smtClean="0">
                <a:solidFill>
                  <a:schemeClr val="bg1"/>
                </a:solidFill>
              </a:rPr>
              <a:t> </a:t>
            </a:r>
            <a:r>
              <a:rPr lang="uk-UA" sz="4400" i="1" dirty="0" err="1" smtClean="0">
                <a:solidFill>
                  <a:schemeClr val="bg1"/>
                </a:solidFill>
              </a:rPr>
              <a:t>рт.ст</a:t>
            </a:r>
            <a:r>
              <a:rPr lang="uk-UA" sz="4400" dirty="0" smtClean="0">
                <a:solidFill>
                  <a:schemeClr val="bg1"/>
                </a:solidFill>
              </a:rPr>
              <a:t> </a:t>
            </a:r>
            <a:endParaRPr lang="uk-UA" sz="4400" dirty="0">
              <a:solidFill>
                <a:schemeClr val="bg1"/>
              </a:solidFill>
            </a:endParaRPr>
          </a:p>
        </p:txBody>
      </p:sp>
      <p:sp>
        <p:nvSpPr>
          <p:cNvPr id="3" name="Text Box 35"/>
          <p:cNvSpPr txBox="1">
            <a:spLocks noChangeArrowheads="1"/>
          </p:cNvSpPr>
          <p:nvPr/>
        </p:nvSpPr>
        <p:spPr bwMode="auto">
          <a:xfrm>
            <a:off x="285750" y="457200"/>
            <a:ext cx="8572500" cy="1754326"/>
          </a:xfrm>
          <a:prstGeom prst="rect">
            <a:avLst/>
          </a:prstGeom>
          <a:solidFill>
            <a:srgbClr val="000032"/>
          </a:solidFill>
          <a:ln w="9525">
            <a:solidFill>
              <a:srgbClr val="00FFFF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uk-UA" sz="2800" dirty="0" smtClean="0">
                <a:solidFill>
                  <a:schemeClr val="bg1"/>
                </a:solidFill>
              </a:rPr>
              <a:t> </a:t>
            </a:r>
            <a:r>
              <a:rPr lang="uk-UA" sz="2800" dirty="0" smtClean="0">
                <a:solidFill>
                  <a:srgbClr val="00B0F0"/>
                </a:solidFill>
              </a:rPr>
              <a:t>Стандартні умови  </a:t>
            </a:r>
            <a:r>
              <a:rPr lang="uk-UA" dirty="0" smtClean="0">
                <a:solidFill>
                  <a:srgbClr val="00B0F0"/>
                </a:solidFill>
              </a:rPr>
              <a:t> </a:t>
            </a:r>
            <a:r>
              <a:rPr lang="uk-UA" dirty="0" err="1" smtClean="0">
                <a:solidFill>
                  <a:srgbClr val="00B0F0"/>
                </a:solidFill>
              </a:rPr>
              <a:t>с.у</a:t>
            </a:r>
            <a:r>
              <a:rPr lang="uk-UA" dirty="0" smtClean="0">
                <a:solidFill>
                  <a:srgbClr val="00B0F0"/>
                </a:solidFill>
              </a:rPr>
              <a:t>.</a:t>
            </a:r>
            <a:r>
              <a:rPr lang="uk-UA" sz="2800" dirty="0">
                <a:solidFill>
                  <a:srgbClr val="00B0F0"/>
                </a:solidFill>
              </a:rPr>
              <a:t/>
            </a:r>
            <a:br>
              <a:rPr lang="uk-UA" sz="2800" dirty="0">
                <a:solidFill>
                  <a:srgbClr val="00B0F0"/>
                </a:solidFill>
              </a:rPr>
            </a:br>
            <a:r>
              <a:rPr lang="uk-UA" dirty="0" smtClean="0">
                <a:solidFill>
                  <a:schemeClr val="bg1"/>
                </a:solidFill>
              </a:rPr>
              <a:t>Температура: Т=298</a:t>
            </a:r>
            <a:r>
              <a:rPr lang="uk-UA" baseline="30000" dirty="0" smtClean="0">
                <a:solidFill>
                  <a:schemeClr val="bg1"/>
                </a:solidFill>
              </a:rPr>
              <a:t>0</a:t>
            </a:r>
            <a:r>
              <a:rPr lang="uk-UA" dirty="0" smtClean="0">
                <a:solidFill>
                  <a:schemeClr val="bg1"/>
                </a:solidFill>
              </a:rPr>
              <a:t>К (кельвіна) </a:t>
            </a:r>
            <a:r>
              <a:rPr lang="uk-UA" dirty="0" smtClean="0">
                <a:solidFill>
                  <a:srgbClr val="FF0000"/>
                </a:solidFill>
              </a:rPr>
              <a:t>25 </a:t>
            </a:r>
            <a:r>
              <a:rPr lang="uk-UA" baseline="30000" dirty="0" smtClean="0">
                <a:solidFill>
                  <a:srgbClr val="FF0000"/>
                </a:solidFill>
              </a:rPr>
              <a:t>0</a:t>
            </a:r>
            <a:r>
              <a:rPr lang="uk-UA" dirty="0" smtClean="0">
                <a:solidFill>
                  <a:srgbClr val="FF0000"/>
                </a:solidFill>
              </a:rPr>
              <a:t>С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Тиск:101,32 5кПа (</a:t>
            </a:r>
            <a:r>
              <a:rPr lang="uk-UA" dirty="0" err="1" smtClean="0">
                <a:solidFill>
                  <a:schemeClr val="bg1"/>
                </a:solidFill>
              </a:rPr>
              <a:t>кілопаскаля</a:t>
            </a:r>
            <a:r>
              <a:rPr lang="uk-UA" dirty="0" smtClean="0">
                <a:solidFill>
                  <a:schemeClr val="bg1"/>
                </a:solidFill>
              </a:rPr>
              <a:t>)</a:t>
            </a:r>
            <a:endParaRPr lang="uk-UA" sz="4400" dirty="0">
              <a:solidFill>
                <a:schemeClr val="bg1"/>
              </a:solidFill>
            </a:endParaRPr>
          </a:p>
        </p:txBody>
      </p:sp>
      <p:sp>
        <p:nvSpPr>
          <p:cNvPr id="4" name="Text Box 35"/>
          <p:cNvSpPr txBox="1">
            <a:spLocks noChangeArrowheads="1"/>
          </p:cNvSpPr>
          <p:nvPr/>
        </p:nvSpPr>
        <p:spPr bwMode="auto">
          <a:xfrm>
            <a:off x="342900" y="5334000"/>
            <a:ext cx="8458200" cy="954107"/>
          </a:xfrm>
          <a:prstGeom prst="rect">
            <a:avLst/>
          </a:prstGeom>
          <a:solidFill>
            <a:srgbClr val="000032"/>
          </a:solidFill>
          <a:ln w="9525">
            <a:solidFill>
              <a:srgbClr val="00FFFF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uk-UA" sz="2800" dirty="0">
                <a:solidFill>
                  <a:schemeClr val="bg1"/>
                </a:solidFill>
              </a:rPr>
              <a:t>Для розрахунків, пов’язаних з газами </a:t>
            </a:r>
            <a:r>
              <a:rPr lang="uk-UA" sz="2800" dirty="0" smtClean="0">
                <a:solidFill>
                  <a:schemeClr val="bg1"/>
                </a:solidFill>
              </a:rPr>
              <a:t>беруться </a:t>
            </a:r>
            <a:r>
              <a:rPr lang="uk-UA" sz="2800" b="1" dirty="0" smtClean="0">
                <a:solidFill>
                  <a:srgbClr val="BEFF05"/>
                </a:solidFill>
              </a:rPr>
              <a:t>нормальні </a:t>
            </a:r>
            <a:r>
              <a:rPr lang="uk-UA" sz="2800" b="1" dirty="0">
                <a:solidFill>
                  <a:srgbClr val="BEFF05"/>
                </a:solidFill>
              </a:rPr>
              <a:t>умови</a:t>
            </a:r>
            <a:r>
              <a:rPr lang="uk-UA" sz="2800" b="1" dirty="0">
                <a:solidFill>
                  <a:schemeClr val="bg1"/>
                </a:solidFill>
              </a:rPr>
              <a:t> (</a:t>
            </a:r>
            <a:r>
              <a:rPr lang="uk-UA" sz="2800" dirty="0">
                <a:solidFill>
                  <a:schemeClr val="bg1"/>
                </a:solidFill>
              </a:rPr>
              <a:t>позначається </a:t>
            </a:r>
            <a:r>
              <a:rPr lang="uk-UA" sz="2800" dirty="0" err="1" smtClean="0">
                <a:solidFill>
                  <a:schemeClr val="bg1"/>
                </a:solidFill>
              </a:rPr>
              <a:t>н.у</a:t>
            </a:r>
            <a:endParaRPr lang="uk-UA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/>
          <p:cNvSpPr txBox="1">
            <a:spLocks noChangeArrowheads="1"/>
          </p:cNvSpPr>
          <p:nvPr/>
        </p:nvSpPr>
        <p:spPr bwMode="auto">
          <a:xfrm>
            <a:off x="2514600" y="381000"/>
            <a:ext cx="563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solidFill>
                  <a:schemeClr val="bg1"/>
                </a:solidFill>
              </a:rPr>
              <a:t> </a:t>
            </a:r>
            <a:r>
              <a:rPr lang="ru-RU" sz="4000">
                <a:solidFill>
                  <a:srgbClr val="BEFF05"/>
                </a:solidFill>
              </a:rPr>
              <a:t>  Що як позначається</a:t>
            </a:r>
            <a:endParaRPr lang="uk-UA" sz="4000">
              <a:solidFill>
                <a:srgbClr val="BEFF05"/>
              </a:solidFill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81000" y="3200400"/>
            <a:ext cx="1219200" cy="1143000"/>
            <a:chOff x="2109" y="3612"/>
            <a:chExt cx="227" cy="227"/>
          </a:xfrm>
        </p:grpSpPr>
        <p:sp>
          <p:nvSpPr>
            <p:cNvPr id="28697" name="Oval 6"/>
            <p:cNvSpPr>
              <a:spLocks noChangeArrowheads="1"/>
            </p:cNvSpPr>
            <p:nvPr/>
          </p:nvSpPr>
          <p:spPr bwMode="gray">
            <a:xfrm>
              <a:off x="2109" y="3612"/>
              <a:ext cx="227" cy="227"/>
            </a:xfrm>
            <a:prstGeom prst="ellipse">
              <a:avLst/>
            </a:prstGeom>
            <a:gradFill rotWithShape="1">
              <a:gsLst>
                <a:gs pos="0">
                  <a:srgbClr val="A6E3F8"/>
                </a:gs>
                <a:gs pos="100000">
                  <a:srgbClr val="516E79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uk-UA" sz="2000" b="1"/>
                <a:t> </a:t>
              </a:r>
              <a:r>
                <a:rPr lang="ru-RU" sz="2000"/>
                <a:t>6,02</a:t>
              </a:r>
              <a:r>
                <a:rPr lang="en-US" sz="2000"/>
                <a:t>·</a:t>
              </a:r>
              <a:r>
                <a:rPr lang="ru-RU" sz="2000"/>
                <a:t>10</a:t>
              </a:r>
              <a:r>
                <a:rPr lang="ru-RU" sz="2000" baseline="30000"/>
                <a:t>23</a:t>
              </a:r>
              <a:br>
                <a:rPr lang="ru-RU" sz="2000" baseline="30000"/>
              </a:br>
              <a:r>
                <a:rPr lang="ru-RU" sz="2000"/>
                <a:t>молекул</a:t>
              </a:r>
              <a:endParaRPr lang="uk-UA" sz="2000"/>
            </a:p>
          </p:txBody>
        </p:sp>
        <p:sp>
          <p:nvSpPr>
            <p:cNvPr id="28698" name="Oval 7"/>
            <p:cNvSpPr>
              <a:spLocks noChangeArrowheads="1"/>
            </p:cNvSpPr>
            <p:nvPr/>
          </p:nvSpPr>
          <p:spPr bwMode="gray">
            <a:xfrm>
              <a:off x="2119" y="3631"/>
              <a:ext cx="141" cy="142"/>
            </a:xfrm>
            <a:prstGeom prst="ellipse">
              <a:avLst/>
            </a:prstGeom>
            <a:gradFill rotWithShape="1">
              <a:gsLst>
                <a:gs pos="0">
                  <a:srgbClr val="FCDFF8"/>
                </a:gs>
                <a:gs pos="100000">
                  <a:srgbClr val="F7A7ED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1800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381000" y="381000"/>
            <a:ext cx="2667000" cy="2590800"/>
            <a:chOff x="2109" y="3612"/>
            <a:chExt cx="227" cy="227"/>
          </a:xfrm>
        </p:grpSpPr>
        <p:sp>
          <p:nvSpPr>
            <p:cNvPr id="28695" name="Oval 9"/>
            <p:cNvSpPr>
              <a:spLocks noChangeArrowheads="1"/>
            </p:cNvSpPr>
            <p:nvPr/>
          </p:nvSpPr>
          <p:spPr bwMode="gray">
            <a:xfrm>
              <a:off x="2109" y="3612"/>
              <a:ext cx="227" cy="227"/>
            </a:xfrm>
            <a:prstGeom prst="ellipse">
              <a:avLst/>
            </a:prstGeom>
            <a:gradFill rotWithShape="1">
              <a:gsLst>
                <a:gs pos="0">
                  <a:srgbClr val="A6E3F8"/>
                </a:gs>
                <a:gs pos="100000">
                  <a:srgbClr val="516E79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uk-UA" sz="2000" b="1"/>
                <a:t> </a:t>
              </a:r>
              <a:r>
                <a:rPr lang="ru-RU" sz="2400"/>
                <a:t> </a:t>
              </a:r>
              <a:endParaRPr lang="uk-UA" sz="2400"/>
            </a:p>
          </p:txBody>
        </p:sp>
        <p:sp>
          <p:nvSpPr>
            <p:cNvPr id="28696" name="Oval 10"/>
            <p:cNvSpPr>
              <a:spLocks noChangeArrowheads="1"/>
            </p:cNvSpPr>
            <p:nvPr/>
          </p:nvSpPr>
          <p:spPr bwMode="gray">
            <a:xfrm>
              <a:off x="2119" y="3631"/>
              <a:ext cx="141" cy="142"/>
            </a:xfrm>
            <a:prstGeom prst="ellipse">
              <a:avLst/>
            </a:prstGeom>
            <a:gradFill rotWithShape="1">
              <a:gsLst>
                <a:gs pos="0">
                  <a:srgbClr val="FCDFF8"/>
                </a:gs>
                <a:gs pos="100000">
                  <a:srgbClr val="F7A7ED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1800"/>
            </a:p>
          </p:txBody>
        </p:sp>
      </p:grpSp>
      <p:sp>
        <p:nvSpPr>
          <p:cNvPr id="97291" name="WordArt 11"/>
          <p:cNvSpPr>
            <a:spLocks noChangeArrowheads="1" noChangeShapeType="1" noTextEdit="1"/>
          </p:cNvSpPr>
          <p:nvPr/>
        </p:nvSpPr>
        <p:spPr bwMode="gray">
          <a:xfrm>
            <a:off x="3352800" y="1752600"/>
            <a:ext cx="12192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435"/>
              </a:avLst>
            </a:prstTxWarp>
          </a:bodyPr>
          <a:lstStyle/>
          <a:p>
            <a:pPr algn="ctr"/>
            <a:r>
              <a:rPr lang="en-US" sz="6000" b="1" kern="1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8978EE"/>
                    </a:gs>
                    <a:gs pos="100000">
                      <a:srgbClr val="99CCFF"/>
                    </a:gs>
                  </a:gsLst>
                  <a:lin ang="0" scaled="1"/>
                </a:gradFill>
                <a:latin typeface="Palatino Linotype"/>
              </a:rPr>
              <a:t>V</a:t>
            </a:r>
            <a:endParaRPr lang="uk-UA" sz="6000" b="1" kern="10">
              <a:ln w="25400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8978EE"/>
                  </a:gs>
                  <a:gs pos="100000">
                    <a:srgbClr val="99CCFF"/>
                  </a:gs>
                </a:gsLst>
                <a:lin ang="0" scaled="1"/>
              </a:gradFill>
              <a:latin typeface="Palatino Linotype"/>
            </a:endParaRPr>
          </a:p>
        </p:txBody>
      </p:sp>
      <p:sp>
        <p:nvSpPr>
          <p:cNvPr id="97292" name="Text Box 12"/>
          <p:cNvSpPr txBox="1">
            <a:spLocks noChangeArrowheads="1"/>
          </p:cNvSpPr>
          <p:nvPr/>
        </p:nvSpPr>
        <p:spPr bwMode="auto">
          <a:xfrm>
            <a:off x="4800600" y="1905000"/>
            <a:ext cx="411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>
                <a:solidFill>
                  <a:schemeClr val="accent1"/>
                </a:solidFill>
              </a:rPr>
              <a:t> </a:t>
            </a:r>
            <a:r>
              <a:rPr lang="uk-UA">
                <a:solidFill>
                  <a:schemeClr val="accent1"/>
                </a:solidFill>
              </a:rPr>
              <a:t>об</a:t>
            </a:r>
            <a:r>
              <a:rPr lang="en-US">
                <a:solidFill>
                  <a:schemeClr val="accent1"/>
                </a:solidFill>
                <a:latin typeface="Kristen ITC" pitchFamily="66" charset="0"/>
              </a:rPr>
              <a:t>'</a:t>
            </a:r>
            <a:r>
              <a:rPr lang="uk-UA">
                <a:solidFill>
                  <a:schemeClr val="accent1"/>
                </a:solidFill>
              </a:rPr>
              <a:t>єм порції  газу</a:t>
            </a:r>
          </a:p>
        </p:txBody>
      </p:sp>
      <p:sp>
        <p:nvSpPr>
          <p:cNvPr id="97293" name="WordArt 13"/>
          <p:cNvSpPr>
            <a:spLocks noChangeArrowheads="1" noChangeShapeType="1" noTextEdit="1"/>
          </p:cNvSpPr>
          <p:nvPr/>
        </p:nvSpPr>
        <p:spPr bwMode="gray">
          <a:xfrm>
            <a:off x="1905000" y="3276600"/>
            <a:ext cx="12192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435"/>
              </a:avLst>
            </a:prstTxWarp>
          </a:bodyPr>
          <a:lstStyle/>
          <a:p>
            <a:pPr algn="ctr"/>
            <a:r>
              <a:rPr lang="en-US" sz="6000" b="1" kern="1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8978EE"/>
                    </a:gs>
                    <a:gs pos="100000">
                      <a:srgbClr val="99CCFF"/>
                    </a:gs>
                  </a:gsLst>
                  <a:lin ang="0" scaled="1"/>
                </a:gradFill>
                <a:latin typeface="Palatino Linotype"/>
              </a:rPr>
              <a:t>V</a:t>
            </a:r>
            <a:endParaRPr lang="uk-UA" sz="6000" b="1" kern="10">
              <a:ln w="25400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8978EE"/>
                  </a:gs>
                  <a:gs pos="100000">
                    <a:srgbClr val="99CCFF"/>
                  </a:gs>
                </a:gsLst>
                <a:lin ang="0" scaled="1"/>
              </a:gradFill>
              <a:latin typeface="Palatino Linotype"/>
            </a:endParaRPr>
          </a:p>
        </p:txBody>
      </p:sp>
      <p:sp>
        <p:nvSpPr>
          <p:cNvPr id="97294" name="WordArt 14"/>
          <p:cNvSpPr>
            <a:spLocks noChangeArrowheads="1" noChangeShapeType="1" noTextEdit="1"/>
          </p:cNvSpPr>
          <p:nvPr/>
        </p:nvSpPr>
        <p:spPr bwMode="gray">
          <a:xfrm>
            <a:off x="2895600" y="3733800"/>
            <a:ext cx="762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435"/>
              </a:avLst>
            </a:prstTxWarp>
          </a:bodyPr>
          <a:lstStyle/>
          <a:p>
            <a:pPr algn="ctr"/>
            <a:r>
              <a:rPr lang="en-US" sz="6000" b="1" kern="1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8978EE"/>
                    </a:gs>
                    <a:gs pos="100000">
                      <a:srgbClr val="99CCFF"/>
                    </a:gs>
                  </a:gsLst>
                  <a:lin ang="0" scaled="1"/>
                </a:gradFill>
                <a:latin typeface="Palatino Linotype"/>
              </a:rPr>
              <a:t>m</a:t>
            </a:r>
            <a:endParaRPr lang="uk-UA" sz="6000" b="1" kern="10">
              <a:ln w="25400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8978EE"/>
                  </a:gs>
                  <a:gs pos="100000">
                    <a:srgbClr val="99CCFF"/>
                  </a:gs>
                </a:gsLst>
                <a:lin ang="0" scaled="1"/>
              </a:gradFill>
              <a:latin typeface="Palatino Linotype"/>
            </a:endParaRPr>
          </a:p>
        </p:txBody>
      </p:sp>
      <p:sp>
        <p:nvSpPr>
          <p:cNvPr id="97295" name="Text Box 15"/>
          <p:cNvSpPr txBox="1">
            <a:spLocks noChangeArrowheads="1"/>
          </p:cNvSpPr>
          <p:nvPr/>
        </p:nvSpPr>
        <p:spPr bwMode="auto">
          <a:xfrm>
            <a:off x="3810000" y="3200400"/>
            <a:ext cx="2971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>
                <a:solidFill>
                  <a:schemeClr val="accent1"/>
                </a:solidFill>
              </a:rPr>
              <a:t>об</a:t>
            </a:r>
            <a:r>
              <a:rPr lang="en-US">
                <a:solidFill>
                  <a:schemeClr val="accent1"/>
                </a:solidFill>
                <a:latin typeface="Kristen ITC" pitchFamily="66" charset="0"/>
              </a:rPr>
              <a:t>'</a:t>
            </a:r>
            <a:r>
              <a:rPr lang="uk-UA">
                <a:solidFill>
                  <a:schemeClr val="accent1"/>
                </a:solidFill>
              </a:rPr>
              <a:t>єм одного моля газу</a:t>
            </a:r>
          </a:p>
        </p:txBody>
      </p:sp>
      <p:sp>
        <p:nvSpPr>
          <p:cNvPr id="97296" name="Text Box 16"/>
          <p:cNvSpPr txBox="1">
            <a:spLocks noChangeArrowheads="1"/>
          </p:cNvSpPr>
          <p:nvPr/>
        </p:nvSpPr>
        <p:spPr bwMode="auto">
          <a:xfrm>
            <a:off x="2286000" y="4419600"/>
            <a:ext cx="4038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>
                <a:solidFill>
                  <a:schemeClr val="accent1"/>
                </a:solidFill>
              </a:rPr>
              <a:t> </a:t>
            </a:r>
            <a:r>
              <a:rPr lang="uk-UA">
                <a:solidFill>
                  <a:schemeClr val="accent1"/>
                </a:solidFill>
              </a:rPr>
              <a:t> </a:t>
            </a:r>
            <a:r>
              <a:rPr lang="uk-UA">
                <a:solidFill>
                  <a:srgbClr val="F268B7"/>
                </a:solidFill>
              </a:rPr>
              <a:t>молярний об</a:t>
            </a:r>
            <a:r>
              <a:rPr lang="en-US">
                <a:solidFill>
                  <a:srgbClr val="F268B7"/>
                </a:solidFill>
                <a:latin typeface="Kristen ITC" pitchFamily="66" charset="0"/>
              </a:rPr>
              <a:t>'</a:t>
            </a:r>
            <a:r>
              <a:rPr lang="uk-UA">
                <a:solidFill>
                  <a:srgbClr val="F268B7"/>
                </a:solidFill>
              </a:rPr>
              <a:t>єм</a:t>
            </a:r>
          </a:p>
        </p:txBody>
      </p:sp>
      <p:sp>
        <p:nvSpPr>
          <p:cNvPr id="97297" name="Text Box 17"/>
          <p:cNvSpPr txBox="1">
            <a:spLocks noChangeArrowheads="1"/>
          </p:cNvSpPr>
          <p:nvPr/>
        </p:nvSpPr>
        <p:spPr bwMode="auto">
          <a:xfrm>
            <a:off x="3124200" y="4724400"/>
            <a:ext cx="914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8000">
                <a:solidFill>
                  <a:schemeClr val="accent1"/>
                </a:solidFill>
                <a:sym typeface="Symbol" pitchFamily="18" charset="2"/>
              </a:rPr>
              <a:t></a:t>
            </a:r>
          </a:p>
        </p:txBody>
      </p:sp>
      <p:sp>
        <p:nvSpPr>
          <p:cNvPr id="97298" name="Text Box 18"/>
          <p:cNvSpPr txBox="1">
            <a:spLocks noChangeArrowheads="1"/>
          </p:cNvSpPr>
          <p:nvPr/>
        </p:nvSpPr>
        <p:spPr bwMode="auto">
          <a:xfrm>
            <a:off x="4114800" y="5410200"/>
            <a:ext cx="472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>
                <a:solidFill>
                  <a:schemeClr val="accent1"/>
                </a:solidFill>
              </a:rPr>
              <a:t> </a:t>
            </a:r>
            <a:r>
              <a:rPr lang="uk-UA">
                <a:solidFill>
                  <a:schemeClr val="accent1"/>
                </a:solidFill>
              </a:rPr>
              <a:t> кількість моль  газу</a:t>
            </a:r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914400" y="4648200"/>
            <a:ext cx="1219200" cy="1143000"/>
            <a:chOff x="2109" y="3612"/>
            <a:chExt cx="227" cy="227"/>
          </a:xfrm>
        </p:grpSpPr>
        <p:sp>
          <p:nvSpPr>
            <p:cNvPr id="28693" name="Oval 20"/>
            <p:cNvSpPr>
              <a:spLocks noChangeArrowheads="1"/>
            </p:cNvSpPr>
            <p:nvPr/>
          </p:nvSpPr>
          <p:spPr bwMode="gray">
            <a:xfrm>
              <a:off x="2109" y="3612"/>
              <a:ext cx="227" cy="227"/>
            </a:xfrm>
            <a:prstGeom prst="ellipse">
              <a:avLst/>
            </a:prstGeom>
            <a:gradFill rotWithShape="1">
              <a:gsLst>
                <a:gs pos="0">
                  <a:srgbClr val="A6E3F8"/>
                </a:gs>
                <a:gs pos="100000">
                  <a:srgbClr val="516E79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uk-UA" sz="2000" b="1"/>
                <a:t> </a:t>
              </a:r>
              <a:r>
                <a:rPr lang="ru-RU" sz="2000"/>
                <a:t>6,02</a:t>
              </a:r>
              <a:r>
                <a:rPr lang="en-US" sz="2000"/>
                <a:t>·</a:t>
              </a:r>
              <a:r>
                <a:rPr lang="ru-RU" sz="2000"/>
                <a:t>10</a:t>
              </a:r>
              <a:r>
                <a:rPr lang="ru-RU" sz="2000" baseline="30000"/>
                <a:t>23</a:t>
              </a:r>
              <a:br>
                <a:rPr lang="ru-RU" sz="2000" baseline="30000"/>
              </a:br>
              <a:r>
                <a:rPr lang="ru-RU" sz="2000"/>
                <a:t>молекул</a:t>
              </a:r>
              <a:endParaRPr lang="uk-UA" sz="2000"/>
            </a:p>
          </p:txBody>
        </p:sp>
        <p:sp>
          <p:nvSpPr>
            <p:cNvPr id="28694" name="Oval 21"/>
            <p:cNvSpPr>
              <a:spLocks noChangeArrowheads="1"/>
            </p:cNvSpPr>
            <p:nvPr/>
          </p:nvSpPr>
          <p:spPr bwMode="gray">
            <a:xfrm>
              <a:off x="2119" y="3631"/>
              <a:ext cx="141" cy="142"/>
            </a:xfrm>
            <a:prstGeom prst="ellipse">
              <a:avLst/>
            </a:prstGeom>
            <a:gradFill rotWithShape="1">
              <a:gsLst>
                <a:gs pos="0">
                  <a:srgbClr val="FCDFF8"/>
                </a:gs>
                <a:gs pos="100000">
                  <a:srgbClr val="F7A7ED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1800"/>
            </a:p>
          </p:txBody>
        </p:sp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228600" y="5410200"/>
            <a:ext cx="1219200" cy="1143000"/>
            <a:chOff x="2109" y="3612"/>
            <a:chExt cx="227" cy="227"/>
          </a:xfrm>
        </p:grpSpPr>
        <p:sp>
          <p:nvSpPr>
            <p:cNvPr id="28691" name="Oval 23"/>
            <p:cNvSpPr>
              <a:spLocks noChangeArrowheads="1"/>
            </p:cNvSpPr>
            <p:nvPr/>
          </p:nvSpPr>
          <p:spPr bwMode="gray">
            <a:xfrm>
              <a:off x="2109" y="3612"/>
              <a:ext cx="227" cy="227"/>
            </a:xfrm>
            <a:prstGeom prst="ellipse">
              <a:avLst/>
            </a:prstGeom>
            <a:gradFill rotWithShape="1">
              <a:gsLst>
                <a:gs pos="0">
                  <a:srgbClr val="A6E3F8"/>
                </a:gs>
                <a:gs pos="100000">
                  <a:srgbClr val="516E79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uk-UA" sz="2000" b="1"/>
                <a:t> </a:t>
              </a:r>
              <a:r>
                <a:rPr lang="ru-RU" sz="2000"/>
                <a:t>6,02</a:t>
              </a:r>
              <a:r>
                <a:rPr lang="en-US" sz="2000"/>
                <a:t>·</a:t>
              </a:r>
              <a:r>
                <a:rPr lang="ru-RU" sz="2000"/>
                <a:t>10</a:t>
              </a:r>
              <a:r>
                <a:rPr lang="ru-RU" sz="2000" baseline="30000"/>
                <a:t>23</a:t>
              </a:r>
              <a:br>
                <a:rPr lang="ru-RU" sz="2000" baseline="30000"/>
              </a:br>
              <a:r>
                <a:rPr lang="ru-RU" sz="2000"/>
                <a:t>молекул</a:t>
              </a:r>
              <a:endParaRPr lang="uk-UA" sz="2000"/>
            </a:p>
          </p:txBody>
        </p:sp>
        <p:sp>
          <p:nvSpPr>
            <p:cNvPr id="28692" name="Oval 24"/>
            <p:cNvSpPr>
              <a:spLocks noChangeArrowheads="1"/>
            </p:cNvSpPr>
            <p:nvPr/>
          </p:nvSpPr>
          <p:spPr bwMode="gray">
            <a:xfrm>
              <a:off x="2119" y="3631"/>
              <a:ext cx="141" cy="142"/>
            </a:xfrm>
            <a:prstGeom prst="ellipse">
              <a:avLst/>
            </a:prstGeom>
            <a:gradFill rotWithShape="1">
              <a:gsLst>
                <a:gs pos="0">
                  <a:srgbClr val="FCDFF8"/>
                </a:gs>
                <a:gs pos="100000">
                  <a:srgbClr val="F7A7ED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1800"/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1371600" y="5410200"/>
            <a:ext cx="1219200" cy="1143000"/>
            <a:chOff x="2109" y="3612"/>
            <a:chExt cx="227" cy="227"/>
          </a:xfrm>
        </p:grpSpPr>
        <p:sp>
          <p:nvSpPr>
            <p:cNvPr id="28689" name="Oval 26"/>
            <p:cNvSpPr>
              <a:spLocks noChangeArrowheads="1"/>
            </p:cNvSpPr>
            <p:nvPr/>
          </p:nvSpPr>
          <p:spPr bwMode="gray">
            <a:xfrm>
              <a:off x="2109" y="3612"/>
              <a:ext cx="227" cy="227"/>
            </a:xfrm>
            <a:prstGeom prst="ellipse">
              <a:avLst/>
            </a:prstGeom>
            <a:gradFill rotWithShape="1">
              <a:gsLst>
                <a:gs pos="0">
                  <a:srgbClr val="A6E3F8"/>
                </a:gs>
                <a:gs pos="100000">
                  <a:srgbClr val="516E79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uk-UA" sz="2000" b="1"/>
                <a:t> </a:t>
              </a:r>
              <a:r>
                <a:rPr lang="ru-RU" sz="2000"/>
                <a:t>6,02</a:t>
              </a:r>
              <a:r>
                <a:rPr lang="en-US" sz="2000"/>
                <a:t>·</a:t>
              </a:r>
              <a:r>
                <a:rPr lang="ru-RU" sz="2000"/>
                <a:t>10</a:t>
              </a:r>
              <a:r>
                <a:rPr lang="ru-RU" sz="2000" baseline="30000"/>
                <a:t>23</a:t>
              </a:r>
              <a:br>
                <a:rPr lang="ru-RU" sz="2000" baseline="30000"/>
              </a:br>
              <a:r>
                <a:rPr lang="ru-RU" sz="2000"/>
                <a:t>молекул</a:t>
              </a:r>
              <a:endParaRPr lang="uk-UA" sz="2000"/>
            </a:p>
          </p:txBody>
        </p:sp>
        <p:sp>
          <p:nvSpPr>
            <p:cNvPr id="28690" name="Oval 27"/>
            <p:cNvSpPr>
              <a:spLocks noChangeArrowheads="1"/>
            </p:cNvSpPr>
            <p:nvPr/>
          </p:nvSpPr>
          <p:spPr bwMode="gray">
            <a:xfrm>
              <a:off x="2119" y="3631"/>
              <a:ext cx="141" cy="142"/>
            </a:xfrm>
            <a:prstGeom prst="ellipse">
              <a:avLst/>
            </a:prstGeom>
            <a:gradFill rotWithShape="1">
              <a:gsLst>
                <a:gs pos="0">
                  <a:srgbClr val="FCDFF8"/>
                </a:gs>
                <a:gs pos="100000">
                  <a:srgbClr val="F7A7ED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1800"/>
            </a:p>
          </p:txBody>
        </p:sp>
      </p:grpSp>
      <p:sp>
        <p:nvSpPr>
          <p:cNvPr id="97308" name="Text Box 28"/>
          <p:cNvSpPr txBox="1">
            <a:spLocks noChangeArrowheads="1"/>
          </p:cNvSpPr>
          <p:nvPr/>
        </p:nvSpPr>
        <p:spPr bwMode="auto">
          <a:xfrm>
            <a:off x="6172200" y="4343400"/>
            <a:ext cx="2743200" cy="650875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>
                <a:solidFill>
                  <a:srgbClr val="66FFFF"/>
                </a:solidFill>
              </a:rPr>
              <a:t>22,4 л/моль</a:t>
            </a:r>
          </a:p>
        </p:txBody>
      </p:sp>
    </p:spTree>
  </p:cSld>
  <p:clrMapOvr>
    <a:masterClrMapping/>
  </p:clrMapOvr>
  <p:transition>
    <p:split orient="vert"/>
    <p:sndAc>
      <p:stSnd>
        <p:snd r:embed="rId2" name="hamm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7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7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7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7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7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7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7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7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7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7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7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7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7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7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7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7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7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7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7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7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7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97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97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97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97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97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97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91" grpId="0" animBg="1"/>
      <p:bldP spid="97292" grpId="0"/>
      <p:bldP spid="97293" grpId="0" animBg="1"/>
      <p:bldP spid="97294" grpId="0" animBg="1"/>
      <p:bldP spid="97295" grpId="0"/>
      <p:bldP spid="97296" grpId="0"/>
      <p:bldP spid="97297" grpId="0"/>
      <p:bldP spid="97298" grpId="0"/>
      <p:bldP spid="9730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10" descr="2003-06-06 02 03 5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066800"/>
            <a:ext cx="1905000" cy="127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9" name="Picture 11" descr="2003-06-06 02 08 0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5181600"/>
            <a:ext cx="1905000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0" name="Text Box 12"/>
          <p:cNvSpPr txBox="1">
            <a:spLocks noChangeArrowheads="1"/>
          </p:cNvSpPr>
          <p:nvPr/>
        </p:nvSpPr>
        <p:spPr bwMode="auto">
          <a:xfrm>
            <a:off x="1447800" y="228600"/>
            <a:ext cx="563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solidFill>
                  <a:schemeClr val="bg1"/>
                </a:solidFill>
              </a:rPr>
              <a:t> </a:t>
            </a:r>
            <a:r>
              <a:rPr lang="ru-RU" sz="4000">
                <a:solidFill>
                  <a:srgbClr val="BEFF05"/>
                </a:solidFill>
              </a:rPr>
              <a:t> Призначення формул</a:t>
            </a:r>
            <a:endParaRPr lang="uk-UA" sz="4000">
              <a:solidFill>
                <a:srgbClr val="BEFF05"/>
              </a:solidFill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743200" y="990600"/>
            <a:ext cx="5943600" cy="1809750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uk-UA" sz="2400" dirty="0">
                <a:solidFill>
                  <a:schemeClr val="bg1"/>
                </a:solidFill>
              </a:rPr>
              <a:t> </a:t>
            </a:r>
            <a:r>
              <a:rPr lang="uk-UA" sz="2800" dirty="0">
                <a:solidFill>
                  <a:schemeClr val="bg1"/>
                </a:solidFill>
              </a:rPr>
              <a:t>За формулою обчислюють</a:t>
            </a:r>
            <a:br>
              <a:rPr lang="uk-UA" sz="2800" dirty="0">
                <a:solidFill>
                  <a:schemeClr val="bg1"/>
                </a:solidFill>
              </a:rPr>
            </a:br>
            <a:r>
              <a:rPr lang="uk-UA" sz="2800" dirty="0">
                <a:solidFill>
                  <a:schemeClr val="bg1"/>
                </a:solidFill>
              </a:rPr>
              <a:t> </a:t>
            </a:r>
            <a:r>
              <a:rPr lang="uk-UA" sz="2800" dirty="0">
                <a:solidFill>
                  <a:srgbClr val="66FFFF"/>
                </a:solidFill>
              </a:rPr>
              <a:t>молярний  об‘єм</a:t>
            </a:r>
            <a:r>
              <a:rPr lang="uk-UA" sz="2800" dirty="0">
                <a:solidFill>
                  <a:schemeClr val="bg1"/>
                </a:solidFill>
              </a:rPr>
              <a:t> речовини, якщо відомий  об’єм порції речовини та кількість речовини у порції газу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743200" y="2895600"/>
            <a:ext cx="5943600" cy="1870075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>
                <a:solidFill>
                  <a:schemeClr val="bg1"/>
                </a:solidFill>
              </a:rPr>
              <a:t> </a:t>
            </a:r>
            <a:r>
              <a:rPr lang="uk-UA" sz="3200">
                <a:solidFill>
                  <a:schemeClr val="bg1"/>
                </a:solidFill>
              </a:rPr>
              <a:t> </a:t>
            </a:r>
            <a:r>
              <a:rPr lang="uk-UA" sz="2800">
                <a:solidFill>
                  <a:schemeClr val="bg1"/>
                </a:solidFill>
              </a:rPr>
              <a:t>Формула дає змогу обчислювати </a:t>
            </a:r>
            <a:r>
              <a:rPr lang="uk-UA" sz="2800">
                <a:solidFill>
                  <a:srgbClr val="66FFFF"/>
                </a:solidFill>
              </a:rPr>
              <a:t>кількість речовини</a:t>
            </a:r>
            <a:r>
              <a:rPr lang="uk-UA" sz="2800">
                <a:solidFill>
                  <a:schemeClr val="bg1"/>
                </a:solidFill>
              </a:rPr>
              <a:t>, якщо відомий  об </a:t>
            </a:r>
            <a:r>
              <a:rPr lang="uk-UA" sz="28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̓</a:t>
            </a:r>
            <a:r>
              <a:rPr lang="uk-UA" sz="2800">
                <a:solidFill>
                  <a:schemeClr val="bg1"/>
                </a:solidFill>
              </a:rPr>
              <a:t>єм порції речовини та молярний  об’єм цієї речовини</a:t>
            </a:r>
          </a:p>
        </p:txBody>
      </p:sp>
      <p:pic>
        <p:nvPicPr>
          <p:cNvPr id="29703" name="Picture 13" descr="C:\Documents and Settings\u\Рабочий стол\2012-06-14 09 42 23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3124200"/>
            <a:ext cx="177165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2743200" y="4953000"/>
            <a:ext cx="5943600" cy="1446213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>
                <a:solidFill>
                  <a:schemeClr val="bg1"/>
                </a:solidFill>
              </a:rPr>
              <a:t> </a:t>
            </a:r>
            <a:r>
              <a:rPr lang="uk-UA" sz="3200">
                <a:solidFill>
                  <a:schemeClr val="bg1"/>
                </a:solidFill>
              </a:rPr>
              <a:t> </a:t>
            </a:r>
            <a:r>
              <a:rPr lang="uk-UA" sz="2800">
                <a:solidFill>
                  <a:schemeClr val="bg1"/>
                </a:solidFill>
              </a:rPr>
              <a:t>Формула дає змогу обчислювати </a:t>
            </a:r>
            <a:r>
              <a:rPr lang="uk-UA" sz="2800">
                <a:solidFill>
                  <a:srgbClr val="66FFFF"/>
                </a:solidFill>
              </a:rPr>
              <a:t>об </a:t>
            </a:r>
            <a:r>
              <a:rPr lang="uk-UA" sz="2800">
                <a:solidFill>
                  <a:srgbClr val="66FFFF"/>
                </a:solidFill>
                <a:latin typeface="Tahoma" pitchFamily="34" charset="0"/>
                <a:cs typeface="Tahoma" pitchFamily="34" charset="0"/>
              </a:rPr>
              <a:t>̓</a:t>
            </a:r>
            <a:r>
              <a:rPr lang="uk-UA" sz="2800">
                <a:solidFill>
                  <a:srgbClr val="66FFFF"/>
                </a:solidFill>
              </a:rPr>
              <a:t>єм </a:t>
            </a:r>
            <a:r>
              <a:rPr lang="uk-UA" sz="2800">
                <a:solidFill>
                  <a:schemeClr val="bg1"/>
                </a:solidFill>
              </a:rPr>
              <a:t>, якщо відомий   молярний об </a:t>
            </a:r>
            <a:r>
              <a:rPr lang="uk-UA" sz="28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̓</a:t>
            </a:r>
            <a:r>
              <a:rPr lang="uk-UA" sz="2800">
                <a:solidFill>
                  <a:schemeClr val="bg1"/>
                </a:solidFill>
              </a:rPr>
              <a:t>єм та  кільксть цієї речовини</a:t>
            </a:r>
          </a:p>
        </p:txBody>
      </p:sp>
      <p:sp>
        <p:nvSpPr>
          <p:cNvPr id="10" name="Text Box 28"/>
          <p:cNvSpPr txBox="1">
            <a:spLocks noChangeArrowheads="1"/>
          </p:cNvSpPr>
          <p:nvPr/>
        </p:nvSpPr>
        <p:spPr bwMode="auto">
          <a:xfrm>
            <a:off x="152400" y="2286000"/>
            <a:ext cx="2514600" cy="588963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>
                <a:solidFill>
                  <a:srgbClr val="66FFFF"/>
                </a:solidFill>
              </a:rPr>
              <a:t>22,4 л/моль</a:t>
            </a:r>
          </a:p>
        </p:txBody>
      </p:sp>
    </p:spTree>
  </p:cSld>
  <p:clrMapOvr>
    <a:masterClrMapping/>
  </p:clrMapOvr>
  <p:transition>
    <p:push dir="d"/>
    <p:sndAc>
      <p:stSnd>
        <p:snd r:embed="rId2" name="suctio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130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ChangeArrowheads="1"/>
          </p:cNvSpPr>
          <p:nvPr/>
        </p:nvSpPr>
        <p:spPr bwMode="auto">
          <a:xfrm>
            <a:off x="0" y="0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800" dirty="0">
                <a:solidFill>
                  <a:srgbClr val="92D050"/>
                </a:solidFill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92D050"/>
                </a:solidFill>
                <a:cs typeface="Times New Roman" pitchFamily="18" charset="0"/>
              </a:rPr>
              <a:t>Обчислення</a:t>
            </a:r>
            <a:r>
              <a:rPr lang="ru-RU" sz="3200" dirty="0">
                <a:solidFill>
                  <a:srgbClr val="92D050"/>
                </a:solidFill>
                <a:cs typeface="Times New Roman" pitchFamily="18" charset="0"/>
              </a:rPr>
              <a:t>  </a:t>
            </a:r>
            <a:r>
              <a:rPr lang="ru-RU" sz="3200" dirty="0" err="1">
                <a:solidFill>
                  <a:schemeClr val="accent1"/>
                </a:solidFill>
                <a:cs typeface="Times New Roman" pitchFamily="18" charset="0"/>
              </a:rPr>
              <a:t>об’єму</a:t>
            </a:r>
            <a:r>
              <a:rPr lang="ru-RU" sz="3200" dirty="0">
                <a:solidFill>
                  <a:schemeClr val="accent1"/>
                </a:solidFill>
                <a:cs typeface="Times New Roman" pitchFamily="18" charset="0"/>
              </a:rPr>
              <a:t> </a:t>
            </a:r>
            <a:r>
              <a:rPr lang="ru-RU" sz="3200" dirty="0">
                <a:solidFill>
                  <a:srgbClr val="92D050"/>
                </a:solidFill>
                <a:cs typeface="Times New Roman" pitchFamily="18" charset="0"/>
              </a:rPr>
              <a:t> газу, </a:t>
            </a:r>
            <a:r>
              <a:rPr lang="ru-RU" sz="3200" dirty="0" err="1">
                <a:solidFill>
                  <a:srgbClr val="92D050"/>
                </a:solidFill>
                <a:cs typeface="Times New Roman" pitchFamily="18" charset="0"/>
              </a:rPr>
              <a:t>якщо</a:t>
            </a:r>
            <a:r>
              <a:rPr lang="ru-RU" sz="3200" dirty="0">
                <a:solidFill>
                  <a:srgbClr val="92D050"/>
                </a:solidFill>
                <a:cs typeface="Times New Roman" pitchFamily="18" charset="0"/>
              </a:rPr>
              <a:t>  </a:t>
            </a:r>
            <a:r>
              <a:rPr lang="ru-RU" sz="3200" dirty="0" err="1">
                <a:solidFill>
                  <a:srgbClr val="92D050"/>
                </a:solidFill>
                <a:cs typeface="Times New Roman" pitchFamily="18" charset="0"/>
              </a:rPr>
              <a:t>відома</a:t>
            </a:r>
            <a:r>
              <a:rPr lang="ru-RU" sz="3200" dirty="0">
                <a:solidFill>
                  <a:srgbClr val="92D050"/>
                </a:solidFill>
                <a:cs typeface="Times New Roman" pitchFamily="18" charset="0"/>
              </a:rPr>
              <a:t>  </a:t>
            </a:r>
            <a:r>
              <a:rPr lang="ru-RU" sz="3200" dirty="0" err="1">
                <a:solidFill>
                  <a:srgbClr val="92D050"/>
                </a:solidFill>
                <a:cs typeface="Times New Roman" pitchFamily="18" charset="0"/>
              </a:rPr>
              <a:t>його</a:t>
            </a:r>
            <a:r>
              <a:rPr lang="ru-RU" sz="3200" dirty="0">
                <a:solidFill>
                  <a:srgbClr val="92D050"/>
                </a:solidFill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chemeClr val="accent1"/>
                </a:solidFill>
                <a:cs typeface="Times New Roman" pitchFamily="18" charset="0"/>
              </a:rPr>
              <a:t>кількість</a:t>
            </a:r>
            <a:r>
              <a:rPr lang="ru-RU" sz="3200" dirty="0">
                <a:solidFill>
                  <a:schemeClr val="accent1"/>
                </a:solidFill>
                <a:cs typeface="Times New Roman" pitchFamily="18" charset="0"/>
              </a:rPr>
              <a:t>.</a:t>
            </a:r>
            <a:endParaRPr lang="ru-RU" sz="3200" dirty="0">
              <a:solidFill>
                <a:schemeClr val="accent1"/>
              </a:solidFill>
            </a:endParaRPr>
          </a:p>
        </p:txBody>
      </p:sp>
      <p:sp>
        <p:nvSpPr>
          <p:cNvPr id="30723" name="TextBox 2"/>
          <p:cNvSpPr txBox="1">
            <a:spLocks noChangeArrowheads="1"/>
          </p:cNvSpPr>
          <p:nvPr/>
        </p:nvSpPr>
        <p:spPr bwMode="auto">
          <a:xfrm>
            <a:off x="457200" y="1143000"/>
            <a:ext cx="7924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 dirty="0" err="1">
                <a:solidFill>
                  <a:srgbClr val="00FFFF"/>
                </a:solidFill>
              </a:rPr>
              <a:t>Завдання</a:t>
            </a:r>
            <a:r>
              <a:rPr lang="ru-RU" sz="2800" b="1" i="1" dirty="0">
                <a:solidFill>
                  <a:srgbClr val="00FFFF"/>
                </a:solidFill>
              </a:rPr>
              <a:t>:</a:t>
            </a:r>
            <a:r>
              <a:rPr lang="ru-RU" sz="2800" b="1" dirty="0">
                <a:solidFill>
                  <a:schemeClr val="accent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Який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rgbClr val="66FF99"/>
                </a:solidFill>
              </a:rPr>
              <a:t>роб’єм</a:t>
            </a:r>
            <a:r>
              <a:rPr lang="ru-RU" sz="2800" dirty="0">
                <a:solidFill>
                  <a:schemeClr val="bg1"/>
                </a:solidFill>
              </a:rPr>
              <a:t> займе за </a:t>
            </a:r>
            <a:r>
              <a:rPr lang="ru-RU" sz="2800" dirty="0" err="1">
                <a:solidFill>
                  <a:schemeClr val="bg1"/>
                </a:solidFill>
              </a:rPr>
              <a:t>нормальних</a:t>
            </a:r>
            <a:r>
              <a:rPr lang="ru-RU" sz="2800" dirty="0">
                <a:solidFill>
                  <a:schemeClr val="bg1"/>
                </a:solidFill>
              </a:rPr>
              <a:t> умов</a:t>
            </a:r>
            <a:r>
              <a:rPr lang="ru-RU" sz="2800" dirty="0">
                <a:solidFill>
                  <a:schemeClr val="accent1"/>
                </a:solidFill>
              </a:rPr>
              <a:t> </a:t>
            </a:r>
            <a:r>
              <a:rPr lang="ru-RU" sz="2800" dirty="0">
                <a:solidFill>
                  <a:srgbClr val="66FF99"/>
                </a:solidFill>
              </a:rPr>
              <a:t>3 моль</a:t>
            </a:r>
            <a:r>
              <a:rPr lang="ru-RU" sz="2800" dirty="0">
                <a:solidFill>
                  <a:schemeClr val="accent1"/>
                </a:solidFill>
              </a:rPr>
              <a:t> </a:t>
            </a:r>
            <a:r>
              <a:rPr lang="ru-RU" sz="2800" dirty="0" err="1">
                <a:solidFill>
                  <a:schemeClr val="accent1"/>
                </a:solidFill>
              </a:rPr>
              <a:t>кисню</a:t>
            </a:r>
            <a:r>
              <a:rPr lang="ru-RU" sz="2800" dirty="0">
                <a:solidFill>
                  <a:schemeClr val="accent1"/>
                </a:solidFill>
              </a:rPr>
              <a:t>.</a:t>
            </a:r>
            <a:endParaRPr lang="uk-UA" dirty="0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791200" y="3124200"/>
            <a:ext cx="2667000" cy="2819400"/>
            <a:chOff x="2109" y="3612"/>
            <a:chExt cx="227" cy="227"/>
          </a:xfrm>
        </p:grpSpPr>
        <p:sp>
          <p:nvSpPr>
            <p:cNvPr id="30737" name="Oval 9"/>
            <p:cNvSpPr>
              <a:spLocks noChangeArrowheads="1"/>
            </p:cNvSpPr>
            <p:nvPr/>
          </p:nvSpPr>
          <p:spPr bwMode="gray">
            <a:xfrm>
              <a:off x="2109" y="3612"/>
              <a:ext cx="227" cy="227"/>
            </a:xfrm>
            <a:prstGeom prst="ellipse">
              <a:avLst/>
            </a:prstGeom>
            <a:gradFill rotWithShape="1">
              <a:gsLst>
                <a:gs pos="0">
                  <a:srgbClr val="A6E3F8"/>
                </a:gs>
                <a:gs pos="100000">
                  <a:srgbClr val="516E79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uk-UA" sz="2000" b="1"/>
                <a:t> </a:t>
              </a:r>
              <a:r>
                <a:rPr lang="ru-RU" sz="2400"/>
                <a:t> </a:t>
              </a:r>
              <a:endParaRPr lang="uk-UA" sz="2400"/>
            </a:p>
          </p:txBody>
        </p:sp>
        <p:sp>
          <p:nvSpPr>
            <p:cNvPr id="30738" name="Oval 10"/>
            <p:cNvSpPr>
              <a:spLocks noChangeArrowheads="1"/>
            </p:cNvSpPr>
            <p:nvPr/>
          </p:nvSpPr>
          <p:spPr bwMode="gray">
            <a:xfrm>
              <a:off x="2119" y="3631"/>
              <a:ext cx="141" cy="142"/>
            </a:xfrm>
            <a:prstGeom prst="ellipse">
              <a:avLst/>
            </a:prstGeom>
            <a:gradFill rotWithShape="1">
              <a:gsLst>
                <a:gs pos="0">
                  <a:srgbClr val="FCDFF8"/>
                </a:gs>
                <a:gs pos="100000">
                  <a:srgbClr val="F7A7ED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1800"/>
            </a:p>
          </p:txBody>
        </p:sp>
      </p:grp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33400" y="2209800"/>
            <a:ext cx="3048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uk-UA" sz="2400" i="1">
                <a:solidFill>
                  <a:srgbClr val="FF66FF"/>
                </a:solidFill>
              </a:rPr>
              <a:t>Відомо</a:t>
            </a:r>
            <a:r>
              <a:rPr lang="uk-UA" sz="2400" i="1">
                <a:solidFill>
                  <a:schemeClr val="bg1"/>
                </a:solidFill>
              </a:rPr>
              <a:t/>
            </a:r>
            <a:br>
              <a:rPr lang="uk-UA" sz="2400" i="1">
                <a:solidFill>
                  <a:schemeClr val="bg1"/>
                </a:solidFill>
              </a:rPr>
            </a:br>
            <a:r>
              <a:rPr lang="uk-UA" sz="2400" i="1">
                <a:solidFill>
                  <a:schemeClr val="bg1"/>
                </a:solidFill>
              </a:rPr>
              <a:t> три моль  кисню</a:t>
            </a:r>
          </a:p>
        </p:txBody>
      </p:sp>
      <p:sp>
        <p:nvSpPr>
          <p:cNvPr id="11" name="Oval 6"/>
          <p:cNvSpPr>
            <a:spLocks noChangeArrowheads="1"/>
          </p:cNvSpPr>
          <p:nvPr/>
        </p:nvSpPr>
        <p:spPr bwMode="gray">
          <a:xfrm>
            <a:off x="381000" y="4114800"/>
            <a:ext cx="1066800" cy="1066800"/>
          </a:xfrm>
          <a:prstGeom prst="ellipse">
            <a:avLst/>
          </a:prstGeom>
          <a:gradFill flip="none" rotWithShape="1">
            <a:gsLst>
              <a:gs pos="0">
                <a:srgbClr val="A6E3F8"/>
              </a:gs>
              <a:gs pos="100000">
                <a:schemeClr val="accent1">
                  <a:lumMod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uk-UA" sz="2000" b="1" dirty="0"/>
              <a:t> </a:t>
            </a:r>
            <a:r>
              <a:rPr lang="ru-RU" sz="1800" dirty="0"/>
              <a:t>6,02</a:t>
            </a:r>
            <a:r>
              <a:rPr lang="en-US" sz="1800" dirty="0"/>
              <a:t>·</a:t>
            </a:r>
            <a:r>
              <a:rPr lang="ru-RU" sz="1800" dirty="0"/>
              <a:t>10</a:t>
            </a:r>
            <a:r>
              <a:rPr lang="ru-RU" sz="1800" baseline="30000" dirty="0"/>
              <a:t>23</a:t>
            </a:r>
            <a:br>
              <a:rPr lang="ru-RU" sz="1800" baseline="30000" dirty="0"/>
            </a:br>
            <a:r>
              <a:rPr lang="ru-RU" sz="1800" dirty="0"/>
              <a:t>молекул</a:t>
            </a:r>
            <a:endParaRPr lang="uk-UA" sz="1800" dirty="0"/>
          </a:p>
        </p:txBody>
      </p:sp>
      <p:sp>
        <p:nvSpPr>
          <p:cNvPr id="12" name="Oval 6"/>
          <p:cNvSpPr>
            <a:spLocks noChangeArrowheads="1"/>
          </p:cNvSpPr>
          <p:nvPr/>
        </p:nvSpPr>
        <p:spPr bwMode="gray">
          <a:xfrm>
            <a:off x="1371600" y="4114800"/>
            <a:ext cx="1066800" cy="1066800"/>
          </a:xfrm>
          <a:prstGeom prst="ellipse">
            <a:avLst/>
          </a:prstGeom>
          <a:gradFill flip="none" rotWithShape="1">
            <a:gsLst>
              <a:gs pos="0">
                <a:srgbClr val="A6E3F8"/>
              </a:gs>
              <a:gs pos="100000">
                <a:schemeClr val="accent1">
                  <a:lumMod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uk-UA" sz="2000" b="1" dirty="0"/>
              <a:t> </a:t>
            </a:r>
            <a:r>
              <a:rPr lang="ru-RU" sz="1800" dirty="0"/>
              <a:t>6,02</a:t>
            </a:r>
            <a:r>
              <a:rPr lang="en-US" sz="1800" dirty="0"/>
              <a:t>·</a:t>
            </a:r>
            <a:r>
              <a:rPr lang="ru-RU" sz="1800" dirty="0"/>
              <a:t>10</a:t>
            </a:r>
            <a:r>
              <a:rPr lang="ru-RU" sz="1800" baseline="30000" dirty="0"/>
              <a:t>23</a:t>
            </a:r>
            <a:br>
              <a:rPr lang="ru-RU" sz="1800" baseline="30000" dirty="0"/>
            </a:br>
            <a:r>
              <a:rPr lang="ru-RU" sz="1800" dirty="0"/>
              <a:t>молекул</a:t>
            </a:r>
            <a:endParaRPr lang="uk-UA" sz="1800" dirty="0"/>
          </a:p>
        </p:txBody>
      </p:sp>
      <p:sp>
        <p:nvSpPr>
          <p:cNvPr id="13" name="Oval 6"/>
          <p:cNvSpPr>
            <a:spLocks noChangeArrowheads="1"/>
          </p:cNvSpPr>
          <p:nvPr/>
        </p:nvSpPr>
        <p:spPr bwMode="gray">
          <a:xfrm>
            <a:off x="762000" y="3276600"/>
            <a:ext cx="1066800" cy="1066800"/>
          </a:xfrm>
          <a:prstGeom prst="ellipse">
            <a:avLst/>
          </a:prstGeom>
          <a:gradFill flip="none" rotWithShape="1">
            <a:gsLst>
              <a:gs pos="0">
                <a:srgbClr val="A6E3F8"/>
              </a:gs>
              <a:gs pos="100000">
                <a:schemeClr val="accent1">
                  <a:lumMod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uk-UA" sz="2000" b="1" dirty="0"/>
              <a:t> </a:t>
            </a:r>
            <a:r>
              <a:rPr lang="ru-RU" sz="1800" dirty="0"/>
              <a:t>6,02</a:t>
            </a:r>
            <a:r>
              <a:rPr lang="en-US" sz="1800" dirty="0"/>
              <a:t>·</a:t>
            </a:r>
            <a:r>
              <a:rPr lang="ru-RU" sz="1800" dirty="0"/>
              <a:t>10</a:t>
            </a:r>
            <a:r>
              <a:rPr lang="ru-RU" sz="1800" baseline="30000" dirty="0"/>
              <a:t>23</a:t>
            </a:r>
            <a:br>
              <a:rPr lang="ru-RU" sz="1800" baseline="30000" dirty="0"/>
            </a:br>
            <a:r>
              <a:rPr lang="ru-RU" sz="1800" dirty="0"/>
              <a:t>молекул</a:t>
            </a:r>
            <a:endParaRPr lang="uk-UA" sz="1800" dirty="0"/>
          </a:p>
        </p:txBody>
      </p:sp>
      <p:sp>
        <p:nvSpPr>
          <p:cNvPr id="14" name="Text Box 27"/>
          <p:cNvSpPr txBox="1">
            <a:spLocks noChangeArrowheads="1"/>
          </p:cNvSpPr>
          <p:nvPr/>
        </p:nvSpPr>
        <p:spPr bwMode="auto">
          <a:xfrm>
            <a:off x="5943600" y="2133600"/>
            <a:ext cx="2362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uk-UA" sz="2400" i="1">
                <a:solidFill>
                  <a:schemeClr val="bg1"/>
                </a:solidFill>
              </a:rPr>
              <a:t> </a:t>
            </a:r>
            <a:r>
              <a:rPr lang="uk-UA" sz="2400" i="1">
                <a:solidFill>
                  <a:srgbClr val="FF66FF"/>
                </a:solidFill>
              </a:rPr>
              <a:t>Знайти</a:t>
            </a:r>
            <a:r>
              <a:rPr lang="uk-UA" sz="2400" i="1">
                <a:solidFill>
                  <a:schemeClr val="bg1"/>
                </a:solidFill>
              </a:rPr>
              <a:t>   </a:t>
            </a:r>
            <a:br>
              <a:rPr lang="uk-UA" sz="2400" i="1">
                <a:solidFill>
                  <a:schemeClr val="bg1"/>
                </a:solidFill>
              </a:rPr>
            </a:br>
            <a:r>
              <a:rPr lang="uk-UA" sz="2400" i="1">
                <a:solidFill>
                  <a:schemeClr val="bg1"/>
                </a:solidFill>
              </a:rPr>
              <a:t>об</a:t>
            </a:r>
            <a:r>
              <a:rPr lang="el-GR" sz="2400" i="1">
                <a:solidFill>
                  <a:schemeClr val="bg1"/>
                </a:solidFill>
                <a:latin typeface="Calibri" pitchFamily="34" charset="0"/>
              </a:rPr>
              <a:t>ʹ</a:t>
            </a:r>
            <a:r>
              <a:rPr lang="uk-UA" sz="2400" i="1">
                <a:solidFill>
                  <a:schemeClr val="bg1"/>
                </a:solidFill>
              </a:rPr>
              <a:t>єм кисню    </a:t>
            </a:r>
          </a:p>
        </p:txBody>
      </p:sp>
      <p:sp>
        <p:nvSpPr>
          <p:cNvPr id="30736" name="Text Box 19"/>
          <p:cNvSpPr txBox="1">
            <a:spLocks noChangeArrowheads="1"/>
          </p:cNvSpPr>
          <p:nvPr/>
        </p:nvSpPr>
        <p:spPr bwMode="auto">
          <a:xfrm>
            <a:off x="381000" y="5410200"/>
            <a:ext cx="2819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4000">
                <a:solidFill>
                  <a:schemeClr val="accent1"/>
                </a:solidFill>
                <a:sym typeface="Symbol" pitchFamily="18" charset="2"/>
              </a:rPr>
              <a:t></a:t>
            </a:r>
            <a:r>
              <a:rPr lang="en-US" sz="2800">
                <a:solidFill>
                  <a:schemeClr val="bg1"/>
                </a:solidFill>
              </a:rPr>
              <a:t>(</a:t>
            </a:r>
            <a:r>
              <a:rPr lang="uk-UA" sz="2800">
                <a:solidFill>
                  <a:schemeClr val="bg1"/>
                </a:solidFill>
              </a:rPr>
              <a:t>О</a:t>
            </a:r>
            <a:r>
              <a:rPr lang="uk-UA" sz="2800" baseline="-25000">
                <a:solidFill>
                  <a:schemeClr val="bg1"/>
                </a:solidFill>
              </a:rPr>
              <a:t>2</a:t>
            </a:r>
            <a:r>
              <a:rPr lang="en-US" sz="2800">
                <a:solidFill>
                  <a:schemeClr val="bg1"/>
                </a:solidFill>
              </a:rPr>
              <a:t>)</a:t>
            </a:r>
            <a:r>
              <a:rPr lang="uk-UA" sz="2800">
                <a:solidFill>
                  <a:schemeClr val="bg1"/>
                </a:solidFill>
              </a:rPr>
              <a:t> = 3 моль</a:t>
            </a:r>
          </a:p>
        </p:txBody>
      </p:sp>
      <p:sp>
        <p:nvSpPr>
          <p:cNvPr id="3" name="Text Box 27"/>
          <p:cNvSpPr txBox="1">
            <a:spLocks noChangeArrowheads="1"/>
          </p:cNvSpPr>
          <p:nvPr/>
        </p:nvSpPr>
        <p:spPr bwMode="auto">
          <a:xfrm>
            <a:off x="4876800" y="57150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uk-UA" sz="2400" i="1">
                <a:solidFill>
                  <a:schemeClr val="bg1"/>
                </a:solidFill>
              </a:rPr>
              <a:t>      </a:t>
            </a:r>
          </a:p>
        </p:txBody>
      </p:sp>
      <p:sp>
        <p:nvSpPr>
          <p:cNvPr id="30741" name="Text Box 19"/>
          <p:cNvSpPr txBox="1">
            <a:spLocks noChangeArrowheads="1"/>
          </p:cNvSpPr>
          <p:nvPr/>
        </p:nvSpPr>
        <p:spPr bwMode="auto">
          <a:xfrm>
            <a:off x="6172200" y="5943600"/>
            <a:ext cx="1981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4000" dirty="0">
                <a:solidFill>
                  <a:schemeClr val="accent1"/>
                </a:solidFill>
                <a:sym typeface="Symbol" pitchFamily="18" charset="2"/>
              </a:rPr>
              <a:t>V</a:t>
            </a:r>
            <a:r>
              <a:rPr lang="en-US" sz="2800" dirty="0">
                <a:solidFill>
                  <a:schemeClr val="bg1"/>
                </a:solidFill>
              </a:rPr>
              <a:t>(</a:t>
            </a:r>
            <a:r>
              <a:rPr lang="uk-UA" sz="2800" dirty="0">
                <a:solidFill>
                  <a:schemeClr val="bg1"/>
                </a:solidFill>
              </a:rPr>
              <a:t>О</a:t>
            </a:r>
            <a:r>
              <a:rPr lang="uk-UA" sz="2800" baseline="-25000" dirty="0">
                <a:solidFill>
                  <a:schemeClr val="bg1"/>
                </a:solidFill>
              </a:rPr>
              <a:t>2</a:t>
            </a:r>
            <a:r>
              <a:rPr lang="en-US" sz="2800" dirty="0">
                <a:solidFill>
                  <a:schemeClr val="bg1"/>
                </a:solidFill>
              </a:rPr>
              <a:t>)</a:t>
            </a:r>
            <a:r>
              <a:rPr lang="uk-UA" sz="2800" dirty="0">
                <a:solidFill>
                  <a:schemeClr val="bg1"/>
                </a:solidFill>
              </a:rPr>
              <a:t> ─</a:t>
            </a:r>
            <a:r>
              <a:rPr lang="de-DE" sz="280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?</a:t>
            </a:r>
            <a:r>
              <a:rPr lang="de-DE" sz="2800" dirty="0">
                <a:solidFill>
                  <a:schemeClr val="bg1"/>
                </a:solidFill>
              </a:rPr>
              <a:t> </a:t>
            </a:r>
            <a:endParaRPr lang="uk-UA" sz="2800" dirty="0">
              <a:solidFill>
                <a:schemeClr val="bg1"/>
              </a:solidFill>
            </a:endParaRPr>
          </a:p>
        </p:txBody>
      </p:sp>
      <p:sp>
        <p:nvSpPr>
          <p:cNvPr id="97308" name="Text Box 28"/>
          <p:cNvSpPr txBox="1">
            <a:spLocks noChangeArrowheads="1"/>
          </p:cNvSpPr>
          <p:nvPr/>
        </p:nvSpPr>
        <p:spPr bwMode="auto">
          <a:xfrm>
            <a:off x="3048000" y="3886200"/>
            <a:ext cx="2438400" cy="650875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>
                <a:solidFill>
                  <a:srgbClr val="66FFFF"/>
                </a:solidFill>
              </a:rPr>
              <a:t>Vm</a:t>
            </a:r>
            <a:r>
              <a:rPr lang="uk-UA">
                <a:solidFill>
                  <a:srgbClr val="66FFFF"/>
                </a:solidFill>
              </a:rPr>
              <a:t>=22,4 л</a:t>
            </a:r>
          </a:p>
        </p:txBody>
      </p:sp>
      <p:sp>
        <p:nvSpPr>
          <p:cNvPr id="4" name="Oval 6"/>
          <p:cNvSpPr>
            <a:spLocks noChangeArrowheads="1"/>
          </p:cNvSpPr>
          <p:nvPr/>
        </p:nvSpPr>
        <p:spPr bwMode="gray">
          <a:xfrm>
            <a:off x="3892550" y="2438400"/>
            <a:ext cx="1066800" cy="1069975"/>
          </a:xfrm>
          <a:prstGeom prst="ellipse">
            <a:avLst/>
          </a:prstGeom>
          <a:gradFill flip="none" rotWithShape="1">
            <a:gsLst>
              <a:gs pos="0">
                <a:srgbClr val="A6E3F8"/>
              </a:gs>
              <a:gs pos="100000">
                <a:schemeClr val="accent1">
                  <a:lumMod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uk-UA" sz="2000" b="1" dirty="0"/>
              <a:t> </a:t>
            </a:r>
            <a:r>
              <a:rPr lang="ru-RU" sz="1800" dirty="0"/>
              <a:t>6,02</a:t>
            </a:r>
            <a:r>
              <a:rPr lang="en-US" sz="1800" dirty="0"/>
              <a:t>·</a:t>
            </a:r>
            <a:r>
              <a:rPr lang="ru-RU" sz="1800" dirty="0"/>
              <a:t>10</a:t>
            </a:r>
            <a:r>
              <a:rPr lang="ru-RU" sz="1800" baseline="30000" dirty="0"/>
              <a:t>23</a:t>
            </a:r>
            <a:br>
              <a:rPr lang="ru-RU" sz="1800" baseline="30000" dirty="0"/>
            </a:br>
            <a:r>
              <a:rPr lang="ru-RU" sz="1800" dirty="0"/>
              <a:t>молекул</a:t>
            </a:r>
            <a:endParaRPr lang="uk-UA" sz="1800" dirty="0"/>
          </a:p>
        </p:txBody>
      </p:sp>
      <p:pic>
        <p:nvPicPr>
          <p:cNvPr id="30746" name="Picture 11" descr="2003-06-06 02 08 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4200" y="4953000"/>
            <a:ext cx="23622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7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07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7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7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7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0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30736" grpId="0"/>
      <p:bldP spid="30741" grpId="0"/>
      <p:bldP spid="9730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130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Text Box 7"/>
          <p:cNvSpPr txBox="1">
            <a:spLocks noChangeArrowheads="1"/>
          </p:cNvSpPr>
          <p:nvPr/>
        </p:nvSpPr>
        <p:spPr bwMode="auto">
          <a:xfrm>
            <a:off x="609600" y="30480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800" i="1">
                <a:solidFill>
                  <a:schemeClr val="bg1"/>
                </a:solidFill>
              </a:rPr>
              <a:t>відомо</a:t>
            </a:r>
          </a:p>
        </p:txBody>
      </p:sp>
      <p:sp>
        <p:nvSpPr>
          <p:cNvPr id="49157" name="Line 8"/>
          <p:cNvSpPr>
            <a:spLocks noChangeShapeType="1"/>
          </p:cNvSpPr>
          <p:nvPr/>
        </p:nvSpPr>
        <p:spPr bwMode="auto">
          <a:xfrm>
            <a:off x="2743200" y="1828800"/>
            <a:ext cx="0" cy="2895600"/>
          </a:xfrm>
          <a:prstGeom prst="line">
            <a:avLst/>
          </a:prstGeom>
          <a:noFill/>
          <a:ln w="28575">
            <a:solidFill>
              <a:srgbClr val="F94168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9158" name="Text Box 9"/>
          <p:cNvSpPr txBox="1">
            <a:spLocks noChangeArrowheads="1"/>
          </p:cNvSpPr>
          <p:nvPr/>
        </p:nvSpPr>
        <p:spPr bwMode="auto">
          <a:xfrm>
            <a:off x="609600" y="4495800"/>
            <a:ext cx="152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800" i="1">
                <a:solidFill>
                  <a:schemeClr val="bg1"/>
                </a:solidFill>
              </a:rPr>
              <a:t>знайти</a:t>
            </a:r>
          </a:p>
        </p:txBody>
      </p:sp>
      <p:sp>
        <p:nvSpPr>
          <p:cNvPr id="49159" name="Text Box 10"/>
          <p:cNvSpPr txBox="1">
            <a:spLocks noChangeArrowheads="1"/>
          </p:cNvSpPr>
          <p:nvPr/>
        </p:nvSpPr>
        <p:spPr bwMode="auto">
          <a:xfrm>
            <a:off x="2895600" y="1752600"/>
            <a:ext cx="1600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>
                <a:solidFill>
                  <a:schemeClr val="bg1"/>
                </a:solidFill>
              </a:rPr>
              <a:t> </a:t>
            </a:r>
            <a:r>
              <a:rPr lang="uk-UA" sz="1800">
                <a:solidFill>
                  <a:srgbClr val="F94168"/>
                </a:solidFill>
              </a:rPr>
              <a:t> </a:t>
            </a:r>
            <a:r>
              <a:rPr lang="uk-UA" sz="2400">
                <a:solidFill>
                  <a:srgbClr val="F94168"/>
                </a:solidFill>
              </a:rPr>
              <a:t>робочі формули</a:t>
            </a:r>
          </a:p>
        </p:txBody>
      </p:sp>
      <p:sp>
        <p:nvSpPr>
          <p:cNvPr id="49160" name="Text Box 11"/>
          <p:cNvSpPr txBox="1">
            <a:spLocks noChangeArrowheads="1"/>
          </p:cNvSpPr>
          <p:nvPr/>
        </p:nvSpPr>
        <p:spPr bwMode="auto">
          <a:xfrm>
            <a:off x="304800" y="1828800"/>
            <a:ext cx="2209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>
                <a:solidFill>
                  <a:schemeClr val="bg1"/>
                </a:solidFill>
              </a:rPr>
              <a:t> </a:t>
            </a:r>
            <a:r>
              <a:rPr lang="uk-UA" sz="2400">
                <a:solidFill>
                  <a:srgbClr val="F94168"/>
                </a:solidFill>
              </a:rPr>
              <a:t>скорочений запис задачі</a:t>
            </a:r>
          </a:p>
        </p:txBody>
      </p:sp>
      <p:sp>
        <p:nvSpPr>
          <p:cNvPr id="49162" name="Text Box 13"/>
          <p:cNvSpPr txBox="1">
            <a:spLocks noChangeArrowheads="1"/>
          </p:cNvSpPr>
          <p:nvPr/>
        </p:nvSpPr>
        <p:spPr bwMode="auto">
          <a:xfrm>
            <a:off x="5562600" y="19050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>
                <a:solidFill>
                  <a:schemeClr val="bg1"/>
                </a:solidFill>
              </a:rPr>
              <a:t> </a:t>
            </a:r>
            <a:r>
              <a:rPr lang="uk-UA" sz="1800">
                <a:solidFill>
                  <a:srgbClr val="F94168"/>
                </a:solidFill>
              </a:rPr>
              <a:t>  </a:t>
            </a:r>
            <a:r>
              <a:rPr lang="uk-UA" sz="2400">
                <a:solidFill>
                  <a:srgbClr val="F94168"/>
                </a:solidFill>
              </a:rPr>
              <a:t>Розвязування</a:t>
            </a:r>
          </a:p>
        </p:txBody>
      </p:sp>
      <p:sp>
        <p:nvSpPr>
          <p:cNvPr id="49163" name="Text Box 14"/>
          <p:cNvSpPr txBox="1">
            <a:spLocks noChangeArrowheads="1"/>
          </p:cNvSpPr>
          <p:nvPr/>
        </p:nvSpPr>
        <p:spPr bwMode="auto">
          <a:xfrm>
            <a:off x="5562600" y="2590800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>
                <a:solidFill>
                  <a:schemeClr val="bg1"/>
                </a:solidFill>
              </a:rPr>
              <a:t> </a:t>
            </a:r>
            <a:r>
              <a:rPr lang="uk-UA" sz="1800">
                <a:solidFill>
                  <a:srgbClr val="F94168"/>
                </a:solidFill>
              </a:rPr>
              <a:t>  </a:t>
            </a:r>
            <a:r>
              <a:rPr lang="uk-UA" sz="2800" i="1">
                <a:solidFill>
                  <a:schemeClr val="bg1"/>
                </a:solidFill>
              </a:rPr>
              <a:t>Розвязування</a:t>
            </a:r>
          </a:p>
        </p:txBody>
      </p:sp>
      <p:sp>
        <p:nvSpPr>
          <p:cNvPr id="47126" name="Text Box 22"/>
          <p:cNvSpPr txBox="1">
            <a:spLocks noChangeArrowheads="1"/>
          </p:cNvSpPr>
          <p:nvPr/>
        </p:nvSpPr>
        <p:spPr bwMode="auto">
          <a:xfrm>
            <a:off x="3048000" y="5257800"/>
            <a:ext cx="5410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 i="1">
                <a:solidFill>
                  <a:schemeClr val="bg1"/>
                </a:solidFill>
              </a:rPr>
              <a:t>  </a:t>
            </a:r>
            <a:r>
              <a:rPr lang="ru-RU" sz="2800" i="1">
                <a:solidFill>
                  <a:schemeClr val="bg1"/>
                </a:solidFill>
              </a:rPr>
              <a:t> Відповідь: </a:t>
            </a:r>
            <a:r>
              <a:rPr lang="de-DE">
                <a:solidFill>
                  <a:schemeClr val="accent1"/>
                </a:solidFill>
                <a:sym typeface="Symbol" pitchFamily="18" charset="2"/>
              </a:rPr>
              <a:t>V</a:t>
            </a:r>
            <a:r>
              <a:rPr lang="en-US">
                <a:solidFill>
                  <a:schemeClr val="bg1"/>
                </a:solidFill>
              </a:rPr>
              <a:t>(</a:t>
            </a:r>
            <a:r>
              <a:rPr lang="uk-UA">
                <a:solidFill>
                  <a:schemeClr val="bg1"/>
                </a:solidFill>
              </a:rPr>
              <a:t>О</a:t>
            </a:r>
            <a:r>
              <a:rPr lang="uk-UA" baseline="-25000">
                <a:solidFill>
                  <a:schemeClr val="bg1"/>
                </a:solidFill>
              </a:rPr>
              <a:t>2</a:t>
            </a:r>
            <a:r>
              <a:rPr lang="en-US">
                <a:solidFill>
                  <a:schemeClr val="bg1"/>
                </a:solidFill>
              </a:rPr>
              <a:t>)</a:t>
            </a:r>
            <a:r>
              <a:rPr lang="de-DE" sz="2800" i="1">
                <a:solidFill>
                  <a:schemeClr val="bg1"/>
                </a:solidFill>
              </a:rPr>
              <a:t> </a:t>
            </a:r>
            <a:r>
              <a:rPr lang="uk-UA" sz="2800" i="1">
                <a:solidFill>
                  <a:schemeClr val="bg1"/>
                </a:solidFill>
              </a:rPr>
              <a:t>=   67,2 л</a:t>
            </a:r>
            <a:endParaRPr lang="en-US" sz="2800" i="1">
              <a:solidFill>
                <a:schemeClr val="bg1"/>
              </a:solidFill>
            </a:endParaRPr>
          </a:p>
        </p:txBody>
      </p:sp>
      <p:sp>
        <p:nvSpPr>
          <p:cNvPr id="49170" name="Text Box 24"/>
          <p:cNvSpPr txBox="1">
            <a:spLocks noChangeArrowheads="1"/>
          </p:cNvSpPr>
          <p:nvPr/>
        </p:nvSpPr>
        <p:spPr bwMode="auto">
          <a:xfrm>
            <a:off x="2438400" y="152400"/>
            <a:ext cx="3581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solidFill>
                  <a:schemeClr val="bg1"/>
                </a:solidFill>
              </a:rPr>
              <a:t> </a:t>
            </a:r>
            <a:r>
              <a:rPr lang="ru-RU" sz="4000">
                <a:solidFill>
                  <a:srgbClr val="BEFF05"/>
                </a:solidFill>
              </a:rPr>
              <a:t>Запис задачі</a:t>
            </a:r>
            <a:endParaRPr lang="uk-UA" sz="4000">
              <a:solidFill>
                <a:srgbClr val="BEFF05"/>
              </a:solidFill>
            </a:endParaRPr>
          </a:p>
        </p:txBody>
      </p:sp>
      <p:sp>
        <p:nvSpPr>
          <p:cNvPr id="49171" name="TextBox 2"/>
          <p:cNvSpPr txBox="1">
            <a:spLocks noChangeArrowheads="1"/>
          </p:cNvSpPr>
          <p:nvPr/>
        </p:nvSpPr>
        <p:spPr bwMode="auto">
          <a:xfrm>
            <a:off x="381000" y="762000"/>
            <a:ext cx="7924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rgbClr val="00FFFF"/>
                </a:solidFill>
              </a:rPr>
              <a:t>Завдання:</a:t>
            </a:r>
            <a:r>
              <a:rPr lang="ru-RU" sz="2800" b="1">
                <a:solidFill>
                  <a:schemeClr val="accent1"/>
                </a:solidFill>
              </a:rPr>
              <a:t> </a:t>
            </a:r>
            <a:r>
              <a:rPr lang="ru-RU" sz="2800">
                <a:solidFill>
                  <a:schemeClr val="accent1"/>
                </a:solidFill>
              </a:rPr>
              <a:t>Який об’єм займе за нормальних умов 3 моль кисню.</a:t>
            </a:r>
            <a:endParaRPr lang="uk-UA"/>
          </a:p>
        </p:txBody>
      </p:sp>
      <p:sp>
        <p:nvSpPr>
          <p:cNvPr id="49172" name="Text Box 19"/>
          <p:cNvSpPr txBox="1">
            <a:spLocks noChangeArrowheads="1"/>
          </p:cNvSpPr>
          <p:nvPr/>
        </p:nvSpPr>
        <p:spPr bwMode="auto">
          <a:xfrm>
            <a:off x="0" y="3505200"/>
            <a:ext cx="2590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4000">
                <a:solidFill>
                  <a:schemeClr val="accent1"/>
                </a:solidFill>
                <a:sym typeface="Symbol" pitchFamily="18" charset="2"/>
              </a:rPr>
              <a:t></a:t>
            </a:r>
            <a:r>
              <a:rPr lang="en-US" sz="2800">
                <a:solidFill>
                  <a:schemeClr val="bg1"/>
                </a:solidFill>
              </a:rPr>
              <a:t>(</a:t>
            </a:r>
            <a:r>
              <a:rPr lang="uk-UA" sz="2800">
                <a:solidFill>
                  <a:schemeClr val="bg1"/>
                </a:solidFill>
              </a:rPr>
              <a:t>О</a:t>
            </a:r>
            <a:r>
              <a:rPr lang="uk-UA" sz="2800" baseline="-25000">
                <a:solidFill>
                  <a:schemeClr val="bg1"/>
                </a:solidFill>
              </a:rPr>
              <a:t>2</a:t>
            </a:r>
            <a:r>
              <a:rPr lang="en-US" sz="2800">
                <a:solidFill>
                  <a:schemeClr val="bg1"/>
                </a:solidFill>
              </a:rPr>
              <a:t>)</a:t>
            </a:r>
            <a:r>
              <a:rPr lang="uk-UA" sz="2800">
                <a:solidFill>
                  <a:schemeClr val="bg1"/>
                </a:solidFill>
              </a:rPr>
              <a:t> = 3 моль</a:t>
            </a:r>
          </a:p>
        </p:txBody>
      </p:sp>
      <p:sp>
        <p:nvSpPr>
          <p:cNvPr id="49173" name="Text Box 19"/>
          <p:cNvSpPr txBox="1">
            <a:spLocks noChangeArrowheads="1"/>
          </p:cNvSpPr>
          <p:nvPr/>
        </p:nvSpPr>
        <p:spPr bwMode="auto">
          <a:xfrm>
            <a:off x="381000" y="5029200"/>
            <a:ext cx="1981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4000">
                <a:solidFill>
                  <a:schemeClr val="accent1"/>
                </a:solidFill>
                <a:sym typeface="Symbol" pitchFamily="18" charset="2"/>
              </a:rPr>
              <a:t>V</a:t>
            </a:r>
            <a:r>
              <a:rPr lang="en-US" sz="2800">
                <a:solidFill>
                  <a:schemeClr val="bg1"/>
                </a:solidFill>
              </a:rPr>
              <a:t>(</a:t>
            </a:r>
            <a:r>
              <a:rPr lang="uk-UA" sz="2800">
                <a:solidFill>
                  <a:schemeClr val="bg1"/>
                </a:solidFill>
              </a:rPr>
              <a:t>О</a:t>
            </a:r>
            <a:r>
              <a:rPr lang="uk-UA" sz="2800" baseline="-25000">
                <a:solidFill>
                  <a:schemeClr val="bg1"/>
                </a:solidFill>
              </a:rPr>
              <a:t>2</a:t>
            </a:r>
            <a:r>
              <a:rPr lang="en-US" sz="2800">
                <a:solidFill>
                  <a:schemeClr val="bg1"/>
                </a:solidFill>
              </a:rPr>
              <a:t>)</a:t>
            </a:r>
            <a:r>
              <a:rPr lang="uk-UA" sz="2800">
                <a:solidFill>
                  <a:schemeClr val="bg1"/>
                </a:solidFill>
              </a:rPr>
              <a:t> ─</a:t>
            </a:r>
            <a:r>
              <a:rPr lang="de-DE" sz="2800">
                <a:solidFill>
                  <a:schemeClr val="bg1"/>
                </a:solidFill>
              </a:rPr>
              <a:t> </a:t>
            </a:r>
            <a:r>
              <a:rPr lang="en-US" sz="2800">
                <a:solidFill>
                  <a:schemeClr val="bg1"/>
                </a:solidFill>
              </a:rPr>
              <a:t>?</a:t>
            </a:r>
            <a:r>
              <a:rPr lang="de-DE" sz="2800">
                <a:solidFill>
                  <a:schemeClr val="bg1"/>
                </a:solidFill>
              </a:rPr>
              <a:t> </a:t>
            </a:r>
            <a:endParaRPr lang="uk-UA" sz="2800">
              <a:solidFill>
                <a:schemeClr val="bg1"/>
              </a:solidFill>
            </a:endParaRPr>
          </a:p>
        </p:txBody>
      </p:sp>
      <p:sp>
        <p:nvSpPr>
          <p:cNvPr id="97308" name="Text Box 28"/>
          <p:cNvSpPr txBox="1">
            <a:spLocks noChangeArrowheads="1"/>
          </p:cNvSpPr>
          <p:nvPr/>
        </p:nvSpPr>
        <p:spPr bwMode="auto">
          <a:xfrm>
            <a:off x="2895600" y="2895600"/>
            <a:ext cx="2057400" cy="528638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800">
                <a:solidFill>
                  <a:srgbClr val="66FFFF"/>
                </a:solidFill>
              </a:rPr>
              <a:t>Vm</a:t>
            </a:r>
            <a:r>
              <a:rPr lang="uk-UA" sz="2800">
                <a:solidFill>
                  <a:srgbClr val="66FFFF"/>
                </a:solidFill>
              </a:rPr>
              <a:t>=22,4 л</a:t>
            </a:r>
          </a:p>
        </p:txBody>
      </p:sp>
      <p:pic>
        <p:nvPicPr>
          <p:cNvPr id="49175" name="Picture 11" descr="2003-06-06 02 08 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3983038"/>
            <a:ext cx="20574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76" name="Line 12"/>
          <p:cNvSpPr>
            <a:spLocks noChangeShapeType="1"/>
          </p:cNvSpPr>
          <p:nvPr/>
        </p:nvSpPr>
        <p:spPr bwMode="auto">
          <a:xfrm flipH="1">
            <a:off x="0" y="4267200"/>
            <a:ext cx="2590800" cy="0"/>
          </a:xfrm>
          <a:prstGeom prst="line">
            <a:avLst/>
          </a:prstGeom>
          <a:noFill/>
          <a:ln w="38100">
            <a:solidFill>
              <a:srgbClr val="F94168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9178" name="Line 12"/>
          <p:cNvSpPr>
            <a:spLocks noChangeShapeType="1"/>
          </p:cNvSpPr>
          <p:nvPr/>
        </p:nvSpPr>
        <p:spPr bwMode="auto">
          <a:xfrm>
            <a:off x="5105400" y="1981200"/>
            <a:ext cx="0" cy="2895600"/>
          </a:xfrm>
          <a:prstGeom prst="line">
            <a:avLst/>
          </a:prstGeom>
          <a:noFill/>
          <a:ln w="38100">
            <a:solidFill>
              <a:srgbClr val="F94168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49182" name="Text Box 19"/>
          <p:cNvSpPr txBox="1">
            <a:spLocks noChangeArrowheads="1"/>
          </p:cNvSpPr>
          <p:nvPr/>
        </p:nvSpPr>
        <p:spPr bwMode="auto">
          <a:xfrm>
            <a:off x="5334000" y="3581400"/>
            <a:ext cx="3810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4000">
                <a:solidFill>
                  <a:schemeClr val="accent1"/>
                </a:solidFill>
                <a:sym typeface="Symbol" pitchFamily="18" charset="2"/>
              </a:rPr>
              <a:t>V</a:t>
            </a:r>
            <a:r>
              <a:rPr lang="en-US" sz="2800">
                <a:solidFill>
                  <a:schemeClr val="bg1"/>
                </a:solidFill>
              </a:rPr>
              <a:t>(</a:t>
            </a:r>
            <a:r>
              <a:rPr lang="uk-UA" sz="2800">
                <a:solidFill>
                  <a:schemeClr val="bg1"/>
                </a:solidFill>
              </a:rPr>
              <a:t>О</a:t>
            </a:r>
            <a:r>
              <a:rPr lang="uk-UA" sz="2800" baseline="-25000">
                <a:solidFill>
                  <a:schemeClr val="bg1"/>
                </a:solidFill>
              </a:rPr>
              <a:t>2</a:t>
            </a:r>
            <a:r>
              <a:rPr lang="en-US" sz="2800">
                <a:solidFill>
                  <a:schemeClr val="bg1"/>
                </a:solidFill>
              </a:rPr>
              <a:t>)</a:t>
            </a:r>
            <a:r>
              <a:rPr lang="uk-UA" sz="2800">
                <a:solidFill>
                  <a:schemeClr val="bg1"/>
                </a:solidFill>
              </a:rPr>
              <a:t>  = 3моль </a:t>
            </a:r>
            <a:r>
              <a:rPr lang="en-US" sz="2800">
                <a:solidFill>
                  <a:schemeClr val="bg1"/>
                </a:solidFill>
              </a:rPr>
              <a:t>·</a:t>
            </a:r>
            <a:r>
              <a:rPr lang="uk-UA" sz="2400">
                <a:solidFill>
                  <a:srgbClr val="66FFFF"/>
                </a:solidFill>
              </a:rPr>
              <a:t>22,4 л</a:t>
            </a:r>
            <a:br>
              <a:rPr lang="uk-UA" sz="2400">
                <a:solidFill>
                  <a:srgbClr val="66FFFF"/>
                </a:solidFill>
              </a:rPr>
            </a:br>
            <a:r>
              <a:rPr lang="uk-UA" sz="2400">
                <a:solidFill>
                  <a:srgbClr val="66FFFF"/>
                </a:solidFill>
              </a:rPr>
              <a:t>                           </a:t>
            </a:r>
            <a:r>
              <a:rPr lang="uk-UA" sz="2400" i="1">
                <a:solidFill>
                  <a:schemeClr val="bg1"/>
                </a:solidFill>
              </a:rPr>
              <a:t>= 67,2 л</a:t>
            </a:r>
            <a:r>
              <a:rPr lang="de-DE" sz="2400">
                <a:solidFill>
                  <a:schemeClr val="bg1"/>
                </a:solidFill>
              </a:rPr>
              <a:t> </a:t>
            </a:r>
            <a:endParaRPr lang="uk-UA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sh dir="d"/>
    <p:sndAc>
      <p:stSnd>
        <p:snd r:embed="rId2" name="voltag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9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9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9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9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7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7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7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9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9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9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9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9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9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7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7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7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26" grpId="0"/>
      <p:bldP spid="49172" grpId="0"/>
      <p:bldP spid="49173" grpId="0"/>
      <p:bldP spid="97308" grpId="0" animBg="1"/>
      <p:bldP spid="49182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Оформление по умолчанию">
  <a:themeElements>
    <a:clrScheme name="1_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2561</TotalTime>
  <Words>679</Words>
  <Application>Microsoft PowerPoint</Application>
  <PresentationFormat>Экран (4:3)</PresentationFormat>
  <Paragraphs>134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Оформление по умолчанию</vt:lpstr>
      <vt:lpstr>1_Оформление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Домашнє завдання</vt:lpstr>
      <vt:lpstr>Дякую за урок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</dc:creator>
  <cp:lastModifiedBy>1</cp:lastModifiedBy>
  <cp:revision>193</cp:revision>
  <cp:lastPrinted>1601-01-01T00:00:00Z</cp:lastPrinted>
  <dcterms:created xsi:type="dcterms:W3CDTF">2003-06-06T05:31:35Z</dcterms:created>
  <dcterms:modified xsi:type="dcterms:W3CDTF">2022-02-01T13:42:49Z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