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8288000" cy="10287000"/>
  <p:notesSz cx="6858000" cy="9144000"/>
  <p:embeddedFontLst>
    <p:embeddedFont>
      <p:font typeface="Arimo Bold Italics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K Grotesk Bold" panose="020B0604020202020204" charset="-52"/>
      <p:regular r:id="rId39"/>
    </p:embeddedFont>
    <p:embeddedFont>
      <p:font typeface="HK Grotesk Medium" panose="020B0604020202020204" charset="-52"/>
      <p:regular r:id="rId40"/>
    </p:embeddedFont>
    <p:embeddedFont>
      <p:font typeface="HK Grotesk Medium Bold" panose="020B0604020202020204" charset="-52"/>
      <p:regular r:id="rId41"/>
    </p:embeddedFont>
    <p:embeddedFont>
      <p:font typeface="Lobster" panose="020B0604020202020204" charset="-52"/>
      <p:regular r:id="rId42"/>
    </p:embeddedFont>
    <p:embeddedFont>
      <p:font typeface="Radcliffe Heavy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svg"/><Relationship Id="rId7" Type="http://schemas.openxmlformats.org/officeDocument/2006/relationships/image" Target="../media/image3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learningapps.org/2268632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0.svg"/><Relationship Id="rId7" Type="http://schemas.openxmlformats.org/officeDocument/2006/relationships/image" Target="../media/image3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svg"/><Relationship Id="rId7" Type="http://schemas.openxmlformats.org/officeDocument/2006/relationships/image" Target="../media/image57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0.svg"/><Relationship Id="rId7" Type="http://schemas.openxmlformats.org/officeDocument/2006/relationships/image" Target="../media/image33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6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5.svg"/><Relationship Id="rId7" Type="http://schemas.openxmlformats.org/officeDocument/2006/relationships/image" Target="../media/image12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67.svg"/><Relationship Id="rId10" Type="http://schemas.openxmlformats.org/officeDocument/2006/relationships/image" Target="../media/image9.png"/><Relationship Id="rId4" Type="http://schemas.openxmlformats.org/officeDocument/2006/relationships/image" Target="../media/image66.png"/><Relationship Id="rId9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sv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22686243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G87kg9s1HM" TargetMode="External"/><Relationship Id="rId4" Type="http://schemas.openxmlformats.org/officeDocument/2006/relationships/hyperlink" Target="https://www.youtube.com/channel/UCUWpvLEcrLrkA69qf5IDHI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svg"/><Relationship Id="rId7" Type="http://schemas.openxmlformats.org/officeDocument/2006/relationships/image" Target="../media/image81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2.svg"/><Relationship Id="rId10" Type="http://schemas.openxmlformats.org/officeDocument/2006/relationships/image" Target="../media/image84.svg"/><Relationship Id="rId4" Type="http://schemas.openxmlformats.org/officeDocument/2006/relationships/image" Target="../media/image11.png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6.svg"/><Relationship Id="rId7" Type="http://schemas.openxmlformats.org/officeDocument/2006/relationships/image" Target="../media/image33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31.svg"/><Relationship Id="rId7" Type="http://schemas.openxmlformats.org/officeDocument/2006/relationships/image" Target="../media/image9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uk/resource/25187416" TargetMode="Externa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art.com/i0rc0595e6ej/word-art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1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3628336" y="-2739838"/>
            <a:ext cx="7537076" cy="72569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659532" y="5791278"/>
            <a:ext cx="7256937" cy="698721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68670" y="566"/>
            <a:ext cx="10750660" cy="7491470"/>
            <a:chOff x="0" y="0"/>
            <a:chExt cx="14334213" cy="9988627"/>
          </a:xfrm>
        </p:grpSpPr>
        <p:sp>
          <p:nvSpPr>
            <p:cNvPr id="5" name="TextBox 5"/>
            <p:cNvSpPr txBox="1"/>
            <p:nvPr/>
          </p:nvSpPr>
          <p:spPr>
            <a:xfrm>
              <a:off x="0" y="219075"/>
              <a:ext cx="14334213" cy="831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12000">
                  <a:solidFill>
                    <a:srgbClr val="050A30"/>
                  </a:solidFill>
                  <a:latin typeface="HK Grotesk Bold"/>
                </a:rPr>
                <a:t>Виконавці алгоритмів</a:t>
              </a:r>
            </a:p>
            <a:p>
              <a:pPr algn="ctr">
                <a:lnSpc>
                  <a:spcPts val="12000"/>
                </a:lnSpc>
              </a:pPr>
              <a:r>
                <a:rPr lang="en-US" sz="12000">
                  <a:solidFill>
                    <a:srgbClr val="050A30"/>
                  </a:solidFill>
                  <a:latin typeface="HK Grotesk Bold"/>
                </a:rPr>
                <a:t>та їх системи команд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147041"/>
              <a:ext cx="14334213" cy="841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spc="342">
                  <a:solidFill>
                    <a:srgbClr val="12229D"/>
                  </a:solidFill>
                  <a:latin typeface="HK Grotesk Medium"/>
                </a:rPr>
                <a:t>5 клас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662519" y="4657168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53844" y="7492036"/>
            <a:ext cx="4565087" cy="44986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259300" y="1002117"/>
            <a:ext cx="1691219" cy="46277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7449" y="-1360712"/>
            <a:ext cx="4565087" cy="44986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768670" y="8590193"/>
            <a:ext cx="10750660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spc="342">
                <a:solidFill>
                  <a:srgbClr val="000000"/>
                </a:solidFill>
                <a:latin typeface="HK Grotesk Medium Bold"/>
              </a:rPr>
              <a:t>Ірина СЕМЕНОВА, вчитель інформатики Лубенської ЗОШ  №2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9046" y="3859379"/>
            <a:ext cx="7724329" cy="1284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9680">
                <a:solidFill>
                  <a:srgbClr val="12229D"/>
                </a:solidFill>
                <a:latin typeface="Lobster"/>
              </a:rPr>
              <a:t>Гра "Спонукай"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18030">
            <a:off x="7704445" y="-4449083"/>
            <a:ext cx="7256937" cy="69872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928540" y="596030"/>
            <a:ext cx="3672704" cy="511770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6530634"/>
            <a:ext cx="17944309" cy="3415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2"/>
              </a:lnSpc>
            </a:pPr>
            <a:r>
              <a:rPr lang="en-US" sz="4159" spc="332">
                <a:solidFill>
                  <a:srgbClr val="050A30"/>
                </a:solidFill>
                <a:latin typeface="Lobster"/>
              </a:rPr>
              <a:t> Один з учнів виходить до дошки, а інші учні по черзі висловлюють для нього спонукальне речення. (наприклад  - намалюй квадрат).</a:t>
            </a:r>
          </a:p>
          <a:p>
            <a:pPr algn="ctr">
              <a:lnSpc>
                <a:spcPts val="5822"/>
              </a:lnSpc>
            </a:pPr>
            <a:r>
              <a:rPr lang="en-US" sz="4159">
                <a:solidFill>
                  <a:srgbClr val="050A30"/>
                </a:solidFill>
                <a:latin typeface="Lobster"/>
              </a:rPr>
              <a:t>  Якщо речення дійсно спонукальне – учень виконує його вимоги, якщо ні – звучить різкий звуковий сигнал (сигнал дає учитель на ПК). </a:t>
            </a:r>
          </a:p>
          <a:p>
            <a:pPr>
              <a:lnSpc>
                <a:spcPts val="3829"/>
              </a:lnSpc>
            </a:pPr>
            <a:endParaRPr lang="en-US" sz="4159">
              <a:solidFill>
                <a:srgbClr val="050A30"/>
              </a:solidFill>
              <a:latin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8529EF8-4677-4A69-BB70-3661A7CCE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19" t="12500" r="10762" b="13542"/>
          <a:stretch/>
        </p:blipFill>
        <p:spPr>
          <a:xfrm>
            <a:off x="3124200" y="1790700"/>
            <a:ext cx="15163800" cy="82185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B1682E-9753-43A3-8E28-42D31C022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91"/>
            <a:ext cx="31242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2043424" y="-3858818"/>
            <a:ext cx="7256937" cy="69872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453072" y="4783162"/>
            <a:ext cx="8756791" cy="5658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8"/>
              </a:lnSpc>
            </a:pPr>
            <a:r>
              <a:rPr lang="en-US" sz="7368" spc="589">
                <a:solidFill>
                  <a:srgbClr val="050A30"/>
                </a:solidFill>
                <a:latin typeface="Lobster"/>
              </a:rPr>
              <a:t> Команда —це повідомлення, яке спонукає до виконання певної дії.</a:t>
            </a:r>
          </a:p>
          <a:p>
            <a:pPr algn="ctr">
              <a:lnSpc>
                <a:spcPts val="7368"/>
              </a:lnSpc>
            </a:pPr>
            <a:endParaRPr lang="en-US" sz="7368" spc="589">
              <a:solidFill>
                <a:srgbClr val="050A30"/>
              </a:solidFill>
              <a:latin typeface="Lobste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>
            <a:off x="15572615" y="-1736148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18225" y="-267901"/>
            <a:ext cx="3583276" cy="35311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b="3582"/>
          <a:stretch>
            <a:fillRect/>
          </a:stretch>
        </p:blipFill>
        <p:spPr>
          <a:xfrm>
            <a:off x="4818388" y="1028700"/>
            <a:ext cx="4630763" cy="57276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25984" y="4640287"/>
            <a:ext cx="4092404" cy="4999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2088652" y="-1162021"/>
            <a:ext cx="4550578" cy="43814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01689" y="2481852"/>
            <a:ext cx="3583276" cy="353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883646" y="2874768"/>
            <a:ext cx="4795082" cy="27453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74482" y="3713550"/>
            <a:ext cx="5065059" cy="27401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377358" y="6152039"/>
            <a:ext cx="4597124" cy="4597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608878" y="7249044"/>
            <a:ext cx="3679122" cy="264664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144889" y="129177"/>
            <a:ext cx="13022168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050A30"/>
                </a:solidFill>
                <a:latin typeface="Lobster"/>
              </a:rPr>
              <a:t>Команду можна подати в різних формах: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53941" y="8364876"/>
            <a:ext cx="2944114" cy="147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8"/>
              </a:lnSpc>
            </a:pPr>
            <a:r>
              <a:rPr lang="en-US" sz="4256">
                <a:solidFill>
                  <a:srgbClr val="050A30"/>
                </a:solidFill>
                <a:latin typeface="Lobster"/>
              </a:rPr>
              <a:t>усно</a:t>
            </a:r>
          </a:p>
          <a:p>
            <a:pPr algn="ctr">
              <a:lnSpc>
                <a:spcPts val="5958"/>
              </a:lnSpc>
            </a:pPr>
            <a:endParaRPr lang="en-US" sz="4256">
              <a:solidFill>
                <a:srgbClr val="050A30"/>
              </a:solidFill>
              <a:latin typeface="Lobste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381571" y="5774214"/>
            <a:ext cx="276692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50A30"/>
                </a:solidFill>
                <a:latin typeface="Lobster"/>
              </a:rPr>
              <a:t>письмово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6637" y="5333557"/>
            <a:ext cx="539192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50A30"/>
                </a:solidFill>
                <a:latin typeface="Lobster"/>
              </a:rPr>
              <a:t>звуковим сигналом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50A30"/>
              </a:solidFill>
              <a:latin typeface="Lobste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48175" y="6871219"/>
            <a:ext cx="6035472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50A30"/>
                </a:solidFill>
                <a:latin typeface="Lobster"/>
              </a:rPr>
              <a:t>умовними жестами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50A30"/>
              </a:solidFill>
              <a:latin typeface="Lobs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67924" y="9163020"/>
            <a:ext cx="371364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50A30"/>
                </a:solidFill>
                <a:latin typeface="Lobster"/>
              </a:rPr>
              <a:t>схематично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23850">
            <a:off x="13554742" y="-3183869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1440369" y="-2249343"/>
            <a:ext cx="4565087" cy="4498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440369" y="4540015"/>
            <a:ext cx="6113660" cy="49596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80475" y="875641"/>
            <a:ext cx="11108205" cy="928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6000" spc="480">
                <a:solidFill>
                  <a:srgbClr val="050A30"/>
                </a:solidFill>
                <a:latin typeface="Lobster"/>
              </a:rPr>
              <a:t>Алгоритм– це скінченна послідовність вказівок виконання дій, спрямована на розв’язування задачі.</a:t>
            </a:r>
          </a:p>
          <a:p>
            <a:pPr algn="ctr">
              <a:lnSpc>
                <a:spcPts val="15000"/>
              </a:lnSpc>
            </a:pPr>
            <a:endParaRPr lang="en-US" sz="6000" spc="480">
              <a:solidFill>
                <a:srgbClr val="050A30"/>
              </a:solidFill>
              <a:latin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18030">
            <a:off x="7704445" y="-4449083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584918" y="4446298"/>
            <a:ext cx="150998" cy="49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n-US" sz="3717">
                <a:solidFill>
                  <a:srgbClr val="050A30"/>
                </a:solidFill>
                <a:latin typeface="HK Grotesk Medium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9257" y="2342558"/>
            <a:ext cx="13568112" cy="907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6"/>
              </a:lnSpc>
            </a:pPr>
            <a:r>
              <a:rPr lang="en-US" sz="4328" spc="346">
                <a:solidFill>
                  <a:srgbClr val="12229D"/>
                </a:solidFill>
                <a:latin typeface="Lobster"/>
              </a:rPr>
              <a:t> Слово «алгоритм» походить від імені арабського математика </a:t>
            </a:r>
          </a:p>
          <a:p>
            <a:pPr algn="ctr">
              <a:lnSpc>
                <a:spcPts val="5366"/>
              </a:lnSpc>
            </a:pPr>
            <a:r>
              <a:rPr lang="en-US" sz="4328" spc="346">
                <a:solidFill>
                  <a:srgbClr val="12229D"/>
                </a:solidFill>
                <a:latin typeface="Lobster"/>
              </a:rPr>
              <a:t>Аль-Хорезмі (800-847 рр)., </a:t>
            </a:r>
          </a:p>
          <a:p>
            <a:pPr algn="ctr">
              <a:lnSpc>
                <a:spcPts val="5366"/>
              </a:lnSpc>
            </a:pPr>
            <a:r>
              <a:rPr lang="en-US" sz="4328" spc="346">
                <a:solidFill>
                  <a:srgbClr val="12229D"/>
                </a:solidFill>
                <a:latin typeface="Lobster"/>
              </a:rPr>
              <a:t>який сформулював правила чотирьох арифметичних дій</a:t>
            </a:r>
          </a:p>
          <a:p>
            <a:pPr algn="ctr">
              <a:lnSpc>
                <a:spcPts val="5366"/>
              </a:lnSpc>
            </a:pPr>
            <a:r>
              <a:rPr lang="en-US" sz="4328" spc="346">
                <a:solidFill>
                  <a:srgbClr val="12229D"/>
                </a:solidFill>
                <a:latin typeface="Lobster"/>
              </a:rPr>
              <a:t> над багатозначними числами.</a:t>
            </a:r>
          </a:p>
          <a:p>
            <a:pPr algn="ctr">
              <a:lnSpc>
                <a:spcPts val="5366"/>
              </a:lnSpc>
            </a:pPr>
            <a:r>
              <a:rPr lang="en-US" sz="4328" spc="346">
                <a:solidFill>
                  <a:srgbClr val="12229D"/>
                </a:solidFill>
                <a:latin typeface="Lobster"/>
              </a:rPr>
              <a:t>Латиною ім’я автора європейці </a:t>
            </a:r>
          </a:p>
          <a:p>
            <a:pPr algn="ctr">
              <a:lnSpc>
                <a:spcPts val="5366"/>
              </a:lnSpc>
            </a:pPr>
            <a:r>
              <a:rPr lang="en-US" sz="4328" spc="346">
                <a:solidFill>
                  <a:srgbClr val="12229D"/>
                </a:solidFill>
                <a:latin typeface="Lobster"/>
              </a:rPr>
              <a:t>писали як «Algorithmi», і спочатку Алгоритмами називали саме ці 4 правила дій. </a:t>
            </a:r>
          </a:p>
          <a:p>
            <a:pPr algn="ctr">
              <a:lnSpc>
                <a:spcPts val="5366"/>
              </a:lnSpc>
            </a:pPr>
            <a:r>
              <a:rPr lang="en-US" sz="4328">
                <a:solidFill>
                  <a:srgbClr val="12229D"/>
                </a:solidFill>
                <a:latin typeface="Lobster"/>
              </a:rPr>
              <a:t>З часом алгоритмами стали називати способи розв’язування самих різних задач</a:t>
            </a:r>
          </a:p>
          <a:p>
            <a:pPr algn="ctr">
              <a:lnSpc>
                <a:spcPts val="6509"/>
              </a:lnSpc>
            </a:pPr>
            <a:endParaRPr lang="en-US" sz="4328">
              <a:solidFill>
                <a:srgbClr val="12229D"/>
              </a:solidFill>
              <a:latin typeface="Lobster"/>
            </a:endParaRPr>
          </a:p>
          <a:p>
            <a:pPr algn="ctr">
              <a:lnSpc>
                <a:spcPts val="6509"/>
              </a:lnSpc>
            </a:pPr>
            <a:endParaRPr lang="en-US" sz="4328">
              <a:solidFill>
                <a:srgbClr val="12229D"/>
              </a:solidFill>
              <a:latin typeface="Lobste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568112" y="2361608"/>
            <a:ext cx="4338690" cy="6383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3630832" y="5924992"/>
            <a:ext cx="7256937" cy="69872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026373" y="2798672"/>
            <a:ext cx="6441102" cy="2555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3"/>
              </a:lnSpc>
            </a:pPr>
            <a:r>
              <a:rPr lang="en-US" sz="9873">
                <a:solidFill>
                  <a:srgbClr val="050A30"/>
                </a:solidFill>
                <a:latin typeface="Lobster"/>
              </a:rPr>
              <a:t>Фокус з числами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67955" y="1291971"/>
            <a:ext cx="6174357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spc="199">
                <a:solidFill>
                  <a:srgbClr val="050A30"/>
                </a:solidFill>
                <a:latin typeface="Lobster"/>
              </a:rPr>
              <a:t>Задумайте число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837917" y="850140"/>
            <a:ext cx="459346" cy="12569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5204" y="845507"/>
            <a:ext cx="1084772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050A30"/>
                </a:solidFill>
                <a:latin typeface="HK Grotesk Bold"/>
              </a:rPr>
              <a:t>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2341702"/>
            <a:ext cx="459346" cy="12569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25204" y="2287669"/>
            <a:ext cx="1084772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050A30"/>
                </a:solidFill>
                <a:latin typeface="HK Grotesk Bold"/>
              </a:rPr>
              <a:t>2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2010062" y="3999507"/>
            <a:ext cx="459346" cy="12569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5204" y="3779230"/>
            <a:ext cx="1084772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050A30"/>
                </a:solidFill>
                <a:latin typeface="HK Grotesk Bold"/>
              </a:rPr>
              <a:t>3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6592095" y="3981336"/>
            <a:ext cx="4565087" cy="44986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715172" y="-2130767"/>
            <a:ext cx="1691219" cy="462771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267955" y="2702763"/>
            <a:ext cx="6861110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spc="199">
                <a:solidFill>
                  <a:srgbClr val="050A30"/>
                </a:solidFill>
                <a:latin typeface="Lobster"/>
              </a:rPr>
              <a:t> Помножте його на 2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67955" y="5546326"/>
            <a:ext cx="6174357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spc="199">
                <a:solidFill>
                  <a:srgbClr val="050A30"/>
                </a:solidFill>
                <a:latin typeface="Lobster"/>
              </a:rPr>
              <a:t> Помножте на 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67955" y="4171280"/>
            <a:ext cx="6174357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spc="199">
                <a:solidFill>
                  <a:srgbClr val="050A30"/>
                </a:solidFill>
                <a:latin typeface="Lobster"/>
              </a:rPr>
              <a:t> Додайте 4 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1923990" y="5372548"/>
            <a:ext cx="459346" cy="125691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525204" y="5099863"/>
            <a:ext cx="1084772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050A30"/>
                </a:solidFill>
                <a:latin typeface="HK Grotesk Bold"/>
              </a:rPr>
              <a:t>4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2010062" y="6454929"/>
            <a:ext cx="459346" cy="125691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525204" y="6599199"/>
            <a:ext cx="1084772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050A30"/>
                </a:solidFill>
                <a:latin typeface="HK Grotesk Bold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95156" y="9255460"/>
            <a:ext cx="9175725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480">
                <a:solidFill>
                  <a:srgbClr val="050A30"/>
                </a:solidFill>
                <a:latin typeface="Lobster"/>
              </a:rPr>
              <a:t>  ВИ ОТРИМАЛИ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67955" y="6856374"/>
            <a:ext cx="6174357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spc="199">
                <a:solidFill>
                  <a:srgbClr val="050A30"/>
                </a:solidFill>
                <a:latin typeface="Lobster"/>
              </a:rPr>
              <a:t>Відніміть 16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2010062" y="7851564"/>
            <a:ext cx="459346" cy="125691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525204" y="7891424"/>
            <a:ext cx="1084772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050A30"/>
                </a:solidFill>
                <a:latin typeface="HK Grotesk Bold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267955" y="8000597"/>
            <a:ext cx="9709867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spc="199">
                <a:solidFill>
                  <a:srgbClr val="050A30"/>
                </a:solidFill>
                <a:latin typeface="Lobster"/>
              </a:rPr>
              <a:t> Розділіть на задумане число</a:t>
            </a:r>
          </a:p>
          <a:p>
            <a:pPr>
              <a:lnSpc>
                <a:spcPts val="3999"/>
              </a:lnSpc>
            </a:pPr>
            <a:endParaRPr lang="en-US" sz="3999" spc="199">
              <a:solidFill>
                <a:srgbClr val="050A30"/>
              </a:solidFill>
              <a:latin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70A129-1737-4BF3-A1F5-D17D18C99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10" y="-3464"/>
            <a:ext cx="18315709" cy="102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83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5528" y="4346888"/>
            <a:ext cx="6940562" cy="200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8"/>
              </a:lnSpc>
            </a:pPr>
            <a:r>
              <a:rPr lang="en-US" sz="7748">
                <a:solidFill>
                  <a:srgbClr val="233DFF"/>
                </a:solidFill>
                <a:latin typeface="Lobster"/>
              </a:rPr>
              <a:t>Властивості алгоритмів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2270" y="800564"/>
            <a:ext cx="1443821" cy="1390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87802" y="1128306"/>
            <a:ext cx="472757" cy="7346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47723" y="4155664"/>
            <a:ext cx="1443821" cy="13901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33255" y="4408828"/>
            <a:ext cx="472757" cy="734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09908" y="4081086"/>
            <a:ext cx="1443821" cy="13901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11254" y="4408828"/>
            <a:ext cx="472757" cy="7346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80295" y="6438491"/>
            <a:ext cx="1443821" cy="13901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65827" y="6748700"/>
            <a:ext cx="472757" cy="7346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489780" y="2577961"/>
            <a:ext cx="3654220" cy="60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288">
                <a:solidFill>
                  <a:srgbClr val="050A30"/>
                </a:solidFill>
                <a:latin typeface="Lobster"/>
              </a:rPr>
              <a:t>Зрозумілість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34355" y="3367722"/>
            <a:ext cx="3562519" cy="570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7"/>
              </a:lnSpc>
            </a:pPr>
            <a:r>
              <a:rPr lang="en-US" sz="3412" spc="273">
                <a:solidFill>
                  <a:srgbClr val="050A30"/>
                </a:solidFill>
                <a:latin typeface="Lobster"/>
              </a:rPr>
              <a:t>Скінченність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612564" y="5385517"/>
            <a:ext cx="3675436" cy="753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2"/>
              </a:lnSpc>
            </a:pPr>
            <a:r>
              <a:rPr lang="en-US" sz="4451" spc="356">
                <a:solidFill>
                  <a:srgbClr val="050A30"/>
                </a:solidFill>
                <a:latin typeface="Lobster"/>
              </a:rPr>
              <a:t>Масовість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65827" y="8228120"/>
            <a:ext cx="5293473" cy="65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1"/>
              </a:lnSpc>
            </a:pPr>
            <a:r>
              <a:rPr lang="en-US" sz="3858" spc="308">
                <a:solidFill>
                  <a:srgbClr val="050A30"/>
                </a:solidFill>
                <a:latin typeface="Lobster"/>
              </a:rPr>
              <a:t>Результативність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87029" y="8468150"/>
            <a:ext cx="448799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50A30"/>
                </a:solidFill>
                <a:latin typeface="Lobster"/>
              </a:rPr>
              <a:t>Однозначність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75027" y="6914163"/>
            <a:ext cx="1443821" cy="13901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18787" y="6071155"/>
            <a:ext cx="472757" cy="7346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1141420" y="-1828842"/>
            <a:ext cx="1691219" cy="46277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48605" y="-699918"/>
            <a:ext cx="3508266" cy="34572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4984011" y="-2190721"/>
            <a:ext cx="4550578" cy="438144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60559" y="7241906"/>
            <a:ext cx="472757" cy="734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5260" y="471661"/>
            <a:ext cx="7909310" cy="228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5"/>
              </a:lnSpc>
            </a:pPr>
            <a:r>
              <a:rPr lang="en-US" sz="8775">
                <a:solidFill>
                  <a:srgbClr val="050A30"/>
                </a:solidFill>
                <a:latin typeface="Lobster"/>
              </a:rPr>
              <a:t>Алгоритм можна подати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23850">
            <a:off x="13554742" y="-3183869"/>
            <a:ext cx="7256937" cy="69872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1440369" y="-2249343"/>
            <a:ext cx="4565087" cy="4498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r="4871"/>
          <a:stretch>
            <a:fillRect/>
          </a:stretch>
        </p:blipFill>
        <p:spPr>
          <a:xfrm>
            <a:off x="9690249" y="3882851"/>
            <a:ext cx="2504321" cy="22557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r="98190"/>
          <a:stretch>
            <a:fillRect/>
          </a:stretch>
        </p:blipFill>
        <p:spPr>
          <a:xfrm>
            <a:off x="12194570" y="2217675"/>
            <a:ext cx="47625" cy="22557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4871"/>
          <a:stretch>
            <a:fillRect/>
          </a:stretch>
        </p:blipFill>
        <p:spPr>
          <a:xfrm>
            <a:off x="3727281" y="4015612"/>
            <a:ext cx="2504321" cy="225577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063898" y="7585765"/>
            <a:ext cx="4770345" cy="1414646"/>
            <a:chOff x="0" y="0"/>
            <a:chExt cx="6360460" cy="1886195"/>
          </a:xfrm>
        </p:grpSpPr>
        <p:sp>
          <p:nvSpPr>
            <p:cNvPr id="9" name="TextBox 9"/>
            <p:cNvSpPr txBox="1"/>
            <p:nvPr/>
          </p:nvSpPr>
          <p:spPr>
            <a:xfrm>
              <a:off x="0" y="95250"/>
              <a:ext cx="6360460" cy="103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5600" spc="448">
                  <a:solidFill>
                    <a:srgbClr val="050A30"/>
                  </a:solidFill>
                  <a:latin typeface="Lobster"/>
                </a:rPr>
                <a:t>Словесно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64871"/>
              <a:ext cx="6360460" cy="521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144000" y="7681015"/>
            <a:ext cx="4060885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 spc="448">
                <a:solidFill>
                  <a:srgbClr val="050A30"/>
                </a:solidFill>
                <a:latin typeface="Lobster"/>
              </a:rPr>
              <a:t>Графічно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2375099" y="8667124"/>
            <a:ext cx="5161420" cy="49695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2578096" y="-2320389"/>
            <a:ext cx="4207694" cy="41464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15472554" y="-1915107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68426" y="6858392"/>
            <a:ext cx="2270203" cy="22702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62172" y="1717376"/>
            <a:ext cx="2189570" cy="21895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99810" y="6995733"/>
            <a:ext cx="2262567" cy="22625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373200" y="1717376"/>
            <a:ext cx="2189570" cy="21895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51742" y="386433"/>
            <a:ext cx="9552565" cy="940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  <a:spcBef>
                <a:spcPct val="0"/>
              </a:spcBef>
            </a:pPr>
            <a:r>
              <a:rPr lang="en-US" sz="7627">
                <a:solidFill>
                  <a:srgbClr val="FF1616"/>
                </a:solidFill>
                <a:latin typeface="Lobster"/>
              </a:rPr>
              <a:t>Я</a:t>
            </a:r>
            <a:r>
              <a:rPr lang="en-US" sz="7627">
                <a:solidFill>
                  <a:srgbClr val="000000"/>
                </a:solidFill>
                <a:latin typeface="Lobster"/>
              </a:rPr>
              <a:t>-учень</a:t>
            </a:r>
          </a:p>
          <a:p>
            <a:pPr algn="ctr">
              <a:lnSpc>
                <a:spcPts val="10678"/>
              </a:lnSpc>
              <a:spcBef>
                <a:spcPct val="0"/>
              </a:spcBef>
            </a:pPr>
            <a:r>
              <a:rPr lang="en-US" sz="7627">
                <a:solidFill>
                  <a:srgbClr val="FF1616"/>
                </a:solidFill>
                <a:latin typeface="Lobster"/>
              </a:rPr>
              <a:t>Я</a:t>
            </a:r>
            <a:r>
              <a:rPr lang="en-US" sz="7627">
                <a:solidFill>
                  <a:srgbClr val="000000"/>
                </a:solidFill>
                <a:latin typeface="Lobster"/>
              </a:rPr>
              <a:t>-хочу знати</a:t>
            </a:r>
          </a:p>
          <a:p>
            <a:pPr algn="ctr">
              <a:lnSpc>
                <a:spcPts val="10678"/>
              </a:lnSpc>
              <a:spcBef>
                <a:spcPct val="0"/>
              </a:spcBef>
            </a:pPr>
            <a:r>
              <a:rPr lang="en-US" sz="7627">
                <a:solidFill>
                  <a:srgbClr val="FF1616"/>
                </a:solidFill>
                <a:latin typeface="Lobster"/>
              </a:rPr>
              <a:t>Я</a:t>
            </a:r>
            <a:r>
              <a:rPr lang="en-US" sz="7627">
                <a:solidFill>
                  <a:srgbClr val="000000"/>
                </a:solidFill>
                <a:latin typeface="Lobster"/>
              </a:rPr>
              <a:t>-думаю</a:t>
            </a:r>
          </a:p>
          <a:p>
            <a:pPr algn="ctr">
              <a:lnSpc>
                <a:spcPts val="10678"/>
              </a:lnSpc>
              <a:spcBef>
                <a:spcPct val="0"/>
              </a:spcBef>
            </a:pPr>
            <a:r>
              <a:rPr lang="en-US" sz="7627">
                <a:solidFill>
                  <a:srgbClr val="FF1616"/>
                </a:solidFill>
                <a:latin typeface="Lobster"/>
              </a:rPr>
              <a:t>Я</a:t>
            </a:r>
            <a:r>
              <a:rPr lang="en-US" sz="7627">
                <a:solidFill>
                  <a:srgbClr val="000000"/>
                </a:solidFill>
                <a:latin typeface="Lobster"/>
              </a:rPr>
              <a:t>-розумію</a:t>
            </a:r>
          </a:p>
          <a:p>
            <a:pPr algn="ctr">
              <a:lnSpc>
                <a:spcPts val="10678"/>
              </a:lnSpc>
              <a:spcBef>
                <a:spcPct val="0"/>
              </a:spcBef>
            </a:pPr>
            <a:r>
              <a:rPr lang="en-US" sz="7627">
                <a:solidFill>
                  <a:srgbClr val="FF1616"/>
                </a:solidFill>
                <a:latin typeface="Lobster"/>
              </a:rPr>
              <a:t>Я</a:t>
            </a:r>
            <a:r>
              <a:rPr lang="en-US" sz="7627">
                <a:solidFill>
                  <a:srgbClr val="000000"/>
                </a:solidFill>
                <a:latin typeface="Lobster"/>
              </a:rPr>
              <a:t>-вивчаю</a:t>
            </a:r>
          </a:p>
          <a:p>
            <a:pPr algn="ctr">
              <a:lnSpc>
                <a:spcPts val="10678"/>
              </a:lnSpc>
              <a:spcBef>
                <a:spcPct val="0"/>
              </a:spcBef>
            </a:pPr>
            <a:r>
              <a:rPr lang="en-US" sz="7627">
                <a:solidFill>
                  <a:srgbClr val="FF1616"/>
                </a:solidFill>
                <a:latin typeface="Lobster"/>
              </a:rPr>
              <a:t>Я</a:t>
            </a:r>
            <a:r>
              <a:rPr lang="en-US" sz="7627">
                <a:solidFill>
                  <a:srgbClr val="000000"/>
                </a:solidFill>
                <a:latin typeface="Lobster"/>
              </a:rPr>
              <a:t>- творю</a:t>
            </a:r>
          </a:p>
          <a:p>
            <a:pPr algn="ctr">
              <a:lnSpc>
                <a:spcPts val="10678"/>
              </a:lnSpc>
              <a:spcBef>
                <a:spcPct val="0"/>
              </a:spcBef>
            </a:pPr>
            <a:r>
              <a:rPr lang="en-US" sz="7627">
                <a:solidFill>
                  <a:srgbClr val="FF1616"/>
                </a:solidFill>
                <a:latin typeface="Lobster"/>
              </a:rPr>
              <a:t>Я</a:t>
            </a:r>
            <a:r>
              <a:rPr lang="en-US" sz="7627">
                <a:solidFill>
                  <a:srgbClr val="000000"/>
                </a:solidFill>
                <a:latin typeface="Lobster"/>
              </a:rPr>
              <a:t>-особистість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23850">
            <a:off x="13554742" y="-3183869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98190"/>
          <a:stretch>
            <a:fillRect/>
          </a:stretch>
        </p:blipFill>
        <p:spPr>
          <a:xfrm>
            <a:off x="12194570" y="2217675"/>
            <a:ext cx="47625" cy="2255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6156" y="2306285"/>
            <a:ext cx="11190656" cy="72683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76156" y="5650871"/>
            <a:ext cx="4770345" cy="4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2970199" y="4578225"/>
            <a:ext cx="5317801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  <a:spcBef>
                <a:spcPct val="0"/>
              </a:spcBef>
            </a:pPr>
            <a:r>
              <a:rPr lang="en-US" sz="5250" spc="420">
                <a:solidFill>
                  <a:srgbClr val="050A30"/>
                </a:solidFill>
                <a:latin typeface="Lobster"/>
              </a:rPr>
              <a:t>Алгоритм “Перехід </a:t>
            </a:r>
          </a:p>
          <a:p>
            <a:pPr algn="ctr">
              <a:lnSpc>
                <a:spcPts val="5250"/>
              </a:lnSpc>
              <a:spcBef>
                <a:spcPct val="0"/>
              </a:spcBef>
            </a:pPr>
            <a:r>
              <a:rPr lang="en-US" sz="5250" spc="420">
                <a:solidFill>
                  <a:srgbClr val="050A30"/>
                </a:solidFill>
                <a:latin typeface="Lobster"/>
              </a:rPr>
              <a:t>вулиці без світлофора”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E6ECA9-E006-4437-B567-2FD50D3997B0}"/>
              </a:ext>
            </a:extLst>
          </p:cNvPr>
          <p:cNvSpPr/>
          <p:nvPr/>
        </p:nvSpPr>
        <p:spPr>
          <a:xfrm>
            <a:off x="1289058" y="688147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0F8473-8636-449B-887D-F91862B4A4F9}"/>
              </a:ext>
            </a:extLst>
          </p:cNvPr>
          <p:cNvSpPr/>
          <p:nvPr/>
        </p:nvSpPr>
        <p:spPr>
          <a:xfrm>
            <a:off x="2000497" y="68814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FFA9BA-B96F-4B70-94FD-02266D49F08F}"/>
              </a:ext>
            </a:extLst>
          </p:cNvPr>
          <p:cNvSpPr/>
          <p:nvPr/>
        </p:nvSpPr>
        <p:spPr>
          <a:xfrm>
            <a:off x="2747614" y="68814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5F0523-12DF-4E1C-A703-C7E34023632B}"/>
              </a:ext>
            </a:extLst>
          </p:cNvPr>
          <p:cNvSpPr/>
          <p:nvPr/>
        </p:nvSpPr>
        <p:spPr>
          <a:xfrm>
            <a:off x="3570638" y="68814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66CEB5-9CFA-435D-951B-3E91B12EFD79}"/>
              </a:ext>
            </a:extLst>
          </p:cNvPr>
          <p:cNvSpPr/>
          <p:nvPr/>
        </p:nvSpPr>
        <p:spPr>
          <a:xfrm>
            <a:off x="4460421" y="688147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09CB46-F184-4569-A125-2365EB77191D}"/>
              </a:ext>
            </a:extLst>
          </p:cNvPr>
          <p:cNvSpPr/>
          <p:nvPr/>
        </p:nvSpPr>
        <p:spPr>
          <a:xfrm>
            <a:off x="5171860" y="68814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EDF29E-B8E6-43A4-8820-BCAFED319D70}"/>
              </a:ext>
            </a:extLst>
          </p:cNvPr>
          <p:cNvSpPr/>
          <p:nvPr/>
        </p:nvSpPr>
        <p:spPr>
          <a:xfrm>
            <a:off x="5888741" y="712392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23850">
            <a:off x="13554742" y="-3183869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r="98190"/>
          <a:stretch>
            <a:fillRect/>
          </a:stretch>
        </p:blipFill>
        <p:spPr>
          <a:xfrm>
            <a:off x="12194570" y="2217675"/>
            <a:ext cx="47625" cy="2255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177" t="3288" b="3288"/>
          <a:stretch>
            <a:fillRect/>
          </a:stretch>
        </p:blipFill>
        <p:spPr>
          <a:xfrm>
            <a:off x="2975558" y="2217675"/>
            <a:ext cx="12373757" cy="75214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04775"/>
            <a:ext cx="14961400" cy="23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 spc="480">
                <a:solidFill>
                  <a:srgbClr val="050A30"/>
                </a:solidFill>
                <a:latin typeface="Lobster"/>
              </a:rPr>
              <a:t>Алгоритм “Перехід 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6000" spc="480">
                <a:solidFill>
                  <a:srgbClr val="050A30"/>
                </a:solidFill>
                <a:latin typeface="Lobster"/>
              </a:rPr>
              <a:t>вулиці без світлофора”</a:t>
            </a:r>
          </a:p>
          <a:p>
            <a:pPr algn="ctr">
              <a:lnSpc>
                <a:spcPts val="6000"/>
              </a:lnSpc>
              <a:spcBef>
                <a:spcPct val="0"/>
              </a:spcBef>
            </a:pPr>
            <a:endParaRPr lang="en-US" sz="6000" spc="480">
              <a:solidFill>
                <a:srgbClr val="050A30"/>
              </a:solidFill>
              <a:latin typeface="Lobster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9A63BF-5C66-4907-AC94-9401F8B378BB}"/>
              </a:ext>
            </a:extLst>
          </p:cNvPr>
          <p:cNvSpPr/>
          <p:nvPr/>
        </p:nvSpPr>
        <p:spPr>
          <a:xfrm>
            <a:off x="1917955" y="5580943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B637CB-ABC9-4EA5-B7B7-92E76543E36A}"/>
              </a:ext>
            </a:extLst>
          </p:cNvPr>
          <p:cNvSpPr/>
          <p:nvPr/>
        </p:nvSpPr>
        <p:spPr>
          <a:xfrm>
            <a:off x="1872561" y="2144963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581F52-0EC5-467E-9D5D-C892B4E34E5E}"/>
              </a:ext>
            </a:extLst>
          </p:cNvPr>
          <p:cNvSpPr/>
          <p:nvPr/>
        </p:nvSpPr>
        <p:spPr>
          <a:xfrm>
            <a:off x="1917955" y="6819900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5FD000-864A-4305-94BB-E8A8AE3724C9}"/>
              </a:ext>
            </a:extLst>
          </p:cNvPr>
          <p:cNvSpPr/>
          <p:nvPr/>
        </p:nvSpPr>
        <p:spPr>
          <a:xfrm>
            <a:off x="1872561" y="4453633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5B7107-065B-4E75-8D62-AD000412DB13}"/>
              </a:ext>
            </a:extLst>
          </p:cNvPr>
          <p:cNvSpPr/>
          <p:nvPr/>
        </p:nvSpPr>
        <p:spPr>
          <a:xfrm>
            <a:off x="1917955" y="3274619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FE6DD6-B1CE-4DC1-9563-EB074DDF92DE}"/>
              </a:ext>
            </a:extLst>
          </p:cNvPr>
          <p:cNvSpPr/>
          <p:nvPr/>
        </p:nvSpPr>
        <p:spPr>
          <a:xfrm>
            <a:off x="1897173" y="7835563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D0A3C3B-70E3-4635-A33C-EDC9AAE893CE}"/>
              </a:ext>
            </a:extLst>
          </p:cNvPr>
          <p:cNvSpPr/>
          <p:nvPr/>
        </p:nvSpPr>
        <p:spPr>
          <a:xfrm>
            <a:off x="1917955" y="9074520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1315120" y="5925220"/>
            <a:ext cx="5161420" cy="49695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>
            <a:off x="15472554" y="-1915107"/>
            <a:ext cx="1691219" cy="4627715"/>
          </a:xfrm>
          <a:prstGeom prst="rect">
            <a:avLst/>
          </a:prstGeom>
        </p:spPr>
      </p:pic>
      <p:pic>
        <p:nvPicPr>
          <p:cNvPr id="6" name="Рисунок 5">
            <a:hlinkClick r:id="rId6"/>
            <a:extLst>
              <a:ext uri="{FF2B5EF4-FFF2-40B4-BE49-F238E27FC236}">
                <a16:creationId xmlns:a16="http://schemas.microsoft.com/office/drawing/2014/main" id="{E79175F7-163E-4756-8D7F-F3B323F65D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537" t="12500" r="10762" b="10417"/>
          <a:stretch/>
        </p:blipFill>
        <p:spPr>
          <a:xfrm>
            <a:off x="3612562" y="1171624"/>
            <a:ext cx="12705601" cy="7086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ADFF0-63CB-4088-9DDE-B807DDF34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24244"/>
            <a:ext cx="3138055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ультимедиа в Интернете 2" title="Гімнастика для очей / Gymnastics for the eyes">
            <a:hlinkClick r:id="" action="ppaction://media"/>
            <a:extLst>
              <a:ext uri="{FF2B5EF4-FFF2-40B4-BE49-F238E27FC236}">
                <a16:creationId xmlns:a16="http://schemas.microsoft.com/office/drawing/2014/main" id="{7309964D-DEC0-4491-BF13-139693F4E6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7066" y="1714500"/>
            <a:ext cx="12733867" cy="71628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F6B740-7028-43E0-AA5F-AA4E9ECC1119}"/>
              </a:ext>
            </a:extLst>
          </p:cNvPr>
          <p:cNvSpPr/>
          <p:nvPr/>
        </p:nvSpPr>
        <p:spPr>
          <a:xfrm>
            <a:off x="4518748" y="486370"/>
            <a:ext cx="83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Фізкультхвилинка</a:t>
            </a:r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для очей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E0000E-718E-4E94-95C1-C26D199FE235}"/>
              </a:ext>
            </a:extLst>
          </p:cNvPr>
          <p:cNvSpPr/>
          <p:nvPr/>
        </p:nvSpPr>
        <p:spPr>
          <a:xfrm>
            <a:off x="14782800" y="9867900"/>
            <a:ext cx="321068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Автор </a:t>
            </a:r>
            <a:r>
              <a:rPr lang="ru-RU" sz="1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фізкультхвилинки</a:t>
            </a:r>
            <a:r>
              <a:rPr lang="ru-RU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 </a:t>
            </a:r>
            <a:r>
              <a:rPr lang="uk-UA" sz="1400" dirty="0">
                <a:hlinkClick r:id="rId4"/>
              </a:rPr>
              <a:t>Староста Юрій</a:t>
            </a:r>
            <a:r>
              <a:rPr lang="ru-RU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 </a:t>
            </a:r>
            <a:br>
              <a:rPr lang="uk-UA" sz="5400" dirty="0"/>
            </a:b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76247" y="1128704"/>
            <a:ext cx="14735505" cy="195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spc="319">
                <a:solidFill>
                  <a:srgbClr val="050A30"/>
                </a:solidFill>
                <a:latin typeface="Lobster"/>
              </a:rPr>
              <a:t> Серед графічних способів подання </a:t>
            </a:r>
          </a:p>
          <a:p>
            <a:pPr algn="ctr">
              <a:lnSpc>
                <a:spcPts val="3999"/>
              </a:lnSpc>
            </a:pPr>
            <a:r>
              <a:rPr lang="en-US" sz="3999" spc="319">
                <a:solidFill>
                  <a:srgbClr val="050A30"/>
                </a:solidFill>
                <a:latin typeface="Lobster"/>
              </a:rPr>
              <a:t>окремо виділяють подання алгоритму у вигляді блок-схем.</a:t>
            </a:r>
          </a:p>
          <a:p>
            <a:pPr algn="ctr">
              <a:lnSpc>
                <a:spcPts val="3318"/>
              </a:lnSpc>
            </a:pPr>
            <a:endParaRPr lang="en-US" sz="3999" spc="319">
              <a:solidFill>
                <a:srgbClr val="050A30"/>
              </a:solidFill>
              <a:latin typeface="Lobster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18030">
            <a:off x="11655632" y="-5790680"/>
            <a:ext cx="7256937" cy="69872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479" y="-2013670"/>
            <a:ext cx="3583276" cy="35311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412419" y="3961160"/>
            <a:ext cx="7204610" cy="523074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933701" y="7979341"/>
            <a:ext cx="5958696" cy="4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28700" y="3193338"/>
            <a:ext cx="9032767" cy="599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4"/>
              </a:lnSpc>
            </a:pPr>
            <a:r>
              <a:rPr lang="en-US" sz="4518">
                <a:solidFill>
                  <a:srgbClr val="050A30"/>
                </a:solidFill>
                <a:latin typeface="Lobster"/>
              </a:rPr>
              <a:t>Блок-схема — це наочне графічне зображення алгоритму, коли окремі його кроки (етапи) зображуються за допомогою різних геометричних фігур (блоків), а зв'язки між етапами вказуються за допомогою стрілок, що з'єднують ці фігури.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3630832" y="5924992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>
            <a:off x="15715172" y="-2130767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87808" y="2905583"/>
            <a:ext cx="4575666" cy="2237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8421" y="5085721"/>
            <a:ext cx="4254764" cy="20316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10584967" y="7359821"/>
            <a:ext cx="2749346" cy="310501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75934" y="206924"/>
            <a:ext cx="11789761" cy="148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6"/>
              </a:lnSpc>
            </a:pPr>
            <a:r>
              <a:rPr lang="en-US" sz="11166">
                <a:solidFill>
                  <a:srgbClr val="12229D"/>
                </a:solidFill>
                <a:latin typeface="Lobster"/>
              </a:rPr>
              <a:t>Основні блоки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50868" y="2049789"/>
            <a:ext cx="8409156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spc="319">
                <a:solidFill>
                  <a:srgbClr val="050A30"/>
                </a:solidFill>
                <a:latin typeface="Radcliffe Heavy"/>
              </a:rPr>
              <a:t>КОМАНДНИЙ БЛОК</a:t>
            </a:r>
          </a:p>
          <a:p>
            <a:pPr>
              <a:lnSpc>
                <a:spcPts val="3999"/>
              </a:lnSpc>
            </a:pPr>
            <a:endParaRPr lang="en-US" sz="3999" spc="319">
              <a:solidFill>
                <a:srgbClr val="050A30"/>
              </a:solidFill>
              <a:latin typeface="Radcliffe Heav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83185" y="3613150"/>
            <a:ext cx="7557804" cy="153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spc="319">
                <a:solidFill>
                  <a:srgbClr val="050A30"/>
                </a:solidFill>
                <a:latin typeface="Radcliffe Heavy"/>
              </a:rPr>
              <a:t>ПОЧАТОК АБО КІНЕЦЬ АЛГОРИТМУ</a:t>
            </a:r>
          </a:p>
          <a:p>
            <a:pPr algn="ctr">
              <a:lnSpc>
                <a:spcPts val="3999"/>
              </a:lnSpc>
            </a:pPr>
            <a:endParaRPr lang="en-US" sz="3999" spc="319">
              <a:solidFill>
                <a:srgbClr val="050A30"/>
              </a:solidFill>
              <a:latin typeface="Radcliffe Heav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83185" y="5875854"/>
            <a:ext cx="8982510" cy="102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spc="319">
                <a:solidFill>
                  <a:srgbClr val="050A30"/>
                </a:solidFill>
                <a:latin typeface="Radcliffe Heavy"/>
              </a:rPr>
              <a:t>БЛОК ВВЕДЕННЯ-ВИВЕДЕННЯ ДАНИХ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8421" y="8851524"/>
            <a:ext cx="9878714" cy="52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spc="319">
                <a:solidFill>
                  <a:srgbClr val="050A30"/>
                </a:solidFill>
                <a:latin typeface="Radcliffe Heavy"/>
              </a:rPr>
              <a:t>БЛОК УМОВНОГО ПЕРЕХОДУ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2043424" y="-4540127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>
            <a:off x="15572615" y="-1736148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18225" y="-267901"/>
            <a:ext cx="3583276" cy="35311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5044" y="5143500"/>
            <a:ext cx="3299606" cy="49682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944870" y="5026156"/>
            <a:ext cx="4314430" cy="50856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577301" y="4797190"/>
            <a:ext cx="5133398" cy="502032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43594" y="169722"/>
            <a:ext cx="14854237" cy="9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000">
                <a:solidFill>
                  <a:srgbClr val="12229D"/>
                </a:solidFill>
                <a:latin typeface="Lobster"/>
              </a:rPr>
              <a:t>Хто ж такий виконавець?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4876" y="1903062"/>
            <a:ext cx="16702956" cy="2529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9"/>
              </a:lnSpc>
            </a:pPr>
            <a:r>
              <a:rPr lang="en-US" sz="4028" spc="535">
                <a:solidFill>
                  <a:srgbClr val="12229D"/>
                </a:solidFill>
                <a:latin typeface="Lobster"/>
              </a:rPr>
              <a:t>Виконавець алгоритму — це об'єкт: </a:t>
            </a:r>
          </a:p>
          <a:p>
            <a:pPr algn="ctr">
              <a:lnSpc>
                <a:spcPts val="6889"/>
              </a:lnSpc>
            </a:pPr>
            <a:r>
              <a:rPr lang="en-US" sz="4028" spc="535">
                <a:solidFill>
                  <a:srgbClr val="12229D"/>
                </a:solidFill>
                <a:latin typeface="Lobster"/>
              </a:rPr>
              <a:t>людина, тварина, машина чи пристрій, який здатний виконати команди алгоритму.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23850">
            <a:off x="13554742" y="-3183869"/>
            <a:ext cx="7256937" cy="69872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1440369" y="-2249343"/>
            <a:ext cx="4565087" cy="4498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r="98190"/>
          <a:stretch>
            <a:fillRect/>
          </a:stretch>
        </p:blipFill>
        <p:spPr>
          <a:xfrm>
            <a:off x="12194570" y="2217675"/>
            <a:ext cx="47625" cy="225577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16261" y="7585765"/>
            <a:ext cx="4770345" cy="2119496"/>
            <a:chOff x="0" y="0"/>
            <a:chExt cx="6360460" cy="2825995"/>
          </a:xfrm>
        </p:grpSpPr>
        <p:sp>
          <p:nvSpPr>
            <p:cNvPr id="6" name="TextBox 6"/>
            <p:cNvSpPr txBox="1"/>
            <p:nvPr/>
          </p:nvSpPr>
          <p:spPr>
            <a:xfrm>
              <a:off x="0" y="95250"/>
              <a:ext cx="6360460" cy="1974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5600" spc="448">
                  <a:solidFill>
                    <a:srgbClr val="12229D"/>
                  </a:solidFill>
                  <a:latin typeface="HK Grotesk Bold"/>
                </a:rPr>
                <a:t>СИСТЕМУ</a:t>
              </a:r>
            </a:p>
            <a:p>
              <a:pPr algn="ctr">
                <a:lnSpc>
                  <a:spcPts val="5600"/>
                </a:lnSpc>
              </a:pPr>
              <a:r>
                <a:rPr lang="en-US" sz="5600" spc="448">
                  <a:solidFill>
                    <a:srgbClr val="12229D"/>
                  </a:solidFill>
                  <a:latin typeface="HK Grotesk Bold"/>
                </a:rPr>
                <a:t>КОМАНД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04671"/>
              <a:ext cx="6360460" cy="521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1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525484" y="7681015"/>
            <a:ext cx="6861456" cy="145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 spc="448">
                <a:solidFill>
                  <a:srgbClr val="12229D"/>
                </a:solidFill>
                <a:latin typeface="HK Grotesk Bold"/>
              </a:rPr>
              <a:t>СЕРЕДОВИЩЕ ВИКОНАННЯ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16019" y="2752551"/>
            <a:ext cx="10536734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233DFF"/>
                </a:solidFill>
                <a:latin typeface="Lobster"/>
              </a:rPr>
              <a:t>Кожен виконавець має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B7707238-9AE9-4AAE-BFD1-1E6C5B8931B6}"/>
              </a:ext>
            </a:extLst>
          </p:cNvPr>
          <p:cNvSpPr/>
          <p:nvPr/>
        </p:nvSpPr>
        <p:spPr>
          <a:xfrm rot="2535381">
            <a:off x="4191000" y="5143500"/>
            <a:ext cx="2057400" cy="182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D6E555C9-C0C9-443F-9721-3E0B7EE66EC8}"/>
              </a:ext>
            </a:extLst>
          </p:cNvPr>
          <p:cNvSpPr/>
          <p:nvPr/>
        </p:nvSpPr>
        <p:spPr>
          <a:xfrm rot="19080352">
            <a:off x="9845348" y="5188206"/>
            <a:ext cx="2057400" cy="182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76247" y="369879"/>
            <a:ext cx="14735505" cy="270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0"/>
              </a:lnSpc>
            </a:pPr>
            <a:r>
              <a:rPr lang="en-US" sz="5000" spc="400">
                <a:solidFill>
                  <a:srgbClr val="FF1616"/>
                </a:solidFill>
                <a:latin typeface="Lobster"/>
              </a:rPr>
              <a:t> </a:t>
            </a:r>
            <a:r>
              <a:rPr lang="en-US" sz="5000" spc="400">
                <a:solidFill>
                  <a:srgbClr val="FF1616"/>
                </a:solidFill>
                <a:latin typeface="Arimo Bold Italics"/>
              </a:rPr>
              <a:t>Як же комп'ютеру подати алгоритм, щоб він його зрозумів? </a:t>
            </a:r>
          </a:p>
          <a:p>
            <a:pPr algn="ctr">
              <a:lnSpc>
                <a:spcPts val="3999"/>
              </a:lnSpc>
            </a:pPr>
            <a:endParaRPr lang="en-US" sz="5000" spc="400">
              <a:solidFill>
                <a:srgbClr val="FF1616"/>
              </a:solidFill>
              <a:latin typeface="Arimo Bold Italics"/>
            </a:endParaRPr>
          </a:p>
          <a:p>
            <a:pPr algn="ctr">
              <a:lnSpc>
                <a:spcPts val="3318"/>
              </a:lnSpc>
            </a:pPr>
            <a:endParaRPr lang="en-US" sz="5000" spc="400">
              <a:solidFill>
                <a:srgbClr val="FF1616"/>
              </a:solidFill>
              <a:latin typeface="Arimo Bold Itali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14687" y="5660748"/>
            <a:ext cx="3583276" cy="35311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46345" y="3450563"/>
            <a:ext cx="8741655" cy="58077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33701" y="7979341"/>
            <a:ext cx="5958696" cy="4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623479" y="3139811"/>
            <a:ext cx="8115300" cy="714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5"/>
              </a:lnSpc>
            </a:pPr>
            <a:r>
              <a:rPr lang="en-US" sz="4518" spc="673">
                <a:solidFill>
                  <a:srgbClr val="050A30"/>
                </a:solidFill>
                <a:latin typeface="Lobster"/>
              </a:rPr>
              <a:t> Для виконання алгоритму за допомогою комп'ютера його необхідно записати «зрозумілою» комп'ютеру мовою. Такий запис називають програмою.</a:t>
            </a:r>
          </a:p>
          <a:p>
            <a:pPr algn="ctr">
              <a:lnSpc>
                <a:spcPts val="5964"/>
              </a:lnSpc>
            </a:pPr>
            <a:endParaRPr lang="en-US" sz="4518" spc="673">
              <a:solidFill>
                <a:srgbClr val="050A30"/>
              </a:solidFill>
              <a:latin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731665" y="-2130767"/>
            <a:ext cx="1691219" cy="4627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70171" y="-491529"/>
            <a:ext cx="3508266" cy="34572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413690" y="7790052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64891" y="7925998"/>
            <a:ext cx="3508266" cy="3457236"/>
          </a:xfrm>
          <a:prstGeom prst="rect">
            <a:avLst/>
          </a:prstGeom>
        </p:spPr>
      </p:pic>
      <p:pic>
        <p:nvPicPr>
          <p:cNvPr id="6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91200" y="3162300"/>
            <a:ext cx="6705600" cy="6705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19449" y="1399014"/>
            <a:ext cx="17168551" cy="955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  <a:spcBef>
                <a:spcPct val="0"/>
              </a:spcBef>
            </a:pPr>
            <a:r>
              <a:rPr lang="en-US" sz="3600" u="sng" dirty="0">
                <a:solidFill>
                  <a:srgbClr val="000000"/>
                </a:solidFill>
                <a:latin typeface="HK Grotesk Bold"/>
              </a:rPr>
              <a:t>https://wordwall.net/uk/resource/25187416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-274331" y="4630585"/>
            <a:ext cx="1691219" cy="4627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11265" y="7837093"/>
            <a:ext cx="4565087" cy="4498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978942" y="1028700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2008" y="-1220643"/>
            <a:ext cx="4565087" cy="449868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53823" y="2339725"/>
            <a:ext cx="12973556" cy="597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8"/>
              </a:lnSpc>
              <a:spcBef>
                <a:spcPct val="0"/>
              </a:spcBef>
            </a:pPr>
            <a:r>
              <a:rPr lang="en-US" sz="9348" spc="747">
                <a:solidFill>
                  <a:srgbClr val="233DFF"/>
                </a:solidFill>
                <a:latin typeface="Lobster"/>
              </a:rPr>
              <a:t>ЯКЩО НЕ ВИСЛОВЛЕНО РІЗНІ  ДУМКИ,</a:t>
            </a:r>
          </a:p>
          <a:p>
            <a:pPr algn="ctr">
              <a:lnSpc>
                <a:spcPts val="9348"/>
              </a:lnSpc>
              <a:spcBef>
                <a:spcPct val="0"/>
              </a:spcBef>
            </a:pPr>
            <a:r>
              <a:rPr lang="en-US" sz="9348" spc="747">
                <a:solidFill>
                  <a:srgbClr val="233DFF"/>
                </a:solidFill>
                <a:latin typeface="Lobster"/>
              </a:rPr>
              <a:t>НЕМАЄ З ЧОГО ВИБИРАТИ КРАЩЕ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1552010" y="7389947"/>
            <a:ext cx="5161420" cy="49695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-1486691" y="-1275426"/>
            <a:ext cx="4207694" cy="41464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15472554" y="-1915107"/>
            <a:ext cx="1691219" cy="4627715"/>
          </a:xfrm>
          <a:prstGeom prst="rect">
            <a:avLst/>
          </a:prstGeom>
        </p:spPr>
      </p:pic>
      <p:pic>
        <p:nvPicPr>
          <p:cNvPr id="7" name="Рисунок 6">
            <a:hlinkClick r:id="rId8"/>
            <a:extLst>
              <a:ext uri="{FF2B5EF4-FFF2-40B4-BE49-F238E27FC236}">
                <a16:creationId xmlns:a16="http://schemas.microsoft.com/office/drawing/2014/main" id="{F7CF14FA-8C41-4484-BBB1-140996939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1020"/>
            <a:ext cx="9432306" cy="10318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190" r="13992"/>
          <a:stretch>
            <a:fillRect/>
          </a:stretch>
        </p:blipFill>
        <p:spPr>
          <a:xfrm>
            <a:off x="9879683" y="3205184"/>
            <a:ext cx="8408317" cy="71650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47673"/>
          <a:stretch>
            <a:fillRect/>
          </a:stretch>
        </p:blipFill>
        <p:spPr>
          <a:xfrm>
            <a:off x="235184" y="166311"/>
            <a:ext cx="7743298" cy="30388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6810" t="52326" r="6810"/>
          <a:stretch>
            <a:fillRect/>
          </a:stretch>
        </p:blipFill>
        <p:spPr>
          <a:xfrm>
            <a:off x="10212193" y="0"/>
            <a:ext cx="7743298" cy="32051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3652794"/>
            <a:ext cx="9644499" cy="636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Lobster"/>
              </a:rPr>
              <a:t>Уявіть, що ви керуєте роботом-художником, що вміє рухатись по клітинках і виконувати команди Малюй, Не малюй, Вгору , Вниз , Вправо , Вліво . Склади алгоритм, за яким робот зможе намалювати зображення . Починай малювати із вказаної на малюнку точки.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90651" y="44298"/>
            <a:ext cx="10198404" cy="10198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2544" y="5191722"/>
            <a:ext cx="4565087" cy="44986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978942" y="1028700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2008" y="-1220643"/>
            <a:ext cx="4565087" cy="44986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18607" y="4264081"/>
            <a:ext cx="15460335" cy="1835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endParaRPr/>
          </a:p>
          <a:p>
            <a:pPr>
              <a:lnSpc>
                <a:spcPts val="3999"/>
              </a:lnSpc>
            </a:pPr>
            <a:r>
              <a:rPr lang="en-US" sz="1200" spc="60">
                <a:solidFill>
                  <a:srgbClr val="12229D"/>
                </a:solidFill>
                <a:latin typeface="HK Grotesk Medium"/>
              </a:rPr>
              <a:t>.</a:t>
            </a:r>
          </a:p>
          <a:p>
            <a:pPr>
              <a:lnSpc>
                <a:spcPts val="3999"/>
              </a:lnSpc>
            </a:pPr>
            <a:endParaRPr lang="en-US" sz="1200" spc="60">
              <a:solidFill>
                <a:srgbClr val="12229D"/>
              </a:solidFill>
              <a:latin typeface="HK Grotesk Medium"/>
            </a:endParaRPr>
          </a:p>
          <a:p>
            <a:pPr>
              <a:lnSpc>
                <a:spcPts val="2491"/>
              </a:lnSpc>
            </a:pPr>
            <a:endParaRPr lang="en-US" sz="1200" spc="60">
              <a:solidFill>
                <a:srgbClr val="12229D"/>
              </a:solidFill>
              <a:latin typeface="HK Grotesk Mediu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8607" y="6944443"/>
            <a:ext cx="1937550" cy="33425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326070" y="7647364"/>
            <a:ext cx="3961930" cy="263963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16689" y="205416"/>
            <a:ext cx="14262253" cy="839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9"/>
              </a:lnSpc>
              <a:spcBef>
                <a:spcPct val="0"/>
              </a:spcBef>
            </a:pPr>
            <a:r>
              <a:rPr lang="en-US" sz="5009">
                <a:solidFill>
                  <a:srgbClr val="FF1616"/>
                </a:solidFill>
                <a:latin typeface="Lobster"/>
              </a:rPr>
              <a:t>Бургомістр і алгоритм</a:t>
            </a:r>
          </a:p>
          <a:p>
            <a:pPr algn="ctr">
              <a:lnSpc>
                <a:spcPts val="6211"/>
              </a:lnSpc>
            </a:pPr>
            <a:r>
              <a:rPr lang="en-US" sz="5009" spc="400">
                <a:solidFill>
                  <a:srgbClr val="050A30"/>
                </a:solidFill>
                <a:latin typeface="Lobster"/>
              </a:rPr>
              <a:t>В одному німецькому місті бургомістр вночі зіштовхнувся з перехожим і набив собі гулю. Вранці він написав наказ: «Всім мешканцям міста вночі ходити з ліхтарями». </a:t>
            </a:r>
          </a:p>
          <a:p>
            <a:pPr algn="ctr">
              <a:lnSpc>
                <a:spcPts val="6211"/>
              </a:lnSpc>
            </a:pPr>
            <a:r>
              <a:rPr lang="en-US" sz="5009" spc="400">
                <a:solidFill>
                  <a:srgbClr val="050A30"/>
                </a:solidFill>
                <a:latin typeface="Lobster"/>
              </a:rPr>
              <a:t>Ввечері він пішов перевірити, як виконується його наказ. І знову набив гулю. «Чому ти без ліхтаря?» — «Ось він». — «Чому він без свічки?» — «Наказу не було».</a:t>
            </a:r>
          </a:p>
          <a:p>
            <a:pPr algn="ctr">
              <a:lnSpc>
                <a:spcPts val="6211"/>
              </a:lnSpc>
            </a:pPr>
            <a:endParaRPr lang="en-US" sz="5009" spc="400">
              <a:solidFill>
                <a:srgbClr val="050A30"/>
              </a:solidFill>
              <a:latin typeface="Lobste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l="20003" r="31433"/>
          <a:stretch>
            <a:fillRect/>
          </a:stretch>
        </p:blipFill>
        <p:spPr>
          <a:xfrm>
            <a:off x="253157" y="1028700"/>
            <a:ext cx="2463531" cy="2576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-274331" y="4630585"/>
            <a:ext cx="1691219" cy="4627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11265" y="7837093"/>
            <a:ext cx="4565087" cy="44986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978942" y="1028700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2008" y="-1220643"/>
            <a:ext cx="4565087" cy="449868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18607" y="4264081"/>
            <a:ext cx="15460335" cy="1835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endParaRPr/>
          </a:p>
          <a:p>
            <a:pPr>
              <a:lnSpc>
                <a:spcPts val="3999"/>
              </a:lnSpc>
            </a:pPr>
            <a:r>
              <a:rPr lang="en-US" sz="1200" spc="60">
                <a:solidFill>
                  <a:srgbClr val="12229D"/>
                </a:solidFill>
                <a:latin typeface="HK Grotesk Medium"/>
              </a:rPr>
              <a:t>.</a:t>
            </a:r>
          </a:p>
          <a:p>
            <a:pPr>
              <a:lnSpc>
                <a:spcPts val="3999"/>
              </a:lnSpc>
            </a:pPr>
            <a:endParaRPr lang="en-US" sz="1200" spc="60">
              <a:solidFill>
                <a:srgbClr val="12229D"/>
              </a:solidFill>
              <a:latin typeface="HK Grotesk Medium"/>
            </a:endParaRPr>
          </a:p>
          <a:p>
            <a:pPr>
              <a:lnSpc>
                <a:spcPts val="2491"/>
              </a:lnSpc>
            </a:pPr>
            <a:endParaRPr lang="en-US" sz="1200" spc="60">
              <a:solidFill>
                <a:srgbClr val="12229D"/>
              </a:solidFill>
              <a:latin typeface="HK Grotesk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11001" y="469748"/>
            <a:ext cx="14265998" cy="840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150"/>
              </a:lnSpc>
            </a:pPr>
            <a:r>
              <a:rPr lang="en-US" sz="5000">
                <a:solidFill>
                  <a:srgbClr val="050A30"/>
                </a:solidFill>
                <a:latin typeface="Lobster"/>
              </a:rPr>
              <a:t>Наступного дня з'явився наказ: «У ліхтарях повинна бути свічка». Знову бургомістр пішов перевіряти виконання свого наказу і знову набив гулю. «Чому без ліхтаря?» — «Ось він». — «Чому ліхтар без свіч­ки?» — «Ось вона». — </a:t>
            </a:r>
          </a:p>
          <a:p>
            <a:pPr algn="ctr">
              <a:lnSpc>
                <a:spcPts val="6150"/>
              </a:lnSpc>
            </a:pPr>
            <a:r>
              <a:rPr lang="en-US" sz="5000">
                <a:solidFill>
                  <a:srgbClr val="050A30"/>
                </a:solidFill>
                <a:latin typeface="Lobster"/>
              </a:rPr>
              <a:t>«Чому вона не запалена?» — «Не було наказу».</a:t>
            </a:r>
          </a:p>
          <a:p>
            <a:pPr algn="ctr">
              <a:lnSpc>
                <a:spcPts val="6150"/>
              </a:lnSpc>
            </a:pPr>
            <a:r>
              <a:rPr lang="en-US" sz="5000">
                <a:solidFill>
                  <a:srgbClr val="050A30"/>
                </a:solidFill>
                <a:latin typeface="Lobster"/>
              </a:rPr>
              <a:t>І тільки на третій день вийшов вичерпний наказ: "Перехожі в темну пору доби повинні ходити з ліхтарями, у ліхтарях повинна бути свічка, свічка повинна бути запалена."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29531" y="7925392"/>
            <a:ext cx="4197240" cy="4041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048125"/>
            <a:ext cx="6487659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050A30"/>
                </a:solidFill>
                <a:latin typeface="Lobster"/>
              </a:rPr>
              <a:t>Сьогодні на уроці: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035569" y="2160357"/>
            <a:ext cx="7344761" cy="2620361"/>
            <a:chOff x="0" y="0"/>
            <a:chExt cx="9793015" cy="3493814"/>
          </a:xfrm>
        </p:grpSpPr>
        <p:sp>
          <p:nvSpPr>
            <p:cNvPr id="5" name="TextBox 5"/>
            <p:cNvSpPr txBox="1"/>
            <p:nvPr/>
          </p:nvSpPr>
          <p:spPr>
            <a:xfrm>
              <a:off x="0" y="76200"/>
              <a:ext cx="9793015" cy="732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3999" spc="319">
                  <a:solidFill>
                    <a:srgbClr val="FF1616"/>
                  </a:solidFill>
                  <a:latin typeface="HK Grotesk Bold"/>
                </a:rPr>
                <a:t>ДІЗНАЄМОСЬ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05884"/>
              <a:ext cx="9793015" cy="248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50A30"/>
                  </a:solidFill>
                  <a:latin typeface="Lobster"/>
                </a:rPr>
                <a:t>що називають командою та як правильно їх подавати</a:t>
              </a:r>
            </a:p>
            <a:p>
              <a:pPr algn="ctr">
                <a:lnSpc>
                  <a:spcPts val="5040"/>
                </a:lnSpc>
              </a:pPr>
              <a:endParaRPr lang="en-US" sz="3600">
                <a:solidFill>
                  <a:srgbClr val="050A30"/>
                </a:solidFill>
                <a:latin typeface="Lobster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7915144" y="613685"/>
            <a:ext cx="459346" cy="12569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8001216" y="8400640"/>
            <a:ext cx="459346" cy="12569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16359" y="811047"/>
            <a:ext cx="1084772" cy="98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19"/>
              </a:lnSpc>
            </a:pPr>
            <a:r>
              <a:rPr lang="en-US" sz="7319">
                <a:solidFill>
                  <a:srgbClr val="050A30"/>
                </a:solidFill>
                <a:latin typeface="HK Grotesk Bold"/>
              </a:rPr>
              <a:t>01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8019572" y="2841302"/>
            <a:ext cx="459346" cy="125691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02431" y="2483744"/>
            <a:ext cx="1084772" cy="98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19"/>
              </a:lnSpc>
            </a:pPr>
            <a:r>
              <a:rPr lang="en-US" sz="7319">
                <a:solidFill>
                  <a:srgbClr val="050A30"/>
                </a:solidFill>
                <a:latin typeface="HK Grotesk Bold"/>
              </a:rPr>
              <a:t>02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7829072" y="3922587"/>
            <a:ext cx="459346" cy="12569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8105644" y="6333423"/>
            <a:ext cx="459346" cy="125691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688503" y="6524625"/>
            <a:ext cx="1084772" cy="98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19"/>
              </a:lnSpc>
            </a:pPr>
            <a:r>
              <a:rPr lang="en-US" sz="7319">
                <a:solidFill>
                  <a:srgbClr val="050A30"/>
                </a:solidFill>
                <a:latin typeface="HK Grotesk Bold"/>
              </a:rPr>
              <a:t>04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23479" y="-1169548"/>
            <a:ext cx="3583276" cy="353115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939753" y="5949493"/>
            <a:ext cx="8252431" cy="124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50A30"/>
                </a:solidFill>
                <a:latin typeface="Lobster"/>
              </a:rPr>
              <a:t>хто чи що може бути виконавцем алгоритму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258451" y="64806"/>
            <a:ext cx="8479898" cy="2620361"/>
            <a:chOff x="0" y="0"/>
            <a:chExt cx="11306530" cy="349381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76200"/>
              <a:ext cx="11306530" cy="732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3999" spc="319">
                  <a:solidFill>
                    <a:srgbClr val="FF1616"/>
                  </a:solidFill>
                  <a:latin typeface="HK Grotesk Bold"/>
                </a:rPr>
                <a:t>ПРИГАДАЄМО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005884"/>
              <a:ext cx="11306530" cy="248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50A30"/>
                  </a:solidFill>
                  <a:latin typeface="Lobster"/>
                </a:rPr>
                <a:t>що називають планом та чим він відрізняється від інструкції</a:t>
              </a:r>
            </a:p>
            <a:p>
              <a:pPr algn="ctr">
                <a:lnSpc>
                  <a:spcPts val="5040"/>
                </a:lnSpc>
              </a:pPr>
              <a:endParaRPr lang="en-US" sz="3600">
                <a:solidFill>
                  <a:srgbClr val="050A30"/>
                </a:solidFill>
                <a:latin typeface="Lobster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516359" y="4503448"/>
            <a:ext cx="1084772" cy="98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19"/>
              </a:lnSpc>
            </a:pPr>
            <a:r>
              <a:rPr lang="en-US" sz="7319">
                <a:solidFill>
                  <a:srgbClr val="050A30"/>
                </a:solidFill>
                <a:latin typeface="HK Grotesk Bold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06859" y="8598003"/>
            <a:ext cx="1084772" cy="98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19"/>
              </a:lnSpc>
            </a:pPr>
            <a:r>
              <a:rPr lang="en-US" sz="7319">
                <a:solidFill>
                  <a:srgbClr val="050A30"/>
                </a:solidFill>
                <a:latin typeface="HK Grotesk Bold"/>
              </a:rPr>
              <a:t>05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35569" y="4322473"/>
            <a:ext cx="8252431" cy="188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50A30"/>
                </a:solidFill>
                <a:latin typeface="Lobster"/>
              </a:rPr>
              <a:t>що таке алгоритм, які він має властивості та способи  його подання</a:t>
            </a:r>
          </a:p>
          <a:p>
            <a:pPr algn="ctr">
              <a:lnSpc>
                <a:spcPts val="5040"/>
              </a:lnSpc>
            </a:pPr>
            <a:endParaRPr lang="en-US" sz="3600">
              <a:solidFill>
                <a:srgbClr val="050A30"/>
              </a:solidFill>
              <a:latin typeface="Lobster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0393588" y="7325649"/>
            <a:ext cx="7344761" cy="2620361"/>
            <a:chOff x="0" y="0"/>
            <a:chExt cx="9793015" cy="349381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76200"/>
              <a:ext cx="9793015" cy="732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9"/>
                </a:lnSpc>
              </a:pPr>
              <a:r>
                <a:rPr lang="en-US" sz="3999" spc="319">
                  <a:solidFill>
                    <a:srgbClr val="FF1616"/>
                  </a:solidFill>
                  <a:latin typeface="HK Grotesk Bold"/>
                </a:rPr>
                <a:t>НАВЧИМОСЬ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005884"/>
              <a:ext cx="9793015" cy="2487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50A30"/>
                  </a:solidFill>
                  <a:latin typeface="Lobster"/>
                </a:rPr>
                <a:t>наводити власні приклади алгоритмів та команд  та застосовувати їх у житті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6759C1-A0B4-4448-8785-AEFD4F881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" t="11459" b="5209"/>
          <a:stretch/>
        </p:blipFill>
        <p:spPr>
          <a:xfrm>
            <a:off x="2290523" y="2269682"/>
            <a:ext cx="15997477" cy="77387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FB8964-7DF2-4BF9-AF2F-2CAED154FB18}"/>
              </a:ext>
            </a:extLst>
          </p:cNvPr>
          <p:cNvSpPr/>
          <p:nvPr/>
        </p:nvSpPr>
        <p:spPr>
          <a:xfrm>
            <a:off x="4953000" y="295872"/>
            <a:ext cx="124192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cap="none" spc="0" dirty="0" err="1">
                <a:ln/>
                <a:solidFill>
                  <a:srgbClr val="0033CC"/>
                </a:solidFill>
                <a:effectLst/>
              </a:rPr>
              <a:t>Повторення</a:t>
            </a:r>
            <a:r>
              <a:rPr lang="ru-RU" sz="6600" b="1" cap="none" spc="0" dirty="0">
                <a:ln/>
                <a:solidFill>
                  <a:srgbClr val="0033CC"/>
                </a:solidFill>
                <a:effectLst/>
              </a:rPr>
              <a:t> правил </a:t>
            </a:r>
            <a:r>
              <a:rPr lang="ru-RU" sz="6600" b="1" cap="none" spc="0" dirty="0" err="1">
                <a:ln/>
                <a:solidFill>
                  <a:srgbClr val="0033CC"/>
                </a:solidFill>
                <a:effectLst/>
              </a:rPr>
              <a:t>роботи</a:t>
            </a:r>
            <a:r>
              <a:rPr lang="ru-RU" sz="6600" b="1" cap="none" spc="0" dirty="0">
                <a:ln/>
                <a:solidFill>
                  <a:srgbClr val="0033CC"/>
                </a:solidFill>
                <a:effectLst/>
              </a:rPr>
              <a:t> за ПК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BB8EA3-6CCB-4EEC-87BC-BB247B931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5872"/>
            <a:ext cx="2180628" cy="2180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15572" y="796127"/>
            <a:ext cx="8530654" cy="86406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15572" y="1768283"/>
            <a:ext cx="7905508" cy="67504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1245770"/>
            <a:ext cx="9645254" cy="7742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0074">
                <a:solidFill>
                  <a:srgbClr val="12229D"/>
                </a:solidFill>
                <a:latin typeface="Lobster"/>
              </a:rPr>
              <a:t>План визначає порядок виконання дій для досягнення певної мети – результату.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69127" y="2253258"/>
            <a:ext cx="8288332" cy="46993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446" y="914400"/>
            <a:ext cx="8616554" cy="930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2"/>
              </a:lnSpc>
            </a:pPr>
            <a:r>
              <a:rPr lang="en-US" sz="5873">
                <a:solidFill>
                  <a:srgbClr val="12229D"/>
                </a:solidFill>
                <a:latin typeface="Lobster"/>
              </a:rPr>
              <a:t> Якщо план складається зі спонукальних речень, то він являє собою інструкцію. При цьому в плані вказують дії, які потрібно виконати, а в інструкції — вказівки, як їх виконувати.</a:t>
            </a:r>
          </a:p>
          <a:p>
            <a:pPr algn="ctr">
              <a:lnSpc>
                <a:spcPts val="8222"/>
              </a:lnSpc>
            </a:pPr>
            <a:endParaRPr lang="en-US" sz="5873">
              <a:solidFill>
                <a:srgbClr val="12229D"/>
              </a:solidFill>
              <a:latin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730</Words>
  <Application>Microsoft Office PowerPoint</Application>
  <PresentationFormat>Произвольный</PresentationFormat>
  <Paragraphs>122</Paragraphs>
  <Slides>32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HK Grotesk Medium</vt:lpstr>
      <vt:lpstr>Arial</vt:lpstr>
      <vt:lpstr>Arimo Bold Italics</vt:lpstr>
      <vt:lpstr>HK Grotesk Bold</vt:lpstr>
      <vt:lpstr>Calibri</vt:lpstr>
      <vt:lpstr>HK Grotesk Medium Bold</vt:lpstr>
      <vt:lpstr>Radcliffe Heavy</vt:lpstr>
      <vt:lpstr>Lobster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Виконавці алгоритмів та їх системи команд</dc:title>
  <cp:lastModifiedBy>Семёнова Ярослава</cp:lastModifiedBy>
  <cp:revision>5</cp:revision>
  <dcterms:created xsi:type="dcterms:W3CDTF">2006-08-16T00:00:00Z</dcterms:created>
  <dcterms:modified xsi:type="dcterms:W3CDTF">2021-12-04T22:06:29Z</dcterms:modified>
  <dc:identifier>DAEv1GQikA8</dc:identifier>
</cp:coreProperties>
</file>