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94" r:id="rId5"/>
    <p:sldId id="259" r:id="rId6"/>
    <p:sldId id="260" r:id="rId7"/>
    <p:sldId id="262" r:id="rId8"/>
    <p:sldId id="297" r:id="rId9"/>
    <p:sldId id="292" r:id="rId10"/>
    <p:sldId id="263" r:id="rId11"/>
    <p:sldId id="291" r:id="rId12"/>
    <p:sldId id="267" r:id="rId13"/>
    <p:sldId id="266" r:id="rId14"/>
    <p:sldId id="289" r:id="rId15"/>
    <p:sldId id="298" r:id="rId16"/>
    <p:sldId id="279" r:id="rId17"/>
    <p:sldId id="293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55351" autoAdjust="0"/>
  </p:normalViewPr>
  <p:slideViewPr>
    <p:cSldViewPr>
      <p:cViewPr>
        <p:scale>
          <a:sx n="77" d="100"/>
          <a:sy n="77" d="100"/>
        </p:scale>
        <p:origin x="-1618" y="-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000504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16">
              <a:lnSpc>
                <a:spcPct val="150000"/>
              </a:lnSpc>
              <a:buFont typeface="Times New Roman" pitchFamily="16" charset="0"/>
              <a:buNone/>
              <a:defRPr/>
            </a:pPr>
            <a:r>
              <a:rPr lang="uk-UA" sz="2000" b="1" dirty="0" smtClean="0">
                <a:ln/>
                <a:latin typeface="Times New Roman" pitchFamily="18" charset="0"/>
                <a:ea typeface="Microsoft YaHei" charset="-122"/>
                <a:cs typeface="Times New Roman" pitchFamily="18" charset="0"/>
              </a:rPr>
              <a:t>Підготувала вчитель математики </a:t>
            </a:r>
            <a:r>
              <a:rPr lang="uk-UA" sz="2000" b="1" dirty="0" err="1" smtClean="0">
                <a:ln/>
                <a:latin typeface="Times New Roman" pitchFamily="18" charset="0"/>
                <a:ea typeface="Microsoft YaHei" charset="-122"/>
                <a:cs typeface="Times New Roman" pitchFamily="18" charset="0"/>
              </a:rPr>
              <a:t>Градизької</a:t>
            </a:r>
            <a:r>
              <a:rPr lang="uk-UA" sz="2000" b="1" dirty="0" smtClean="0">
                <a:ln/>
                <a:latin typeface="Times New Roman" pitchFamily="18" charset="0"/>
                <a:ea typeface="Microsoft YaHei" charset="-122"/>
                <a:cs typeface="Times New Roman" pitchFamily="18" charset="0"/>
              </a:rPr>
              <a:t> гімназії  імені Героя України Олександра Білаша</a:t>
            </a:r>
          </a:p>
          <a:p>
            <a:pPr algn="ctr" defTabSz="449216">
              <a:lnSpc>
                <a:spcPct val="150000"/>
              </a:lnSpc>
              <a:buFont typeface="Times New Roman" pitchFamily="16" charset="0"/>
              <a:buNone/>
              <a:defRPr/>
            </a:pPr>
            <a:r>
              <a:rPr lang="uk-UA" sz="2000" b="1" dirty="0" err="1" smtClean="0">
                <a:ln/>
                <a:latin typeface="Times New Roman" pitchFamily="18" charset="0"/>
                <a:ea typeface="Microsoft YaHei" charset="-122"/>
                <a:cs typeface="Times New Roman" pitchFamily="18" charset="0"/>
              </a:rPr>
              <a:t>Градизької</a:t>
            </a:r>
            <a:r>
              <a:rPr lang="uk-UA" sz="2000" b="1" dirty="0" smtClean="0">
                <a:ln/>
                <a:latin typeface="Times New Roman" pitchFamily="18" charset="0"/>
                <a:ea typeface="Microsoft YaHei" charset="-122"/>
                <a:cs typeface="Times New Roman" pitchFamily="18" charset="0"/>
              </a:rPr>
              <a:t> селищної ради  Кременчуцького району</a:t>
            </a:r>
          </a:p>
          <a:p>
            <a:pPr algn="ctr" defTabSz="449216">
              <a:lnSpc>
                <a:spcPct val="150000"/>
              </a:lnSpc>
              <a:buFont typeface="Times New Roman" pitchFamily="16" charset="0"/>
              <a:buNone/>
              <a:defRPr/>
            </a:pPr>
            <a:r>
              <a:rPr lang="uk-UA" sz="2000" b="1" dirty="0" smtClean="0">
                <a:ln/>
                <a:latin typeface="Times New Roman" pitchFamily="18" charset="0"/>
                <a:ea typeface="Microsoft YaHei" charset="-122"/>
                <a:cs typeface="Times New Roman" pitchFamily="18" charset="0"/>
              </a:rPr>
              <a:t>Кононенко Алла Миколаївна</a:t>
            </a:r>
            <a:endParaRPr lang="ru-RU" sz="2000" b="1" dirty="0">
              <a:ln/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42918"/>
            <a:ext cx="78581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16">
              <a:buFont typeface="Times New Roman" pitchFamily="16" charset="0"/>
              <a:buNone/>
              <a:defRPr/>
            </a:pPr>
            <a:r>
              <a:rPr lang="ru-RU" sz="4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Прямокутник</a:t>
            </a:r>
            <a:endParaRPr lang="ru-RU" sz="4400" b="1" cap="none" spc="0" dirty="0">
              <a:ln w="11430"/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00042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Урок №7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628" r="17094" b="1"/>
          <a:stretch>
            <a:fillRect/>
          </a:stretch>
        </p:blipFill>
        <p:spPr bwMode="auto">
          <a:xfrm>
            <a:off x="428596" y="214290"/>
            <a:ext cx="8001056" cy="64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9650" y="357166"/>
            <a:ext cx="69247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Підсумок</a:t>
            </a:r>
          </a:p>
          <a:p>
            <a:pPr algn="ctr"/>
            <a:r>
              <a:rPr lang="uk-UA" sz="4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вивченого на уроці</a:t>
            </a:r>
            <a:endParaRPr lang="ru-RU" sz="4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E:\ВІДЕО УРОК НА КОНКУРС\карта.jpeg"/>
          <p:cNvPicPr>
            <a:picLocks noChangeAspect="1" noChangeArrowheads="1"/>
          </p:cNvPicPr>
          <p:nvPr/>
        </p:nvPicPr>
        <p:blipFill>
          <a:blip r:embed="rId2" cstate="print"/>
          <a:srcRect b="28358"/>
          <a:stretch>
            <a:fillRect/>
          </a:stretch>
        </p:blipFill>
        <p:spPr bwMode="auto">
          <a:xfrm>
            <a:off x="214282" y="1857364"/>
            <a:ext cx="850112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628" t="4882" r="18192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06328" y="500042"/>
            <a:ext cx="50948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задач</a:t>
            </a:r>
            <a:endParaRPr lang="ru-RU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2071678"/>
            <a:ext cx="1451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№ 113 усно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№114 усно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Изучение математики: ЗНО 2015 з математики № 17"/>
          <p:cNvPicPr>
            <a:picLocks noChangeAspect="1" noChangeArrowheads="1"/>
          </p:cNvPicPr>
          <p:nvPr/>
        </p:nvPicPr>
        <p:blipFill>
          <a:blip r:embed="rId2" cstate="print"/>
          <a:srcRect r="36224" b="16666"/>
          <a:stretch>
            <a:fillRect/>
          </a:stretch>
        </p:blipFill>
        <p:spPr bwMode="auto">
          <a:xfrm>
            <a:off x="3071802" y="1785926"/>
            <a:ext cx="5730080" cy="435486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929058" y="2428868"/>
            <a:ext cx="4071966" cy="3286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3857620" y="2428868"/>
            <a:ext cx="4071966" cy="321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43571" y="307181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0496" y="2786058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64</a:t>
            </a:r>
            <a:r>
              <a:rPr lang="uk-UA" sz="2000" b="1" dirty="0" smtClean="0">
                <a:latin typeface="Lucida Sans Unicode"/>
                <a:cs typeface="Lucida Sans Unicode"/>
              </a:rPr>
              <a:t>∘</a:t>
            </a:r>
            <a:endParaRPr lang="ru-RU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6725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42910" y="436255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задач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705" name="Формула" r:id="rId3" imgW="114120" imgH="215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1571612"/>
            <a:ext cx="1979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№117 письмово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6" name="Picture 10" descr="C:\Users\Алла\Desktop\ScanImage001.jpg"/>
          <p:cNvPicPr>
            <a:picLocks noChangeAspect="1" noChangeArrowheads="1"/>
          </p:cNvPicPr>
          <p:nvPr/>
        </p:nvPicPr>
        <p:blipFill>
          <a:blip r:embed="rId4" cstate="print"/>
          <a:srcRect b="53895"/>
          <a:stretch>
            <a:fillRect/>
          </a:stretch>
        </p:blipFill>
        <p:spPr bwMode="auto">
          <a:xfrm>
            <a:off x="849222" y="2073358"/>
            <a:ext cx="7544448" cy="442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Алла\Desktop\ScanImage001.jpg"/>
          <p:cNvPicPr>
            <a:picLocks noChangeAspect="1" noChangeArrowheads="1"/>
          </p:cNvPicPr>
          <p:nvPr/>
        </p:nvPicPr>
        <p:blipFill>
          <a:blip r:embed="rId2" cstate="print"/>
          <a:srcRect t="48702"/>
          <a:stretch>
            <a:fillRect/>
          </a:stretch>
        </p:blipFill>
        <p:spPr bwMode="auto">
          <a:xfrm>
            <a:off x="642910" y="1357298"/>
            <a:ext cx="7549083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3" y="85723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№ 119 письмово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85728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задач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177" t="4882" r="16545" b="12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410" y="571480"/>
            <a:ext cx="729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00024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Повторити п. 4, </a:t>
            </a:r>
          </a:p>
          <a:p>
            <a:pPr algn="ctr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№ 116.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628" t="3906" r="1709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628" t="5859" r="18191" b="82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935834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накопичуй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обґрунтовуй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повторюй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вивчений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Аргумент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будь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обізнаним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компетентним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зв'язки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обставинами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поділись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друзями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7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Евклід</a:t>
            </a:r>
            <a:r>
              <a:rPr lang="uk-UA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нехай і твоє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залишається в історії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"/>
            <a:ext cx="71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     </a:t>
            </a:r>
            <a:r>
              <a:rPr lang="ru-RU" sz="3200" b="1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іху</a:t>
            </a:r>
            <a:endParaRPr lang="ru-RU" sz="3200" b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37" y="642918"/>
            <a:ext cx="91630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5214950"/>
            <a:ext cx="6858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Виконання тестових завдань у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Quizizz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l="12891" t="12500" r="18554" b="29166"/>
          <a:stretch>
            <a:fillRect/>
          </a:stretch>
        </p:blipFill>
        <p:spPr bwMode="auto">
          <a:xfrm>
            <a:off x="357158" y="1500174"/>
            <a:ext cx="83582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071546"/>
            <a:ext cx="76049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4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Прямокутник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71480"/>
            <a:ext cx="1806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Тема уроку.</a:t>
            </a:r>
          </a:p>
          <a:p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1232874380_malakh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14818"/>
            <a:ext cx="2500330" cy="27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0"/>
            <a:ext cx="63579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Мета уроку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07154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8596" y="795828"/>
            <a:ext cx="85011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Навчальна: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дати означення прямокутника,</a:t>
            </a:r>
            <a:r>
              <a:rPr kumimoji="0" lang="uk-UA" sz="200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порівняти його властивості з властивостями паралелограма, довести власну властивість прямокутника;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kumimoji="0" lang="uk-UA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Розвивальна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формувати  уміння і навички застосовувати одержані знання  при </a:t>
            </a:r>
            <a:r>
              <a:rPr kumimoji="0" lang="uk-UA" sz="200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язуванні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задач,  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 творчу активність, формувати вміння аналізувати, порівнювати, робити висновки;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Виховна: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виховувати культуру спілкування,  практичну компетентність математичних обчислень, організованість, самостійність, ініціативність, усвідомлення значення математики для повноцінного життя в сучасному суспільстві.</a:t>
            </a:r>
            <a:endParaRPr kumimoji="0" lang="uk-UA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7438" algn="l"/>
              </a:tabLst>
            </a:pP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14489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Іноді нам здається, що геометрія абсолютно не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язана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 нашим життям,</a:t>
            </a:r>
          </a:p>
          <a:p>
            <a:pPr>
              <a:lnSpc>
                <a:spcPct val="150000"/>
              </a:lnSpc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що-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це важка  і незрозуміла наука. Але, насправді, ми живемо у світі, 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який нерозривно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язаний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 геометрією. Погляньте, навколо стільки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предметів, що нас оточують, схожі на ту чи іншу геометричну фігуру.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Стіни, підлога, поверхня парти, зошита, та, навіть, рисунок на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ліноліумі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нагадують нам  знайомий чотирикутник. Про нього можна сказати, що 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він стрункий і красивий. Ви вже здогадалися, що мова піде про прямокутник.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00042"/>
            <a:ext cx="77153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Геометричні фігури навколо нас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 descr="Книги Стоя На Столе — стоковые фотографии и другие картинки Без людей - 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Книги Стоя На Столе — стоковые фотографии и другие картинки Без людей - 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Стол-парта с ящиком + растущий стул +подставка для книг +подстаканник -  комплект детский &quot;Школьник&quot; из березы, цена 3269 грн., купить в Киеве —  Prom.ua (ID#1223553244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Стол-парта с ящиком + растущий стул +подставка для книг +подстаканник -  комплект детский &quot;Школьник&quot; из березы, цена 3269 грн., купить в Киеве —  Prom.ua (ID#1223553244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Фото школьные парты. Школьники, обучающиеся в парты в классе Бесплатные  Фот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6" name="AutoShape 14" descr="Фото школьные парты. Школьники, обучающиеся в парты в классе Бесплатные  Фот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7" name="Picture 15" descr="C:\Users\Алла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428892" cy="2775877"/>
          </a:xfrm>
          <a:prstGeom prst="rect">
            <a:avLst/>
          </a:prstGeom>
          <a:noFill/>
        </p:spPr>
      </p:pic>
      <p:pic>
        <p:nvPicPr>
          <p:cNvPr id="59408" name="Picture 16" descr="C:\Users\Алла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14488"/>
            <a:ext cx="2786082" cy="2786082"/>
          </a:xfrm>
          <a:prstGeom prst="rect">
            <a:avLst/>
          </a:prstGeom>
          <a:noFill/>
        </p:spPr>
      </p:pic>
      <p:pic>
        <p:nvPicPr>
          <p:cNvPr id="59409" name="Picture 17" descr="C:\Users\Алла\Desktop\загружено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794"/>
            <a:ext cx="2786082" cy="2428916"/>
          </a:xfrm>
          <a:prstGeom prst="rect">
            <a:avLst/>
          </a:prstGeom>
          <a:noFill/>
        </p:spPr>
      </p:pic>
      <p:pic>
        <p:nvPicPr>
          <p:cNvPr id="59410" name="Picture 18" descr="C:\Users\Алла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914364" cy="2000264"/>
          </a:xfrm>
          <a:prstGeom prst="rect">
            <a:avLst/>
          </a:prstGeom>
          <a:noFill/>
        </p:spPr>
      </p:pic>
      <p:pic>
        <p:nvPicPr>
          <p:cNvPr id="59411" name="Picture 19" descr="C:\Users\Алла\Desktop\загружен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785926"/>
            <a:ext cx="3051949" cy="22860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85786" y="428604"/>
            <a:ext cx="7786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Геометричні фігури навколо нас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412" name="Picture 20" descr="C:\Users\Алла\Desktop\загружен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86256"/>
            <a:ext cx="2628900" cy="20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Властивості прямокутника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Изучение математики: ЗНО 2015 з математики № 17"/>
          <p:cNvPicPr>
            <a:picLocks noChangeAspect="1" noChangeArrowheads="1"/>
          </p:cNvPicPr>
          <p:nvPr/>
        </p:nvPicPr>
        <p:blipFill>
          <a:blip r:embed="rId2" cstate="print"/>
          <a:srcRect t="2551" r="37500" b="18367"/>
          <a:stretch>
            <a:fillRect/>
          </a:stretch>
        </p:blipFill>
        <p:spPr bwMode="auto">
          <a:xfrm>
            <a:off x="285720" y="1000108"/>
            <a:ext cx="3000396" cy="221457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714348" y="1285860"/>
            <a:ext cx="2143140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14348" y="1214422"/>
            <a:ext cx="2143140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14678" y="1285860"/>
            <a:ext cx="5500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/>
              <a:t>Дано</a:t>
            </a:r>
            <a:r>
              <a:rPr lang="uk-UA" dirty="0" smtClean="0"/>
              <a:t>: </a:t>
            </a:r>
            <a:r>
              <a:rPr lang="en-US" dirty="0" smtClean="0"/>
              <a:t>ABCD</a:t>
            </a:r>
            <a:r>
              <a:rPr lang="uk-UA" dirty="0" smtClean="0"/>
              <a:t>- прямокутник, АС і </a:t>
            </a:r>
            <a:r>
              <a:rPr lang="en-US" dirty="0" smtClean="0"/>
              <a:t>BD</a:t>
            </a:r>
            <a:r>
              <a:rPr lang="uk-UA" dirty="0" err="1" smtClean="0"/>
              <a:t>-діагоналі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uk-UA" b="1" dirty="0" smtClean="0"/>
              <a:t>Довести:</a:t>
            </a:r>
            <a:r>
              <a:rPr lang="uk-UA" dirty="0" smtClean="0"/>
              <a:t> </a:t>
            </a:r>
            <a:r>
              <a:rPr lang="uk-UA" dirty="0" err="1" smtClean="0"/>
              <a:t>АС=</a:t>
            </a:r>
            <a:r>
              <a:rPr lang="en-US" dirty="0" smtClean="0"/>
              <a:t>BD</a:t>
            </a:r>
            <a:r>
              <a:rPr lang="uk-UA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 </a:t>
            </a:r>
            <a:r>
              <a:rPr lang="uk-UA" b="1" dirty="0" smtClean="0"/>
              <a:t>Доведення</a:t>
            </a:r>
            <a:r>
              <a:rPr lang="uk-UA" dirty="0" smtClean="0"/>
              <a:t>: розглянемо прямокутні трикутники </a:t>
            </a:r>
            <a:r>
              <a:rPr lang="en-US" dirty="0" smtClean="0"/>
              <a:t>BAD</a:t>
            </a:r>
            <a:r>
              <a:rPr lang="uk-UA" dirty="0" smtClean="0"/>
              <a:t> і </a:t>
            </a:r>
            <a:r>
              <a:rPr lang="en-US" dirty="0" smtClean="0"/>
              <a:t>CDA</a:t>
            </a:r>
            <a:r>
              <a:rPr lang="uk-UA" dirty="0" smtClean="0"/>
              <a:t>. У них: АВ=С</a:t>
            </a:r>
            <a:r>
              <a:rPr lang="en-US" dirty="0" smtClean="0"/>
              <a:t>D</a:t>
            </a:r>
            <a:r>
              <a:rPr lang="uk-UA" dirty="0" smtClean="0"/>
              <a:t>- як протилежні сторони прямокутника, А</a:t>
            </a:r>
            <a:r>
              <a:rPr lang="en-US" dirty="0" smtClean="0"/>
              <a:t>D</a:t>
            </a:r>
            <a:r>
              <a:rPr lang="uk-UA" dirty="0" err="1" smtClean="0"/>
              <a:t>-спільна</a:t>
            </a:r>
            <a:r>
              <a:rPr lang="uk-UA" dirty="0" smtClean="0"/>
              <a:t> сторона. Тому </a:t>
            </a:r>
            <a:r>
              <a:rPr lang="uk-UA" dirty="0" smtClean="0">
                <a:latin typeface="Lucida Sans Unicode"/>
                <a:cs typeface="Lucida Sans Unicode"/>
              </a:rPr>
              <a:t>∆</a:t>
            </a:r>
            <a:r>
              <a:rPr lang="en-US" dirty="0" smtClean="0"/>
              <a:t> BAD</a:t>
            </a:r>
            <a:r>
              <a:rPr lang="uk-UA" dirty="0" smtClean="0"/>
              <a:t> =</a:t>
            </a:r>
            <a:r>
              <a:rPr lang="uk-UA" dirty="0" smtClean="0">
                <a:latin typeface="Lucida Sans Unicode"/>
                <a:cs typeface="Lucida Sans Unicode"/>
              </a:rPr>
              <a:t>∆</a:t>
            </a:r>
            <a:r>
              <a:rPr lang="uk-UA" dirty="0" smtClean="0"/>
              <a:t> </a:t>
            </a:r>
            <a:r>
              <a:rPr lang="en-US" dirty="0" smtClean="0"/>
              <a:t>CDA</a:t>
            </a:r>
            <a:r>
              <a:rPr lang="uk-UA" dirty="0" smtClean="0"/>
              <a:t> за двома катетами. З рівності трикутників слідує, що </a:t>
            </a:r>
            <a:r>
              <a:rPr lang="uk-UA" dirty="0" err="1" smtClean="0"/>
              <a:t>АС=</a:t>
            </a:r>
            <a:r>
              <a:rPr lang="en-US" dirty="0" smtClean="0"/>
              <a:t>BD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1036</TotalTime>
  <Words>347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Алла</cp:lastModifiedBy>
  <cp:revision>112</cp:revision>
  <dcterms:modified xsi:type="dcterms:W3CDTF">2021-12-06T21:00:30Z</dcterms:modified>
</cp:coreProperties>
</file>