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80" r:id="rId9"/>
    <p:sldId id="274" r:id="rId10"/>
    <p:sldId id="275" r:id="rId11"/>
    <p:sldId id="276" r:id="rId12"/>
    <p:sldId id="278" r:id="rId13"/>
    <p:sldId id="279" r:id="rId14"/>
    <p:sldId id="277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url=https://naurok.com.ua/prezentaciya-spivvidnoshennya-mizh-storonami-ta-kutami-pryamokutnogo-trikutnika-91616.html&amp;psig=AOvVaw0JrJuCZj9XrJ8L-q1ciQIA&amp;ust=1638096325266000&amp;source=images&amp;cd=vfe&amp;ved=0CAwQjhxqFwoTCNiUnciuuPQCFQAAAAAdAAAAABA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Trianglen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96%D1%81%D0%B5%D0%BA%D1%82%D1%80%D0%B8%D1%81%D0%B0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219685">
            <a:off x="486192" y="2158650"/>
            <a:ext cx="7689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Все про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трикутники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429309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Роботу виконала </a:t>
            </a:r>
          </a:p>
          <a:p>
            <a:r>
              <a:rPr lang="uk-UA" dirty="0" smtClean="0"/>
              <a:t>Вчитель математики</a:t>
            </a:r>
          </a:p>
          <a:p>
            <a:r>
              <a:rPr lang="uk-UA" dirty="0" smtClean="0"/>
              <a:t>Пирятинського ліцею Пирятинської міської ради Полтавської області</a:t>
            </a:r>
          </a:p>
          <a:p>
            <a:r>
              <a:rPr lang="uk-UA" dirty="0" err="1" smtClean="0"/>
              <a:t>Калатіна</a:t>
            </a:r>
            <a:r>
              <a:rPr lang="uk-UA" dirty="0" smtClean="0"/>
              <a:t> Ю.С.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iвнобедрений трику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25755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326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  р</a:t>
            </a:r>
            <a:r>
              <a:rPr lang="uk-UA" dirty="0" smtClean="0"/>
              <a:t>і</a:t>
            </a:r>
            <a:r>
              <a:rPr lang="ru-RU" dirty="0" err="1" smtClean="0"/>
              <a:t>внобедреного</a:t>
            </a:r>
            <a:r>
              <a:rPr lang="ru-RU" dirty="0" smtClean="0"/>
              <a:t> </a:t>
            </a:r>
            <a:r>
              <a:rPr lang="ru-RU" dirty="0" err="1" smtClean="0"/>
              <a:t>трикутника</a:t>
            </a:r>
            <a:endParaRPr lang="ru-RU" dirty="0"/>
          </a:p>
        </p:txBody>
      </p:sp>
      <p:pic>
        <p:nvPicPr>
          <p:cNvPr id="3076" name="Picture 4" descr="Площа рівнобедреного трикутника через сторони калькулятор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56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186659" cy="24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6" y="470545"/>
            <a:ext cx="4823406" cy="20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7"/>
            <a:ext cx="1972667" cy="21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66354"/>
            <a:ext cx="2504474" cy="100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" y="404664"/>
            <a:ext cx="874093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2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4680520" cy="29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8" y="3933056"/>
            <a:ext cx="2304318" cy="217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39" y="4577382"/>
            <a:ext cx="2266094" cy="8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Радіус вписаного та описаного кіл рівностороннього трикутника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435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6079941" cy="20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60649"/>
            <a:ext cx="3544590" cy="354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9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5980" y="2074176"/>
            <a:ext cx="9469259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Прямокутний</a:t>
            </a:r>
            <a:r>
              <a:rPr lang="ru-RU" sz="5400" b="1" cap="none" spc="0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трикутник</a:t>
            </a:r>
            <a:endParaRPr lang="ru-RU" sz="5400" b="1" cap="none" spc="0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0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4029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Прямокутний</a:t>
            </a:r>
            <a:r>
              <a:rPr lang="ru-RU" b="1" dirty="0"/>
              <a:t> </a:t>
            </a:r>
            <a:r>
              <a:rPr lang="ru-RU" b="1" dirty="0" err="1"/>
              <a:t>трикутник</a:t>
            </a:r>
            <a:r>
              <a:rPr lang="ru-RU" dirty="0"/>
              <a:t> — </a:t>
            </a:r>
            <a:r>
              <a:rPr lang="ru-RU" dirty="0" err="1" smtClean="0"/>
              <a:t>трикутник</a:t>
            </a:r>
            <a:r>
              <a:rPr lang="ru-RU" dirty="0" smtClean="0"/>
              <a:t>, </a:t>
            </a:r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. </a:t>
            </a:r>
          </a:p>
        </p:txBody>
      </p:sp>
      <p:cxnSp>
        <p:nvCxnSpPr>
          <p:cNvPr id="7" name="Прямая со стрелкой 6"/>
          <p:cNvCxnSpPr>
            <a:stCxn id="4" idx="1"/>
          </p:cNvCxnSpPr>
          <p:nvPr/>
        </p:nvCxnSpPr>
        <p:spPr>
          <a:xfrm flipH="1">
            <a:off x="3275856" y="864642"/>
            <a:ext cx="1152128" cy="207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triang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641" y="0"/>
            <a:ext cx="4267770" cy="36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71800" y="363025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прямокутного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.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кут </a:t>
            </a:r>
            <a:r>
              <a:rPr lang="ru-RU" dirty="0" err="1"/>
              <a:t>називаються</a:t>
            </a:r>
            <a:r>
              <a:rPr lang="ru-RU" dirty="0"/>
              <a:t> катетами, а </a:t>
            </a:r>
            <a:r>
              <a:rPr lang="ru-RU" dirty="0" err="1"/>
              <a:t>третя</a:t>
            </a:r>
            <a:r>
              <a:rPr lang="ru-RU" dirty="0"/>
              <a:t> сторона — </a:t>
            </a:r>
            <a:r>
              <a:rPr lang="ru-RU" dirty="0" err="1" smtClean="0"/>
              <a:t>гіпотенузою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катети</a:t>
            </a:r>
            <a:r>
              <a:rPr lang="ru-RU" dirty="0"/>
              <a:t> </a:t>
            </a:r>
            <a:r>
              <a:rPr lang="ru-RU" dirty="0" err="1"/>
              <a:t>позначаються</a:t>
            </a:r>
            <a:r>
              <a:rPr lang="ru-RU" dirty="0"/>
              <a:t> </a:t>
            </a:r>
            <a:r>
              <a:rPr lang="ru-RU" dirty="0" err="1"/>
              <a:t>літерами</a:t>
            </a:r>
            <a:r>
              <a:rPr lang="ru-RU" dirty="0"/>
              <a:t> </a:t>
            </a:r>
            <a:r>
              <a:rPr lang="ru-RU" i="1" dirty="0"/>
              <a:t>a</a:t>
            </a:r>
            <a:r>
              <a:rPr lang="ru-RU" dirty="0"/>
              <a:t> та </a:t>
            </a:r>
            <a:r>
              <a:rPr lang="ru-RU" i="1" dirty="0"/>
              <a:t>b</a:t>
            </a:r>
            <a:r>
              <a:rPr lang="ru-RU" dirty="0"/>
              <a:t>, а </a:t>
            </a:r>
            <a:r>
              <a:rPr lang="ru-RU" dirty="0" err="1"/>
              <a:t>гіпотенуза</a:t>
            </a:r>
            <a:r>
              <a:rPr lang="ru-RU" dirty="0"/>
              <a:t> — </a:t>
            </a:r>
            <a:r>
              <a:rPr lang="ru-RU" dirty="0" err="1"/>
              <a:t>літерою</a:t>
            </a:r>
            <a:r>
              <a:rPr lang="ru-RU" dirty="0"/>
              <a:t> </a:t>
            </a:r>
            <a:r>
              <a:rPr lang="ru-RU" i="1" dirty="0"/>
              <a:t>c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600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. &amp;quot;Теорема Піфагора та її застосування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116632"/>
            <a:ext cx="8491703" cy="636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{\displaystyle a^{2}=c{\cdot }m}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{\displaystyle b^{2}=c{\cdot }n}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{\displaystyle h{\cdot }c=a{\cdot }b}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{\displaystyle h^{2}=n{\cdot }m}"/>
          <p:cNvSpPr>
            <a:spLocks noChangeAspect="1" noChangeArrowheads="1"/>
          </p:cNvSpPr>
          <p:nvPr/>
        </p:nvSpPr>
        <p:spPr bwMode="auto">
          <a:xfrm>
            <a:off x="139700" y="-2428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{\displaystyle a^{2}=c{\cdot }m}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{\displaystyle b^{2}=c{\cdot }n}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{\displaystyle h{\cdot }c=a{\cdot }b}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 descr="{\displaystyle h^{2}=n{\cdot }m}"/>
          <p:cNvSpPr>
            <a:spLocks noChangeAspect="1" noChangeArrowheads="1"/>
          </p:cNvSpPr>
          <p:nvPr/>
        </p:nvSpPr>
        <p:spPr bwMode="auto">
          <a:xfrm>
            <a:off x="292100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{\displaystyle a^{2}=c{\cdot }m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{\displaystyle a^{2}=c{\cdot }m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8" descr="{\displaystyle a^{2}=c{\cdot }m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{\displaystyle a^{2}=c{\cdot }m}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{\displaystyle a^{2}=c{\cdot }m}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5" descr="{\displaystyle a^{2}=c{\cdot }m}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6" descr="{\displaystyle b^{2}=c{\cdot }n}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7" descr="{\displaystyle h{\cdot }c=a{\cdot }b}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4" descr="{\displaystyle h^{2}=n{\cdot }m}"/>
          <p:cNvSpPr>
            <a:spLocks noChangeAspect="1" noChangeArrowheads="1"/>
          </p:cNvSpPr>
          <p:nvPr/>
        </p:nvSpPr>
        <p:spPr bwMode="auto">
          <a:xfrm>
            <a:off x="444500" y="619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9" descr="Подібність трикутників - презентация по Геометри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31" descr="Подібність трикутників - презентация по Геометр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Подібність трикутників - презентация по Геометр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56792"/>
            <a:ext cx="6005537" cy="51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0216" y="-76633"/>
            <a:ext cx="92052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Метричн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співвідношення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6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ластивості прямокутних трикутників, що мають кут 30 або 45 градусів. —  завдання. Геометрія, 8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7434"/>
            <a:ext cx="2736304" cy="3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82523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Катет </a:t>
            </a:r>
            <a:r>
              <a:rPr lang="ru-RU" b="1" dirty="0" err="1"/>
              <a:t>прямокутного</a:t>
            </a:r>
            <a:r>
              <a:rPr lang="ru-RU" b="1" dirty="0"/>
              <a:t> </a:t>
            </a:r>
            <a:r>
              <a:rPr lang="ru-RU" b="1" dirty="0" err="1"/>
              <a:t>трикутника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b="1" dirty="0" err="1"/>
              <a:t>лежить</a:t>
            </a:r>
            <a:r>
              <a:rPr lang="ru-RU" dirty="0"/>
              <a:t> </a:t>
            </a:r>
            <a:r>
              <a:rPr lang="ru-RU" dirty="0" err="1"/>
              <a:t>навпроти</a:t>
            </a:r>
            <a:r>
              <a:rPr lang="ru-RU" dirty="0"/>
              <a:t> </a:t>
            </a:r>
            <a:r>
              <a:rPr lang="ru-RU" b="1" dirty="0"/>
              <a:t>кута 30</a:t>
            </a:r>
            <a:r>
              <a:rPr lang="ru-RU" dirty="0"/>
              <a:t> ° ,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ru-RU" dirty="0" err="1"/>
              <a:t>гіпотенузи</a:t>
            </a:r>
            <a:r>
              <a:rPr lang="ru-RU" dirty="0"/>
              <a:t> (</a:t>
            </a:r>
            <a:r>
              <a:rPr lang="ru-RU" dirty="0" err="1"/>
              <a:t>гіпотенуза</a:t>
            </a:r>
            <a:r>
              <a:rPr lang="ru-RU" dirty="0"/>
              <a:t> </a:t>
            </a:r>
            <a:r>
              <a:rPr lang="ru-RU" dirty="0" err="1"/>
              <a:t>удвічі</a:t>
            </a:r>
            <a:r>
              <a:rPr lang="ru-RU" dirty="0"/>
              <a:t> </a:t>
            </a:r>
            <a:r>
              <a:rPr lang="ru-RU" dirty="0" err="1"/>
              <a:t>довша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b="1" dirty="0"/>
              <a:t>катета</a:t>
            </a:r>
            <a:r>
              <a:rPr lang="ru-RU" dirty="0"/>
              <a:t> </a:t>
            </a:r>
            <a:r>
              <a:rPr lang="ru-RU" dirty="0" err="1"/>
              <a:t>навпроти</a:t>
            </a:r>
            <a:r>
              <a:rPr lang="ru-RU" dirty="0"/>
              <a:t> </a:t>
            </a:r>
            <a:r>
              <a:rPr lang="ru-RU" b="1" dirty="0"/>
              <a:t>кута 30</a:t>
            </a:r>
            <a:r>
              <a:rPr lang="ru-RU" dirty="0"/>
              <a:t> ° ).</a:t>
            </a:r>
          </a:p>
        </p:txBody>
      </p:sp>
      <p:pic>
        <p:nvPicPr>
          <p:cNvPr id="2052" name="Picture 4" descr="Катет лежащий против угла 30 | Треуголь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89202"/>
            <a:ext cx="2011288" cy="35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644008" y="3104157"/>
            <a:ext cx="542350" cy="2269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6358" y="557192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3957303"/>
            <a:ext cx="55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6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0"/>
            <a:ext cx="6928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Види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трикутник</a:t>
            </a:r>
            <a:r>
              <a:rPr lang="uk-UA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ів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C:\Users\Admin\Desktop\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0768"/>
            <a:ext cx="72623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69" y="332656"/>
            <a:ext cx="828092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hlinkClick r:id="rId2" tooltip="Презентація &quot;Співвідношення між сторонами та кутами прямокутного трикутника&quot;"/>
              </a:rPr>
              <a:t>Співвідношення</a:t>
            </a:r>
            <a:r>
              <a:rPr lang="ru-RU" sz="2000" dirty="0">
                <a:hlinkClick r:id="rId2" tooltip="Презентація &quot;Співвідношення між сторонами та кутами прямокутного трикутника&quot;"/>
              </a:rPr>
              <a:t> </a:t>
            </a:r>
            <a:r>
              <a:rPr lang="ru-RU" sz="2000" dirty="0" err="1">
                <a:hlinkClick r:id="rId2" tooltip="Презентація &quot;Співвідношення між сторонами та кутами прямокутного трикутника&quot;"/>
              </a:rPr>
              <a:t>між</a:t>
            </a:r>
            <a:r>
              <a:rPr lang="ru-RU" sz="2000" dirty="0">
                <a:hlinkClick r:id="rId2" tooltip="Презентація &quot;Співвідношення між сторонами та кутами прямокутного трикутника&quot;"/>
              </a:rPr>
              <a:t> сторонами та кутами </a:t>
            </a:r>
            <a:r>
              <a:rPr lang="ru-RU" sz="2000" dirty="0" err="1">
                <a:hlinkClick r:id="rId2" tooltip="Презентація &quot;Співвідношення між сторонами та кутами прямокутного трикутника&quot;"/>
              </a:rPr>
              <a:t>прямокутного</a:t>
            </a:r>
            <a:r>
              <a:rPr lang="ru-RU" sz="2000" dirty="0">
                <a:hlinkClick r:id="rId2" tooltip="Презентація &quot;Співвідношення між сторонами та кутами прямокутного трикутника&quot;"/>
              </a:rPr>
              <a:t> </a:t>
            </a:r>
            <a:r>
              <a:rPr lang="ru-RU" sz="2000" dirty="0" err="1">
                <a:hlinkClick r:id="rId2" tooltip="Презентація &quot;Співвідношення між сторонами та кутами прямокутного трикутника&quot;"/>
              </a:rPr>
              <a:t>трикутника</a:t>
            </a:r>
            <a:endParaRPr lang="ru-RU" sz="2000" dirty="0">
              <a:hlinkClick r:id="rId2" tooltip="Презентація &quot;Співвідношення між сторонами та кутами прямокутного трикутника&quot;"/>
            </a:endParaRPr>
          </a:p>
        </p:txBody>
      </p:sp>
      <p:pic>
        <p:nvPicPr>
          <p:cNvPr id="3074" name="Picture 2" descr="C:\Users\Admi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7966"/>
            <a:ext cx="7574680" cy="39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" y="0"/>
            <a:ext cx="533864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620688"/>
            <a:ext cx="43794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</a:t>
            </a:r>
          </a:p>
          <a:p>
            <a:r>
              <a:rPr lang="ru-RU" dirty="0" smtClean="0"/>
              <a:t>Л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Щ</a:t>
            </a:r>
          </a:p>
          <a:p>
            <a:r>
              <a:rPr lang="ru-RU" dirty="0" smtClean="0"/>
              <a:t>А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К</a:t>
            </a:r>
          </a:p>
          <a:p>
            <a:r>
              <a:rPr lang="ru-RU" dirty="0" smtClean="0"/>
              <a:t>У</a:t>
            </a:r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Н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К</a:t>
            </a:r>
          </a:p>
          <a:p>
            <a:r>
              <a:rPr lang="ru-RU" dirty="0" smtClean="0"/>
              <a:t>А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7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thumb/4/44/Thales%27_Theorem_Simple.svg/160px-Thales%27_Theorem_Simp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060848"/>
            <a:ext cx="3384376" cy="29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83968" y="2852936"/>
            <a:ext cx="4571465" cy="16792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Центром кола,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описаного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навколо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прямокутного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трикутника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 є середина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гіпотенузи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. Нехай   О — центр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описаного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кола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навколо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прямокутного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3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  <a:hlinkClick r:id="rId3"/>
              </a:rPr>
              <a:t>трикутника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3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ABC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AutoShape 6" descr="O"/>
          <p:cNvSpPr>
            <a:spLocks noChangeAspect="1" noChangeArrowheads="1"/>
          </p:cNvSpPr>
          <p:nvPr/>
        </p:nvSpPr>
        <p:spPr bwMode="auto">
          <a:xfrm>
            <a:off x="564515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Triangle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-603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{\displaystyle AO=OC={\frac {1}{2}}AC=R}"/>
          <p:cNvSpPr>
            <a:spLocks noChangeAspect="1" noChangeArrowheads="1"/>
          </p:cNvSpPr>
          <p:nvPr/>
        </p:nvSpPr>
        <p:spPr bwMode="auto">
          <a:xfrm>
            <a:off x="288925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{\displaystyle AO=OC={\frac {1}{2}}AC=R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{\displaystyle AO=OC={\frac {1}{2}}AC=R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{\displaystyle AO=OC={\frac {1}{2}}AC=R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5445224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АО=ОС=1</a:t>
            </a:r>
            <a:r>
              <a:rPr lang="en-US" sz="4400" dirty="0" smtClean="0"/>
              <a:t>/2 </a:t>
            </a:r>
            <a:r>
              <a:rPr lang="ru-RU" sz="4400" dirty="0" smtClean="0"/>
              <a:t>АС=</a:t>
            </a:r>
            <a:r>
              <a:rPr lang="en-US" sz="4400" dirty="0" smtClean="0"/>
              <a:t>R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981113" y="620688"/>
            <a:ext cx="467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Описане</a:t>
            </a:r>
            <a:r>
              <a:rPr lang="ru-RU" sz="3600" b="1" dirty="0" smtClean="0"/>
              <a:t> коло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063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8003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Вписане</a:t>
            </a:r>
            <a:r>
              <a:rPr lang="ru-RU" sz="3200" b="1" dirty="0" smtClean="0"/>
              <a:t> коло</a:t>
            </a:r>
            <a:endParaRPr lang="ru-RU" sz="3200" b="1" dirty="0"/>
          </a:p>
        </p:txBody>
      </p:sp>
      <p:pic>
        <p:nvPicPr>
          <p:cNvPr id="6146" name="Picture 2" descr="https://upload.wikimedia.org/wikipedia/commons/thumb/d/d6/VpysanekoloZPlosheyu.gif/159px-VpysanekoloZPloshey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50038" cy="28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07904" y="17476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Центр </a:t>
            </a:r>
            <a:r>
              <a:rPr lang="ru-RU" dirty="0" err="1"/>
              <a:t>вписаного</a:t>
            </a:r>
            <a:r>
              <a:rPr lang="ru-RU" dirty="0"/>
              <a:t> кола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, як точку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 </a:t>
            </a:r>
            <a:r>
              <a:rPr lang="ru-RU" dirty="0" err="1" smtClean="0">
                <a:hlinkClick r:id="rId3" tooltip="Бісектриса"/>
              </a:rPr>
              <a:t>бісектрис</a:t>
            </a:r>
            <a:r>
              <a:rPr lang="ru-RU" dirty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/>
              <a:t>кутів</a:t>
            </a:r>
            <a:r>
              <a:rPr lang="ru-RU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7904" y="361391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</a:t>
            </a:r>
            <a:r>
              <a:rPr lang="en-US" sz="4800" b="1" dirty="0" smtClean="0"/>
              <a:t>= (</a:t>
            </a:r>
            <a:r>
              <a:rPr lang="en-US" sz="4800" b="1" dirty="0" err="1" smtClean="0"/>
              <a:t>a+b-c</a:t>
            </a:r>
            <a:r>
              <a:rPr lang="en-US" sz="4800" b="1" dirty="0" smtClean="0"/>
              <a:t>)/2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786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24378" y="2564904"/>
            <a:ext cx="95446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!!!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1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37508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7667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Різносторонній трикутник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542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62068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Теорема синусів</a:t>
            </a:r>
            <a:endParaRPr lang="ru-RU" sz="32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1346"/>
            <a:ext cx="8188055" cy="43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Теорема косинусів</a:t>
            </a:r>
            <a:endParaRPr lang="ru-RU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2" y="1556792"/>
            <a:ext cx="796323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ло, вписане в трикутник | Конспект. Геометр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93" y="0"/>
            <a:ext cx="9210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ло, описане навколо трикутника. Геометрія 7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" y="109774"/>
            <a:ext cx="8816584" cy="67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16832"/>
            <a:ext cx="87275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Рівнобедрений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трикутник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49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50912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Рівнобе́дрений</a:t>
            </a:r>
            <a:r>
              <a:rPr lang="ru-RU" b="1" dirty="0"/>
              <a:t> </a:t>
            </a:r>
            <a:r>
              <a:rPr lang="ru-RU" b="1" dirty="0" err="1"/>
              <a:t>трику́тник</a:t>
            </a:r>
            <a:r>
              <a:rPr lang="ru-RU" dirty="0"/>
              <a:t> — </a:t>
            </a:r>
            <a:r>
              <a:rPr lang="ru-RU" dirty="0" err="1" smtClean="0"/>
              <a:t>трикутник</a:t>
            </a:r>
            <a:r>
              <a:rPr lang="ru-RU" dirty="0" smtClean="0"/>
              <a:t>, </a:t>
            </a:r>
            <a:r>
              <a:rPr lang="ru-RU" dirty="0"/>
              <a:t>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бічними</a:t>
            </a:r>
            <a:r>
              <a:rPr lang="ru-RU" dirty="0"/>
              <a:t>, а </a:t>
            </a:r>
            <a:r>
              <a:rPr lang="ru-RU" dirty="0" err="1"/>
              <a:t>остання</a:t>
            </a:r>
            <a:r>
              <a:rPr lang="ru-RU" dirty="0"/>
              <a:t> — основою.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314066"/>
            <a:ext cx="24117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Властивості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Кути</a:t>
            </a:r>
            <a:r>
              <a:rPr lang="ru-RU" dirty="0"/>
              <a:t>,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рівним</a:t>
            </a:r>
            <a:r>
              <a:rPr lang="ru-RU" dirty="0"/>
              <a:t> сторонам </a:t>
            </a:r>
            <a:r>
              <a:rPr lang="ru-RU" b="1" dirty="0" err="1"/>
              <a:t>рівнобедреного</a:t>
            </a:r>
            <a:r>
              <a:rPr lang="ru-RU" b="1" dirty="0"/>
              <a:t> </a:t>
            </a:r>
            <a:r>
              <a:rPr lang="ru-RU" b="1" dirty="0" err="1"/>
              <a:t>трикутника</a:t>
            </a:r>
            <a:r>
              <a:rPr lang="ru-RU" dirty="0"/>
              <a:t>,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бісектриси</a:t>
            </a:r>
            <a:r>
              <a:rPr lang="ru-RU" dirty="0"/>
              <a:t>, </a:t>
            </a:r>
            <a:r>
              <a:rPr lang="ru-RU" dirty="0" err="1"/>
              <a:t>медіани</a:t>
            </a:r>
            <a:r>
              <a:rPr lang="ru-RU" dirty="0"/>
              <a:t> і </a:t>
            </a:r>
            <a:r>
              <a:rPr lang="ru-RU" dirty="0" err="1"/>
              <a:t>висоти</a:t>
            </a:r>
            <a:r>
              <a:rPr lang="ru-RU" dirty="0"/>
              <a:t>, </a:t>
            </a:r>
            <a:r>
              <a:rPr lang="ru-RU" dirty="0" err="1"/>
              <a:t>проведені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Бісектриса</a:t>
            </a:r>
            <a:r>
              <a:rPr lang="ru-RU" dirty="0"/>
              <a:t>, </a:t>
            </a:r>
            <a:r>
              <a:rPr lang="ru-RU" dirty="0" err="1"/>
              <a:t>медіана</a:t>
            </a:r>
            <a:r>
              <a:rPr lang="ru-RU" dirty="0"/>
              <a:t>, </a:t>
            </a:r>
            <a:r>
              <a:rPr lang="ru-RU" dirty="0" err="1"/>
              <a:t>висота</a:t>
            </a:r>
            <a:r>
              <a:rPr lang="ru-RU" dirty="0"/>
              <a:t> і </a:t>
            </a:r>
            <a:r>
              <a:rPr lang="ru-RU" dirty="0" err="1"/>
              <a:t>серединний</a:t>
            </a:r>
            <a:r>
              <a:rPr lang="ru-RU" dirty="0"/>
              <a:t> перпендикуляр, </a:t>
            </a:r>
            <a:r>
              <a:rPr lang="ru-RU" dirty="0" err="1"/>
              <a:t>проведені</a:t>
            </a:r>
            <a:r>
              <a:rPr lang="ru-RU" dirty="0"/>
              <a:t> до </a:t>
            </a:r>
            <a:r>
              <a:rPr lang="ru-RU" dirty="0" err="1"/>
              <a:t>основи</a:t>
            </a:r>
            <a:r>
              <a:rPr lang="ru-RU" dirty="0"/>
              <a:t>, </a:t>
            </a:r>
            <a:r>
              <a:rPr lang="ru-RU" dirty="0" err="1"/>
              <a:t>збігаються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</a:t>
            </a:r>
          </a:p>
        </p:txBody>
      </p:sp>
      <p:pic>
        <p:nvPicPr>
          <p:cNvPr id="2050" name="Picture 2" descr="Рівнобедрений трикутник та його властив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" y="314066"/>
            <a:ext cx="6628457" cy="38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136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18</cp:revision>
  <dcterms:modified xsi:type="dcterms:W3CDTF">2021-11-28T13:02:11Z</dcterms:modified>
</cp:coreProperties>
</file>