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4"/>
  </p:sldMasterIdLst>
  <p:notesMasterIdLst>
    <p:notesMasterId r:id="rId38"/>
  </p:notesMasterIdLst>
  <p:sldIdLst>
    <p:sldId id="267" r:id="rId5"/>
    <p:sldId id="311" r:id="rId6"/>
    <p:sldId id="264" r:id="rId7"/>
    <p:sldId id="266" r:id="rId8"/>
    <p:sldId id="313" r:id="rId9"/>
    <p:sldId id="262" r:id="rId10"/>
    <p:sldId id="314" r:id="rId11"/>
    <p:sldId id="258" r:id="rId12"/>
    <p:sldId id="310" r:id="rId13"/>
    <p:sldId id="256" r:id="rId14"/>
    <p:sldId id="333" r:id="rId15"/>
    <p:sldId id="319" r:id="rId16"/>
    <p:sldId id="321" r:id="rId17"/>
    <p:sldId id="297" r:id="rId18"/>
    <p:sldId id="317" r:id="rId19"/>
    <p:sldId id="324" r:id="rId20"/>
    <p:sldId id="325" r:id="rId21"/>
    <p:sldId id="290" r:id="rId22"/>
    <p:sldId id="276" r:id="rId23"/>
    <p:sldId id="328" r:id="rId24"/>
    <p:sldId id="286" r:id="rId25"/>
    <p:sldId id="326" r:id="rId26"/>
    <p:sldId id="330" r:id="rId27"/>
    <p:sldId id="296" r:id="rId28"/>
    <p:sldId id="294" r:id="rId29"/>
    <p:sldId id="323" r:id="rId30"/>
    <p:sldId id="281" r:id="rId31"/>
    <p:sldId id="298" r:id="rId32"/>
    <p:sldId id="283" r:id="rId33"/>
    <p:sldId id="331" r:id="rId34"/>
    <p:sldId id="332" r:id="rId35"/>
    <p:sldId id="291" r:id="rId36"/>
    <p:sldId id="335" r:id="rId37"/>
  </p:sldIdLst>
  <p:sldSz cx="9144000" cy="6858000" type="screen4x3"/>
  <p:notesSz cx="6742113" cy="987266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PRO" initials="B" lastIdx="1" clrIdx="0">
    <p:extLst>
      <p:ext uri="{19B8F6BF-5375-455C-9EA6-DF929625EA0E}">
        <p15:presenceInfo xmlns:p15="http://schemas.microsoft.com/office/powerpoint/2012/main" userId="BP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15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2-04T10:12:00.406" idx="1">
    <p:pos x="545" y="255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F957C-AF5E-4C9C-8A75-5C7F30AF6AAD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203ED89-EE24-4CA2-9FF3-F149EBFA78A6}">
      <dgm:prSet phldrT="[Текст]" phldr="1"/>
      <dgm:spPr/>
      <dgm:t>
        <a:bodyPr/>
        <a:lstStyle/>
        <a:p>
          <a:endParaRPr lang="uk-UA"/>
        </a:p>
      </dgm:t>
    </dgm:pt>
    <dgm:pt modelId="{7BD48D5B-E589-4021-A6A2-7E8C805A8E4A}" type="parTrans" cxnId="{E9E44DEF-6E80-40CF-95E5-C7A72559BA36}">
      <dgm:prSet/>
      <dgm:spPr/>
      <dgm:t>
        <a:bodyPr/>
        <a:lstStyle/>
        <a:p>
          <a:endParaRPr lang="uk-UA"/>
        </a:p>
      </dgm:t>
    </dgm:pt>
    <dgm:pt modelId="{89447983-6ED0-44B7-A28F-D4B5391B530F}" type="sibTrans" cxnId="{E9E44DEF-6E80-40CF-95E5-C7A72559BA36}">
      <dgm:prSet/>
      <dgm:spPr/>
      <dgm:t>
        <a:bodyPr/>
        <a:lstStyle/>
        <a:p>
          <a:endParaRPr lang="uk-UA"/>
        </a:p>
      </dgm:t>
    </dgm:pt>
    <dgm:pt modelId="{51E36D1F-1565-46AE-8DA7-E95B67736238}">
      <dgm:prSet phldrT="[Текст]" custT="1"/>
      <dgm:spPr/>
      <dgm:t>
        <a:bodyPr/>
        <a:lstStyle/>
        <a:p>
          <a:r>
            <a:rPr lang="uk-UA" sz="3600" dirty="0"/>
            <a:t>2 прикметники</a:t>
          </a:r>
        </a:p>
      </dgm:t>
    </dgm:pt>
    <dgm:pt modelId="{1E6C9ECF-A853-4A79-BC43-5E60046C0AE1}" type="parTrans" cxnId="{77BBCBFE-7818-4AB9-8B1D-F56036238EC7}">
      <dgm:prSet/>
      <dgm:spPr/>
      <dgm:t>
        <a:bodyPr/>
        <a:lstStyle/>
        <a:p>
          <a:endParaRPr lang="uk-UA"/>
        </a:p>
      </dgm:t>
    </dgm:pt>
    <dgm:pt modelId="{3356F8B5-3ECC-4629-BBFA-DD7ECDE9267E}" type="sibTrans" cxnId="{77BBCBFE-7818-4AB9-8B1D-F56036238EC7}">
      <dgm:prSet/>
      <dgm:spPr/>
      <dgm:t>
        <a:bodyPr/>
        <a:lstStyle/>
        <a:p>
          <a:endParaRPr lang="uk-UA"/>
        </a:p>
      </dgm:t>
    </dgm:pt>
    <dgm:pt modelId="{BFC02B08-7402-4A7F-8586-AC4025ED7416}">
      <dgm:prSet phldrT="[Текст]" phldr="1"/>
      <dgm:spPr/>
      <dgm:t>
        <a:bodyPr/>
        <a:lstStyle/>
        <a:p>
          <a:endParaRPr lang="uk-UA"/>
        </a:p>
      </dgm:t>
    </dgm:pt>
    <dgm:pt modelId="{17EC8A7B-BAFD-40D1-A446-66784F9E6EB9}" type="parTrans" cxnId="{B7A12219-B899-4DA9-B992-E662DA1DF676}">
      <dgm:prSet/>
      <dgm:spPr/>
      <dgm:t>
        <a:bodyPr/>
        <a:lstStyle/>
        <a:p>
          <a:endParaRPr lang="uk-UA"/>
        </a:p>
      </dgm:t>
    </dgm:pt>
    <dgm:pt modelId="{2E7D497F-7F87-42B8-A6CA-9190B33479B7}" type="sibTrans" cxnId="{B7A12219-B899-4DA9-B992-E662DA1DF676}">
      <dgm:prSet/>
      <dgm:spPr/>
      <dgm:t>
        <a:bodyPr/>
        <a:lstStyle/>
        <a:p>
          <a:endParaRPr lang="uk-UA"/>
        </a:p>
      </dgm:t>
    </dgm:pt>
    <dgm:pt modelId="{310C5480-CBD4-44AB-B690-B65BE168A26C}">
      <dgm:prSet phldrT="[Текст]" custT="1"/>
      <dgm:spPr/>
      <dgm:t>
        <a:bodyPr/>
        <a:lstStyle/>
        <a:p>
          <a:r>
            <a:rPr lang="uk-UA" sz="4000" dirty="0"/>
            <a:t>2 дієслова</a:t>
          </a:r>
        </a:p>
      </dgm:t>
    </dgm:pt>
    <dgm:pt modelId="{4461D82A-6282-4F5B-82A2-D93A6EF7DE90}" type="parTrans" cxnId="{38366A1E-3D9F-40FC-AE9C-5F506A9AAF14}">
      <dgm:prSet/>
      <dgm:spPr/>
      <dgm:t>
        <a:bodyPr/>
        <a:lstStyle/>
        <a:p>
          <a:endParaRPr lang="uk-UA"/>
        </a:p>
      </dgm:t>
    </dgm:pt>
    <dgm:pt modelId="{52988417-6665-4134-AF4D-0C330B404908}" type="sibTrans" cxnId="{38366A1E-3D9F-40FC-AE9C-5F506A9AAF14}">
      <dgm:prSet/>
      <dgm:spPr/>
      <dgm:t>
        <a:bodyPr/>
        <a:lstStyle/>
        <a:p>
          <a:endParaRPr lang="uk-UA"/>
        </a:p>
      </dgm:t>
    </dgm:pt>
    <dgm:pt modelId="{0B712B69-C1A5-4104-B68F-61539566DF2A}">
      <dgm:prSet phldrT="[Текст]" phldr="1"/>
      <dgm:spPr/>
      <dgm:t>
        <a:bodyPr/>
        <a:lstStyle/>
        <a:p>
          <a:endParaRPr lang="uk-UA"/>
        </a:p>
      </dgm:t>
    </dgm:pt>
    <dgm:pt modelId="{2ACD8BC1-3D47-45B7-B7B2-75E287AB8465}" type="parTrans" cxnId="{707E7A58-B351-428C-B798-F0CD3D037241}">
      <dgm:prSet/>
      <dgm:spPr/>
      <dgm:t>
        <a:bodyPr/>
        <a:lstStyle/>
        <a:p>
          <a:endParaRPr lang="uk-UA"/>
        </a:p>
      </dgm:t>
    </dgm:pt>
    <dgm:pt modelId="{8E1ED3B8-A46B-4DC4-ADF2-37CA2B4144DF}" type="sibTrans" cxnId="{707E7A58-B351-428C-B798-F0CD3D037241}">
      <dgm:prSet/>
      <dgm:spPr/>
      <dgm:t>
        <a:bodyPr/>
        <a:lstStyle/>
        <a:p>
          <a:endParaRPr lang="uk-UA"/>
        </a:p>
      </dgm:t>
    </dgm:pt>
    <dgm:pt modelId="{C0E96F23-AA1D-4E58-AED8-D77090BB94F4}">
      <dgm:prSet phldrT="[Текст]" custT="1"/>
      <dgm:spPr/>
      <dgm:t>
        <a:bodyPr/>
        <a:lstStyle/>
        <a:p>
          <a:r>
            <a:rPr lang="uk-UA" sz="4400" dirty="0"/>
            <a:t>1 асоціація</a:t>
          </a:r>
        </a:p>
      </dgm:t>
    </dgm:pt>
    <dgm:pt modelId="{28DC487A-5880-4C37-BDB1-8BE5DD7C0242}" type="parTrans" cxnId="{342EB098-47E1-4792-9417-3DCDD3C65802}">
      <dgm:prSet/>
      <dgm:spPr/>
      <dgm:t>
        <a:bodyPr/>
        <a:lstStyle/>
        <a:p>
          <a:endParaRPr lang="uk-UA"/>
        </a:p>
      </dgm:t>
    </dgm:pt>
    <dgm:pt modelId="{5D3ED6D9-58A0-4B99-A7E7-EF6D04167E53}" type="sibTrans" cxnId="{342EB098-47E1-4792-9417-3DCDD3C65802}">
      <dgm:prSet/>
      <dgm:spPr/>
      <dgm:t>
        <a:bodyPr/>
        <a:lstStyle/>
        <a:p>
          <a:endParaRPr lang="uk-UA"/>
        </a:p>
      </dgm:t>
    </dgm:pt>
    <dgm:pt modelId="{C5735CE1-5FA9-4705-8CD6-6E912B589277}" type="pres">
      <dgm:prSet presAssocID="{1A7F957C-AF5E-4C9C-8A75-5C7F30AF6AAD}" presName="Name0" presStyleCnt="0">
        <dgm:presLayoutVars>
          <dgm:chMax/>
          <dgm:chPref/>
          <dgm:dir/>
        </dgm:presLayoutVars>
      </dgm:prSet>
      <dgm:spPr/>
    </dgm:pt>
    <dgm:pt modelId="{7D6F261B-528B-401C-9E89-F8986E7AAB0B}" type="pres">
      <dgm:prSet presAssocID="{4203ED89-EE24-4CA2-9FF3-F149EBFA78A6}" presName="parenttextcomposite" presStyleCnt="0"/>
      <dgm:spPr/>
    </dgm:pt>
    <dgm:pt modelId="{2E95CA6E-1E5F-4B0D-AE9B-E15B0912EC52}" type="pres">
      <dgm:prSet presAssocID="{4203ED89-EE24-4CA2-9FF3-F149EBFA78A6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6230605F-B3E2-4F58-8A32-E7F97D343E9E}" type="pres">
      <dgm:prSet presAssocID="{4203ED89-EE24-4CA2-9FF3-F149EBFA78A6}" presName="composite" presStyleCnt="0"/>
      <dgm:spPr/>
    </dgm:pt>
    <dgm:pt modelId="{E3B1C806-6B75-45B5-A242-62817FD42E21}" type="pres">
      <dgm:prSet presAssocID="{4203ED89-EE24-4CA2-9FF3-F149EBFA78A6}" presName="chevron1" presStyleLbl="alignNode1" presStyleIdx="0" presStyleCnt="21"/>
      <dgm:spPr/>
    </dgm:pt>
    <dgm:pt modelId="{4E762754-7E2F-4286-8357-CA6A486C8077}" type="pres">
      <dgm:prSet presAssocID="{4203ED89-EE24-4CA2-9FF3-F149EBFA78A6}" presName="chevron2" presStyleLbl="alignNode1" presStyleIdx="1" presStyleCnt="21"/>
      <dgm:spPr/>
    </dgm:pt>
    <dgm:pt modelId="{4B7C3D97-C53E-4B43-A011-B4B39ABEB9EA}" type="pres">
      <dgm:prSet presAssocID="{4203ED89-EE24-4CA2-9FF3-F149EBFA78A6}" presName="chevron3" presStyleLbl="alignNode1" presStyleIdx="2" presStyleCnt="21"/>
      <dgm:spPr/>
    </dgm:pt>
    <dgm:pt modelId="{80B57440-6938-41EA-AD0C-E0EF0A00A20E}" type="pres">
      <dgm:prSet presAssocID="{4203ED89-EE24-4CA2-9FF3-F149EBFA78A6}" presName="chevron4" presStyleLbl="alignNode1" presStyleIdx="3" presStyleCnt="21"/>
      <dgm:spPr/>
    </dgm:pt>
    <dgm:pt modelId="{9B46159F-CB31-4652-B957-1228E14D5455}" type="pres">
      <dgm:prSet presAssocID="{4203ED89-EE24-4CA2-9FF3-F149EBFA78A6}" presName="chevron5" presStyleLbl="alignNode1" presStyleIdx="4" presStyleCnt="21"/>
      <dgm:spPr/>
    </dgm:pt>
    <dgm:pt modelId="{2A22DA93-E290-4C7B-8228-B46DB6E4BCB3}" type="pres">
      <dgm:prSet presAssocID="{4203ED89-EE24-4CA2-9FF3-F149EBFA78A6}" presName="chevron6" presStyleLbl="alignNode1" presStyleIdx="5" presStyleCnt="21"/>
      <dgm:spPr/>
    </dgm:pt>
    <dgm:pt modelId="{42301237-EC54-401C-9ABA-F70AC0F1C91D}" type="pres">
      <dgm:prSet presAssocID="{4203ED89-EE24-4CA2-9FF3-F149EBFA78A6}" presName="chevron7" presStyleLbl="alignNode1" presStyleIdx="6" presStyleCnt="21"/>
      <dgm:spPr/>
    </dgm:pt>
    <dgm:pt modelId="{1A0D5E57-2901-477B-A855-8E1D358C594F}" type="pres">
      <dgm:prSet presAssocID="{4203ED89-EE24-4CA2-9FF3-F149EBFA78A6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</dgm:pt>
    <dgm:pt modelId="{F820D256-FFD1-42F4-96DB-C9F6B1D147C0}" type="pres">
      <dgm:prSet presAssocID="{89447983-6ED0-44B7-A28F-D4B5391B530F}" presName="sibTrans" presStyleCnt="0"/>
      <dgm:spPr/>
    </dgm:pt>
    <dgm:pt modelId="{F6F6D8F0-0369-464D-8A24-5D62059D4DEC}" type="pres">
      <dgm:prSet presAssocID="{BFC02B08-7402-4A7F-8586-AC4025ED7416}" presName="parenttextcomposite" presStyleCnt="0"/>
      <dgm:spPr/>
    </dgm:pt>
    <dgm:pt modelId="{33F9D799-9233-43F1-978B-4652A67FE9E1}" type="pres">
      <dgm:prSet presAssocID="{BFC02B08-7402-4A7F-8586-AC4025ED7416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08DFC91-307A-4EEF-AED7-363AE0B2A081}" type="pres">
      <dgm:prSet presAssocID="{BFC02B08-7402-4A7F-8586-AC4025ED7416}" presName="composite" presStyleCnt="0"/>
      <dgm:spPr/>
    </dgm:pt>
    <dgm:pt modelId="{847B4658-A7E2-4A77-A337-39590A7C535F}" type="pres">
      <dgm:prSet presAssocID="{BFC02B08-7402-4A7F-8586-AC4025ED7416}" presName="chevron1" presStyleLbl="alignNode1" presStyleIdx="7" presStyleCnt="21"/>
      <dgm:spPr/>
    </dgm:pt>
    <dgm:pt modelId="{FFEF7FEC-EA8B-41E5-9F80-B552EF480BDF}" type="pres">
      <dgm:prSet presAssocID="{BFC02B08-7402-4A7F-8586-AC4025ED7416}" presName="chevron2" presStyleLbl="alignNode1" presStyleIdx="8" presStyleCnt="21"/>
      <dgm:spPr/>
    </dgm:pt>
    <dgm:pt modelId="{7DEDFB6C-E170-4F61-84E6-BF413E8D7969}" type="pres">
      <dgm:prSet presAssocID="{BFC02B08-7402-4A7F-8586-AC4025ED7416}" presName="chevron3" presStyleLbl="alignNode1" presStyleIdx="9" presStyleCnt="21"/>
      <dgm:spPr/>
    </dgm:pt>
    <dgm:pt modelId="{1D885C33-87ED-4F04-94F5-F11CD5BC718D}" type="pres">
      <dgm:prSet presAssocID="{BFC02B08-7402-4A7F-8586-AC4025ED7416}" presName="chevron4" presStyleLbl="alignNode1" presStyleIdx="10" presStyleCnt="21"/>
      <dgm:spPr/>
    </dgm:pt>
    <dgm:pt modelId="{9873278B-A62B-4DA7-8B99-93D58A4643C0}" type="pres">
      <dgm:prSet presAssocID="{BFC02B08-7402-4A7F-8586-AC4025ED7416}" presName="chevron5" presStyleLbl="alignNode1" presStyleIdx="11" presStyleCnt="21"/>
      <dgm:spPr/>
    </dgm:pt>
    <dgm:pt modelId="{200786CF-7BA3-48D9-9AF2-A80AF7EEC538}" type="pres">
      <dgm:prSet presAssocID="{BFC02B08-7402-4A7F-8586-AC4025ED7416}" presName="chevron6" presStyleLbl="alignNode1" presStyleIdx="12" presStyleCnt="21"/>
      <dgm:spPr/>
    </dgm:pt>
    <dgm:pt modelId="{FBBEFEA5-0495-4EC9-BBE6-FA441B8AAA73}" type="pres">
      <dgm:prSet presAssocID="{BFC02B08-7402-4A7F-8586-AC4025ED7416}" presName="chevron7" presStyleLbl="alignNode1" presStyleIdx="13" presStyleCnt="21"/>
      <dgm:spPr/>
    </dgm:pt>
    <dgm:pt modelId="{5A771D3E-1AC4-4DD2-BC4E-87D80BA80EC9}" type="pres">
      <dgm:prSet presAssocID="{BFC02B08-7402-4A7F-8586-AC4025ED7416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</dgm:pt>
    <dgm:pt modelId="{ED0C0771-E905-4FFE-97E9-6972D5FB502B}" type="pres">
      <dgm:prSet presAssocID="{2E7D497F-7F87-42B8-A6CA-9190B33479B7}" presName="sibTrans" presStyleCnt="0"/>
      <dgm:spPr/>
    </dgm:pt>
    <dgm:pt modelId="{3484EA19-ECA3-4509-8E28-7F05CDC70748}" type="pres">
      <dgm:prSet presAssocID="{0B712B69-C1A5-4104-B68F-61539566DF2A}" presName="parenttextcomposite" presStyleCnt="0"/>
      <dgm:spPr/>
    </dgm:pt>
    <dgm:pt modelId="{DDC82AD5-7065-43B7-9C69-3266882FC7EF}" type="pres">
      <dgm:prSet presAssocID="{0B712B69-C1A5-4104-B68F-61539566DF2A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0BFF29CD-26DE-4A4B-B5F9-A9A15340D284}" type="pres">
      <dgm:prSet presAssocID="{0B712B69-C1A5-4104-B68F-61539566DF2A}" presName="composite" presStyleCnt="0"/>
      <dgm:spPr/>
    </dgm:pt>
    <dgm:pt modelId="{6CF729D2-009F-4523-93B8-4582BC367B43}" type="pres">
      <dgm:prSet presAssocID="{0B712B69-C1A5-4104-B68F-61539566DF2A}" presName="chevron1" presStyleLbl="alignNode1" presStyleIdx="14" presStyleCnt="21"/>
      <dgm:spPr/>
    </dgm:pt>
    <dgm:pt modelId="{E0EAC589-EA73-4ACD-9EF3-E32A868D0825}" type="pres">
      <dgm:prSet presAssocID="{0B712B69-C1A5-4104-B68F-61539566DF2A}" presName="chevron2" presStyleLbl="alignNode1" presStyleIdx="15" presStyleCnt="21"/>
      <dgm:spPr/>
    </dgm:pt>
    <dgm:pt modelId="{26F8C234-F4D5-4562-9655-D98421348A77}" type="pres">
      <dgm:prSet presAssocID="{0B712B69-C1A5-4104-B68F-61539566DF2A}" presName="chevron3" presStyleLbl="alignNode1" presStyleIdx="16" presStyleCnt="21"/>
      <dgm:spPr/>
    </dgm:pt>
    <dgm:pt modelId="{200EE860-0A73-4F8E-848B-E23F7899E640}" type="pres">
      <dgm:prSet presAssocID="{0B712B69-C1A5-4104-B68F-61539566DF2A}" presName="chevron4" presStyleLbl="alignNode1" presStyleIdx="17" presStyleCnt="21"/>
      <dgm:spPr/>
    </dgm:pt>
    <dgm:pt modelId="{4784DA6F-3714-4824-A1A2-34DB3CD36BF3}" type="pres">
      <dgm:prSet presAssocID="{0B712B69-C1A5-4104-B68F-61539566DF2A}" presName="chevron5" presStyleLbl="alignNode1" presStyleIdx="18" presStyleCnt="21"/>
      <dgm:spPr/>
    </dgm:pt>
    <dgm:pt modelId="{D4CC0CC1-89D6-422E-B73E-48C8D2D8000A}" type="pres">
      <dgm:prSet presAssocID="{0B712B69-C1A5-4104-B68F-61539566DF2A}" presName="chevron6" presStyleLbl="alignNode1" presStyleIdx="19" presStyleCnt="21"/>
      <dgm:spPr/>
    </dgm:pt>
    <dgm:pt modelId="{7D7AFE28-AB1A-4FB4-999C-1BDE36BC920D}" type="pres">
      <dgm:prSet presAssocID="{0B712B69-C1A5-4104-B68F-61539566DF2A}" presName="chevron7" presStyleLbl="alignNode1" presStyleIdx="20" presStyleCnt="21"/>
      <dgm:spPr/>
    </dgm:pt>
    <dgm:pt modelId="{87C87FA2-AFD6-4812-AA19-52133CB561F8}" type="pres">
      <dgm:prSet presAssocID="{0B712B69-C1A5-4104-B68F-61539566DF2A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B7A12219-B899-4DA9-B992-E662DA1DF676}" srcId="{1A7F957C-AF5E-4C9C-8A75-5C7F30AF6AAD}" destId="{BFC02B08-7402-4A7F-8586-AC4025ED7416}" srcOrd="1" destOrd="0" parTransId="{17EC8A7B-BAFD-40D1-A446-66784F9E6EB9}" sibTransId="{2E7D497F-7F87-42B8-A6CA-9190B33479B7}"/>
    <dgm:cxn modelId="{718B171E-BC84-4362-B805-56D5D3FBAA04}" type="presOf" srcId="{C0E96F23-AA1D-4E58-AED8-D77090BB94F4}" destId="{87C87FA2-AFD6-4812-AA19-52133CB561F8}" srcOrd="0" destOrd="0" presId="urn:microsoft.com/office/officeart/2008/layout/VerticalAccentList"/>
    <dgm:cxn modelId="{38366A1E-3D9F-40FC-AE9C-5F506A9AAF14}" srcId="{BFC02B08-7402-4A7F-8586-AC4025ED7416}" destId="{310C5480-CBD4-44AB-B690-B65BE168A26C}" srcOrd="0" destOrd="0" parTransId="{4461D82A-6282-4F5B-82A2-D93A6EF7DE90}" sibTransId="{52988417-6665-4134-AF4D-0C330B404908}"/>
    <dgm:cxn modelId="{03B42E44-FFD1-435D-9403-887B515FEB25}" type="presOf" srcId="{BFC02B08-7402-4A7F-8586-AC4025ED7416}" destId="{33F9D799-9233-43F1-978B-4652A67FE9E1}" srcOrd="0" destOrd="0" presId="urn:microsoft.com/office/officeart/2008/layout/VerticalAccentList"/>
    <dgm:cxn modelId="{707E7A58-B351-428C-B798-F0CD3D037241}" srcId="{1A7F957C-AF5E-4C9C-8A75-5C7F30AF6AAD}" destId="{0B712B69-C1A5-4104-B68F-61539566DF2A}" srcOrd="2" destOrd="0" parTransId="{2ACD8BC1-3D47-45B7-B7B2-75E287AB8465}" sibTransId="{8E1ED3B8-A46B-4DC4-ADF2-37CA2B4144DF}"/>
    <dgm:cxn modelId="{F698207F-9471-486D-9566-92B4DB8A9268}" type="presOf" srcId="{1A7F957C-AF5E-4C9C-8A75-5C7F30AF6AAD}" destId="{C5735CE1-5FA9-4705-8CD6-6E912B589277}" srcOrd="0" destOrd="0" presId="urn:microsoft.com/office/officeart/2008/layout/VerticalAccentList"/>
    <dgm:cxn modelId="{FCAF0897-E597-41FF-A4C3-39C721E12CFE}" type="presOf" srcId="{0B712B69-C1A5-4104-B68F-61539566DF2A}" destId="{DDC82AD5-7065-43B7-9C69-3266882FC7EF}" srcOrd="0" destOrd="0" presId="urn:microsoft.com/office/officeart/2008/layout/VerticalAccentList"/>
    <dgm:cxn modelId="{342EB098-47E1-4792-9417-3DCDD3C65802}" srcId="{0B712B69-C1A5-4104-B68F-61539566DF2A}" destId="{C0E96F23-AA1D-4E58-AED8-D77090BB94F4}" srcOrd="0" destOrd="0" parTransId="{28DC487A-5880-4C37-BDB1-8BE5DD7C0242}" sibTransId="{5D3ED6D9-58A0-4B99-A7E7-EF6D04167E53}"/>
    <dgm:cxn modelId="{6AF8E8D7-AB15-4FF2-913B-DC3088E00C72}" type="presOf" srcId="{310C5480-CBD4-44AB-B690-B65BE168A26C}" destId="{5A771D3E-1AC4-4DD2-BC4E-87D80BA80EC9}" srcOrd="0" destOrd="0" presId="urn:microsoft.com/office/officeart/2008/layout/VerticalAccentList"/>
    <dgm:cxn modelId="{95C920EB-8609-42AD-9CEE-A3FD96C80C6C}" type="presOf" srcId="{4203ED89-EE24-4CA2-9FF3-F149EBFA78A6}" destId="{2E95CA6E-1E5F-4B0D-AE9B-E15B0912EC52}" srcOrd="0" destOrd="0" presId="urn:microsoft.com/office/officeart/2008/layout/VerticalAccentList"/>
    <dgm:cxn modelId="{E9E44DEF-6E80-40CF-95E5-C7A72559BA36}" srcId="{1A7F957C-AF5E-4C9C-8A75-5C7F30AF6AAD}" destId="{4203ED89-EE24-4CA2-9FF3-F149EBFA78A6}" srcOrd="0" destOrd="0" parTransId="{7BD48D5B-E589-4021-A6A2-7E8C805A8E4A}" sibTransId="{89447983-6ED0-44B7-A28F-D4B5391B530F}"/>
    <dgm:cxn modelId="{146411F5-45E5-4AB0-A39B-E9EEAD513DE7}" type="presOf" srcId="{51E36D1F-1565-46AE-8DA7-E95B67736238}" destId="{1A0D5E57-2901-477B-A855-8E1D358C594F}" srcOrd="0" destOrd="0" presId="urn:microsoft.com/office/officeart/2008/layout/VerticalAccentList"/>
    <dgm:cxn modelId="{77BBCBFE-7818-4AB9-8B1D-F56036238EC7}" srcId="{4203ED89-EE24-4CA2-9FF3-F149EBFA78A6}" destId="{51E36D1F-1565-46AE-8DA7-E95B67736238}" srcOrd="0" destOrd="0" parTransId="{1E6C9ECF-A853-4A79-BC43-5E60046C0AE1}" sibTransId="{3356F8B5-3ECC-4629-BBFA-DD7ECDE9267E}"/>
    <dgm:cxn modelId="{A6BDFD96-4313-4288-8F6F-940E4FB08CC5}" type="presParOf" srcId="{C5735CE1-5FA9-4705-8CD6-6E912B589277}" destId="{7D6F261B-528B-401C-9E89-F8986E7AAB0B}" srcOrd="0" destOrd="0" presId="urn:microsoft.com/office/officeart/2008/layout/VerticalAccentList"/>
    <dgm:cxn modelId="{93F259B3-F838-4698-A3FA-9B47E24F0058}" type="presParOf" srcId="{7D6F261B-528B-401C-9E89-F8986E7AAB0B}" destId="{2E95CA6E-1E5F-4B0D-AE9B-E15B0912EC52}" srcOrd="0" destOrd="0" presId="urn:microsoft.com/office/officeart/2008/layout/VerticalAccentList"/>
    <dgm:cxn modelId="{27DF29A7-3F7A-4B20-93BA-861C11EA78DF}" type="presParOf" srcId="{C5735CE1-5FA9-4705-8CD6-6E912B589277}" destId="{6230605F-B3E2-4F58-8A32-E7F97D343E9E}" srcOrd="1" destOrd="0" presId="urn:microsoft.com/office/officeart/2008/layout/VerticalAccentList"/>
    <dgm:cxn modelId="{E91E8021-6B8F-447C-84A8-A033263B63AD}" type="presParOf" srcId="{6230605F-B3E2-4F58-8A32-E7F97D343E9E}" destId="{E3B1C806-6B75-45B5-A242-62817FD42E21}" srcOrd="0" destOrd="0" presId="urn:microsoft.com/office/officeart/2008/layout/VerticalAccentList"/>
    <dgm:cxn modelId="{8B01AAB2-6DC4-42DA-B3D3-DED5660E1D37}" type="presParOf" srcId="{6230605F-B3E2-4F58-8A32-E7F97D343E9E}" destId="{4E762754-7E2F-4286-8357-CA6A486C8077}" srcOrd="1" destOrd="0" presId="urn:microsoft.com/office/officeart/2008/layout/VerticalAccentList"/>
    <dgm:cxn modelId="{0F7D32B6-32E4-4F29-AAC1-22E979654863}" type="presParOf" srcId="{6230605F-B3E2-4F58-8A32-E7F97D343E9E}" destId="{4B7C3D97-C53E-4B43-A011-B4B39ABEB9EA}" srcOrd="2" destOrd="0" presId="urn:microsoft.com/office/officeart/2008/layout/VerticalAccentList"/>
    <dgm:cxn modelId="{DC540851-7E1A-4E03-B10A-E88F1D1F9265}" type="presParOf" srcId="{6230605F-B3E2-4F58-8A32-E7F97D343E9E}" destId="{80B57440-6938-41EA-AD0C-E0EF0A00A20E}" srcOrd="3" destOrd="0" presId="urn:microsoft.com/office/officeart/2008/layout/VerticalAccentList"/>
    <dgm:cxn modelId="{B62147CE-D862-490F-A18A-434C1D144555}" type="presParOf" srcId="{6230605F-B3E2-4F58-8A32-E7F97D343E9E}" destId="{9B46159F-CB31-4652-B957-1228E14D5455}" srcOrd="4" destOrd="0" presId="urn:microsoft.com/office/officeart/2008/layout/VerticalAccentList"/>
    <dgm:cxn modelId="{DDF732D0-29AD-4FCE-B3A4-186844FA9D6E}" type="presParOf" srcId="{6230605F-B3E2-4F58-8A32-E7F97D343E9E}" destId="{2A22DA93-E290-4C7B-8228-B46DB6E4BCB3}" srcOrd="5" destOrd="0" presId="urn:microsoft.com/office/officeart/2008/layout/VerticalAccentList"/>
    <dgm:cxn modelId="{9F572D5D-6E88-466D-8A38-AD192F1BC79C}" type="presParOf" srcId="{6230605F-B3E2-4F58-8A32-E7F97D343E9E}" destId="{42301237-EC54-401C-9ABA-F70AC0F1C91D}" srcOrd="6" destOrd="0" presId="urn:microsoft.com/office/officeart/2008/layout/VerticalAccentList"/>
    <dgm:cxn modelId="{D14A6746-D05C-4FE0-A009-1889ECFB4BAD}" type="presParOf" srcId="{6230605F-B3E2-4F58-8A32-E7F97D343E9E}" destId="{1A0D5E57-2901-477B-A855-8E1D358C594F}" srcOrd="7" destOrd="0" presId="urn:microsoft.com/office/officeart/2008/layout/VerticalAccentList"/>
    <dgm:cxn modelId="{6FFB4456-04D9-4E14-9C45-DA911959F145}" type="presParOf" srcId="{C5735CE1-5FA9-4705-8CD6-6E912B589277}" destId="{F820D256-FFD1-42F4-96DB-C9F6B1D147C0}" srcOrd="2" destOrd="0" presId="urn:microsoft.com/office/officeart/2008/layout/VerticalAccentList"/>
    <dgm:cxn modelId="{EA0C5253-5D3A-47C4-A6E9-BA8997F90836}" type="presParOf" srcId="{C5735CE1-5FA9-4705-8CD6-6E912B589277}" destId="{F6F6D8F0-0369-464D-8A24-5D62059D4DEC}" srcOrd="3" destOrd="0" presId="urn:microsoft.com/office/officeart/2008/layout/VerticalAccentList"/>
    <dgm:cxn modelId="{C52B6C46-CD20-4661-9C37-646E230271FC}" type="presParOf" srcId="{F6F6D8F0-0369-464D-8A24-5D62059D4DEC}" destId="{33F9D799-9233-43F1-978B-4652A67FE9E1}" srcOrd="0" destOrd="0" presId="urn:microsoft.com/office/officeart/2008/layout/VerticalAccentList"/>
    <dgm:cxn modelId="{2932BAA7-F439-483B-B9BA-7937F1276079}" type="presParOf" srcId="{C5735CE1-5FA9-4705-8CD6-6E912B589277}" destId="{D08DFC91-307A-4EEF-AED7-363AE0B2A081}" srcOrd="4" destOrd="0" presId="urn:microsoft.com/office/officeart/2008/layout/VerticalAccentList"/>
    <dgm:cxn modelId="{8DDB5334-5314-4A37-94DE-5DD9D325AA60}" type="presParOf" srcId="{D08DFC91-307A-4EEF-AED7-363AE0B2A081}" destId="{847B4658-A7E2-4A77-A337-39590A7C535F}" srcOrd="0" destOrd="0" presId="urn:microsoft.com/office/officeart/2008/layout/VerticalAccentList"/>
    <dgm:cxn modelId="{E595DAA4-E0BF-40DC-A05A-4DAD8E999163}" type="presParOf" srcId="{D08DFC91-307A-4EEF-AED7-363AE0B2A081}" destId="{FFEF7FEC-EA8B-41E5-9F80-B552EF480BDF}" srcOrd="1" destOrd="0" presId="urn:microsoft.com/office/officeart/2008/layout/VerticalAccentList"/>
    <dgm:cxn modelId="{F00E17D6-DB79-4200-B2E5-9E499F85FD95}" type="presParOf" srcId="{D08DFC91-307A-4EEF-AED7-363AE0B2A081}" destId="{7DEDFB6C-E170-4F61-84E6-BF413E8D7969}" srcOrd="2" destOrd="0" presId="urn:microsoft.com/office/officeart/2008/layout/VerticalAccentList"/>
    <dgm:cxn modelId="{E4833BD5-6AF5-44BE-905A-5877B3B5A161}" type="presParOf" srcId="{D08DFC91-307A-4EEF-AED7-363AE0B2A081}" destId="{1D885C33-87ED-4F04-94F5-F11CD5BC718D}" srcOrd="3" destOrd="0" presId="urn:microsoft.com/office/officeart/2008/layout/VerticalAccentList"/>
    <dgm:cxn modelId="{D8C6AEAC-38F1-43D6-9BD4-A23CB6338CCC}" type="presParOf" srcId="{D08DFC91-307A-4EEF-AED7-363AE0B2A081}" destId="{9873278B-A62B-4DA7-8B99-93D58A4643C0}" srcOrd="4" destOrd="0" presId="urn:microsoft.com/office/officeart/2008/layout/VerticalAccentList"/>
    <dgm:cxn modelId="{04FAE00B-9130-4096-B186-E583D442AF51}" type="presParOf" srcId="{D08DFC91-307A-4EEF-AED7-363AE0B2A081}" destId="{200786CF-7BA3-48D9-9AF2-A80AF7EEC538}" srcOrd="5" destOrd="0" presId="urn:microsoft.com/office/officeart/2008/layout/VerticalAccentList"/>
    <dgm:cxn modelId="{99AC084D-9A40-4DED-9B0C-3743DF2E222A}" type="presParOf" srcId="{D08DFC91-307A-4EEF-AED7-363AE0B2A081}" destId="{FBBEFEA5-0495-4EC9-BBE6-FA441B8AAA73}" srcOrd="6" destOrd="0" presId="urn:microsoft.com/office/officeart/2008/layout/VerticalAccentList"/>
    <dgm:cxn modelId="{3DC3F5A2-E189-4A71-B260-AD8AC6968011}" type="presParOf" srcId="{D08DFC91-307A-4EEF-AED7-363AE0B2A081}" destId="{5A771D3E-1AC4-4DD2-BC4E-87D80BA80EC9}" srcOrd="7" destOrd="0" presId="urn:microsoft.com/office/officeart/2008/layout/VerticalAccentList"/>
    <dgm:cxn modelId="{108ECE2D-737F-4579-B598-BEBFF6B2B115}" type="presParOf" srcId="{C5735CE1-5FA9-4705-8CD6-6E912B589277}" destId="{ED0C0771-E905-4FFE-97E9-6972D5FB502B}" srcOrd="5" destOrd="0" presId="urn:microsoft.com/office/officeart/2008/layout/VerticalAccentList"/>
    <dgm:cxn modelId="{8D2421FE-9A3F-4A9B-91C7-CAC92377C1F7}" type="presParOf" srcId="{C5735CE1-5FA9-4705-8CD6-6E912B589277}" destId="{3484EA19-ECA3-4509-8E28-7F05CDC70748}" srcOrd="6" destOrd="0" presId="urn:microsoft.com/office/officeart/2008/layout/VerticalAccentList"/>
    <dgm:cxn modelId="{3D234DB6-0C18-42A8-9D62-64984E564C39}" type="presParOf" srcId="{3484EA19-ECA3-4509-8E28-7F05CDC70748}" destId="{DDC82AD5-7065-43B7-9C69-3266882FC7EF}" srcOrd="0" destOrd="0" presId="urn:microsoft.com/office/officeart/2008/layout/VerticalAccentList"/>
    <dgm:cxn modelId="{142526FE-6868-4BC8-AD15-466E49F359E0}" type="presParOf" srcId="{C5735CE1-5FA9-4705-8CD6-6E912B589277}" destId="{0BFF29CD-26DE-4A4B-B5F9-A9A15340D284}" srcOrd="7" destOrd="0" presId="urn:microsoft.com/office/officeart/2008/layout/VerticalAccentList"/>
    <dgm:cxn modelId="{149B3C27-AA51-4396-A3CC-9515C41167E2}" type="presParOf" srcId="{0BFF29CD-26DE-4A4B-B5F9-A9A15340D284}" destId="{6CF729D2-009F-4523-93B8-4582BC367B43}" srcOrd="0" destOrd="0" presId="urn:microsoft.com/office/officeart/2008/layout/VerticalAccentList"/>
    <dgm:cxn modelId="{1A31A6E0-4197-4B60-973E-ED342AF16627}" type="presParOf" srcId="{0BFF29CD-26DE-4A4B-B5F9-A9A15340D284}" destId="{E0EAC589-EA73-4ACD-9EF3-E32A868D0825}" srcOrd="1" destOrd="0" presId="urn:microsoft.com/office/officeart/2008/layout/VerticalAccentList"/>
    <dgm:cxn modelId="{2F4D8854-9BF9-4A83-ACB1-3633DFE1F74C}" type="presParOf" srcId="{0BFF29CD-26DE-4A4B-B5F9-A9A15340D284}" destId="{26F8C234-F4D5-4562-9655-D98421348A77}" srcOrd="2" destOrd="0" presId="urn:microsoft.com/office/officeart/2008/layout/VerticalAccentList"/>
    <dgm:cxn modelId="{2B50554A-B34B-4AFD-BCAE-013EC1DE8BC1}" type="presParOf" srcId="{0BFF29CD-26DE-4A4B-B5F9-A9A15340D284}" destId="{200EE860-0A73-4F8E-848B-E23F7899E640}" srcOrd="3" destOrd="0" presId="urn:microsoft.com/office/officeart/2008/layout/VerticalAccentList"/>
    <dgm:cxn modelId="{9990B621-2B07-4683-A273-B47BB9F82007}" type="presParOf" srcId="{0BFF29CD-26DE-4A4B-B5F9-A9A15340D284}" destId="{4784DA6F-3714-4824-A1A2-34DB3CD36BF3}" srcOrd="4" destOrd="0" presId="urn:microsoft.com/office/officeart/2008/layout/VerticalAccentList"/>
    <dgm:cxn modelId="{E2E0F5D8-30A0-4518-B166-335707EAB3DE}" type="presParOf" srcId="{0BFF29CD-26DE-4A4B-B5F9-A9A15340D284}" destId="{D4CC0CC1-89D6-422E-B73E-48C8D2D8000A}" srcOrd="5" destOrd="0" presId="urn:microsoft.com/office/officeart/2008/layout/VerticalAccentList"/>
    <dgm:cxn modelId="{0FD74A44-D867-45A5-8A46-BD74C74D441F}" type="presParOf" srcId="{0BFF29CD-26DE-4A4B-B5F9-A9A15340D284}" destId="{7D7AFE28-AB1A-4FB4-999C-1BDE36BC920D}" srcOrd="6" destOrd="0" presId="urn:microsoft.com/office/officeart/2008/layout/VerticalAccentList"/>
    <dgm:cxn modelId="{BE186E2F-4412-48B1-A768-E7F9DADFB869}" type="presParOf" srcId="{0BFF29CD-26DE-4A4B-B5F9-A9A15340D284}" destId="{87C87FA2-AFD6-4812-AA19-52133CB561F8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5CA6E-1E5F-4B0D-AE9B-E15B0912EC52}">
      <dsp:nvSpPr>
        <dsp:cNvPr id="0" name=""/>
        <dsp:cNvSpPr/>
      </dsp:nvSpPr>
      <dsp:spPr>
        <a:xfrm>
          <a:off x="60327" y="641649"/>
          <a:ext cx="3494164" cy="317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/>
        </a:p>
      </dsp:txBody>
      <dsp:txXfrm>
        <a:off x="60327" y="641649"/>
        <a:ext cx="3494164" cy="317651"/>
      </dsp:txXfrm>
    </dsp:sp>
    <dsp:sp modelId="{E3B1C806-6B75-45B5-A242-62817FD42E21}">
      <dsp:nvSpPr>
        <dsp:cNvPr id="0" name=""/>
        <dsp:cNvSpPr/>
      </dsp:nvSpPr>
      <dsp:spPr>
        <a:xfrm>
          <a:off x="60327" y="95930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62754-7E2F-4286-8357-CA6A486C8077}">
      <dsp:nvSpPr>
        <dsp:cNvPr id="0" name=""/>
        <dsp:cNvSpPr/>
      </dsp:nvSpPr>
      <dsp:spPr>
        <a:xfrm>
          <a:off x="551451" y="95930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C3D97-C53E-4B43-A011-B4B39ABEB9EA}">
      <dsp:nvSpPr>
        <dsp:cNvPr id="0" name=""/>
        <dsp:cNvSpPr/>
      </dsp:nvSpPr>
      <dsp:spPr>
        <a:xfrm>
          <a:off x="1042964" y="95930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B57440-6938-41EA-AD0C-E0EF0A00A20E}">
      <dsp:nvSpPr>
        <dsp:cNvPr id="0" name=""/>
        <dsp:cNvSpPr/>
      </dsp:nvSpPr>
      <dsp:spPr>
        <a:xfrm>
          <a:off x="1534088" y="95930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6159F-CB31-4652-B957-1228E14D5455}">
      <dsp:nvSpPr>
        <dsp:cNvPr id="0" name=""/>
        <dsp:cNvSpPr/>
      </dsp:nvSpPr>
      <dsp:spPr>
        <a:xfrm>
          <a:off x="2025601" y="95930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2DA93-E290-4C7B-8228-B46DB6E4BCB3}">
      <dsp:nvSpPr>
        <dsp:cNvPr id="0" name=""/>
        <dsp:cNvSpPr/>
      </dsp:nvSpPr>
      <dsp:spPr>
        <a:xfrm>
          <a:off x="2516725" y="95930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01237-EC54-401C-9ABA-F70AC0F1C91D}">
      <dsp:nvSpPr>
        <dsp:cNvPr id="0" name=""/>
        <dsp:cNvSpPr/>
      </dsp:nvSpPr>
      <dsp:spPr>
        <a:xfrm>
          <a:off x="3008237" y="95930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D5E57-2901-477B-A855-8E1D358C594F}">
      <dsp:nvSpPr>
        <dsp:cNvPr id="0" name=""/>
        <dsp:cNvSpPr/>
      </dsp:nvSpPr>
      <dsp:spPr>
        <a:xfrm>
          <a:off x="60327" y="1024007"/>
          <a:ext cx="3539588" cy="517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 dirty="0"/>
            <a:t>2 прикметники</a:t>
          </a:r>
        </a:p>
      </dsp:txBody>
      <dsp:txXfrm>
        <a:off x="60327" y="1024007"/>
        <a:ext cx="3539588" cy="517653"/>
      </dsp:txXfrm>
    </dsp:sp>
    <dsp:sp modelId="{33F9D799-9233-43F1-978B-4652A67FE9E1}">
      <dsp:nvSpPr>
        <dsp:cNvPr id="0" name=""/>
        <dsp:cNvSpPr/>
      </dsp:nvSpPr>
      <dsp:spPr>
        <a:xfrm>
          <a:off x="60327" y="1693309"/>
          <a:ext cx="3494164" cy="317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/>
        </a:p>
      </dsp:txBody>
      <dsp:txXfrm>
        <a:off x="60327" y="1693309"/>
        <a:ext cx="3494164" cy="317651"/>
      </dsp:txXfrm>
    </dsp:sp>
    <dsp:sp modelId="{847B4658-A7E2-4A77-A337-39590A7C535F}">
      <dsp:nvSpPr>
        <dsp:cNvPr id="0" name=""/>
        <dsp:cNvSpPr/>
      </dsp:nvSpPr>
      <dsp:spPr>
        <a:xfrm>
          <a:off x="60327" y="201096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F7FEC-EA8B-41E5-9F80-B552EF480BDF}">
      <dsp:nvSpPr>
        <dsp:cNvPr id="0" name=""/>
        <dsp:cNvSpPr/>
      </dsp:nvSpPr>
      <dsp:spPr>
        <a:xfrm>
          <a:off x="551451" y="201096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EDFB6C-E170-4F61-84E6-BF413E8D7969}">
      <dsp:nvSpPr>
        <dsp:cNvPr id="0" name=""/>
        <dsp:cNvSpPr/>
      </dsp:nvSpPr>
      <dsp:spPr>
        <a:xfrm>
          <a:off x="1042964" y="201096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85C33-87ED-4F04-94F5-F11CD5BC718D}">
      <dsp:nvSpPr>
        <dsp:cNvPr id="0" name=""/>
        <dsp:cNvSpPr/>
      </dsp:nvSpPr>
      <dsp:spPr>
        <a:xfrm>
          <a:off x="1534088" y="201096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3278B-A62B-4DA7-8B99-93D58A4643C0}">
      <dsp:nvSpPr>
        <dsp:cNvPr id="0" name=""/>
        <dsp:cNvSpPr/>
      </dsp:nvSpPr>
      <dsp:spPr>
        <a:xfrm>
          <a:off x="2025601" y="201096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786CF-7BA3-48D9-9AF2-A80AF7EEC538}">
      <dsp:nvSpPr>
        <dsp:cNvPr id="0" name=""/>
        <dsp:cNvSpPr/>
      </dsp:nvSpPr>
      <dsp:spPr>
        <a:xfrm>
          <a:off x="2516725" y="201096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EFEA5-0495-4EC9-BBE6-FA441B8AAA73}">
      <dsp:nvSpPr>
        <dsp:cNvPr id="0" name=""/>
        <dsp:cNvSpPr/>
      </dsp:nvSpPr>
      <dsp:spPr>
        <a:xfrm>
          <a:off x="3008237" y="2010960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71D3E-1AC4-4DD2-BC4E-87D80BA80EC9}">
      <dsp:nvSpPr>
        <dsp:cNvPr id="0" name=""/>
        <dsp:cNvSpPr/>
      </dsp:nvSpPr>
      <dsp:spPr>
        <a:xfrm>
          <a:off x="60327" y="2075667"/>
          <a:ext cx="3539588" cy="517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000" kern="1200" dirty="0"/>
            <a:t>2 дієслова</a:t>
          </a:r>
        </a:p>
      </dsp:txBody>
      <dsp:txXfrm>
        <a:off x="60327" y="2075667"/>
        <a:ext cx="3539588" cy="517653"/>
      </dsp:txXfrm>
    </dsp:sp>
    <dsp:sp modelId="{DDC82AD5-7065-43B7-9C69-3266882FC7EF}">
      <dsp:nvSpPr>
        <dsp:cNvPr id="0" name=""/>
        <dsp:cNvSpPr/>
      </dsp:nvSpPr>
      <dsp:spPr>
        <a:xfrm>
          <a:off x="60327" y="2744970"/>
          <a:ext cx="3494164" cy="317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kern="1200"/>
        </a:p>
      </dsp:txBody>
      <dsp:txXfrm>
        <a:off x="60327" y="2744970"/>
        <a:ext cx="3494164" cy="317651"/>
      </dsp:txXfrm>
    </dsp:sp>
    <dsp:sp modelId="{6CF729D2-009F-4523-93B8-4582BC367B43}">
      <dsp:nvSpPr>
        <dsp:cNvPr id="0" name=""/>
        <dsp:cNvSpPr/>
      </dsp:nvSpPr>
      <dsp:spPr>
        <a:xfrm>
          <a:off x="60327" y="3062621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AC589-EA73-4ACD-9EF3-E32A868D0825}">
      <dsp:nvSpPr>
        <dsp:cNvPr id="0" name=""/>
        <dsp:cNvSpPr/>
      </dsp:nvSpPr>
      <dsp:spPr>
        <a:xfrm>
          <a:off x="551451" y="3062621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8C234-F4D5-4562-9655-D98421348A77}">
      <dsp:nvSpPr>
        <dsp:cNvPr id="0" name=""/>
        <dsp:cNvSpPr/>
      </dsp:nvSpPr>
      <dsp:spPr>
        <a:xfrm>
          <a:off x="1042964" y="3062621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EE860-0A73-4F8E-848B-E23F7899E640}">
      <dsp:nvSpPr>
        <dsp:cNvPr id="0" name=""/>
        <dsp:cNvSpPr/>
      </dsp:nvSpPr>
      <dsp:spPr>
        <a:xfrm>
          <a:off x="1534088" y="3062621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4DA6F-3714-4824-A1A2-34DB3CD36BF3}">
      <dsp:nvSpPr>
        <dsp:cNvPr id="0" name=""/>
        <dsp:cNvSpPr/>
      </dsp:nvSpPr>
      <dsp:spPr>
        <a:xfrm>
          <a:off x="2025601" y="3062621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C0CC1-89D6-422E-B73E-48C8D2D8000A}">
      <dsp:nvSpPr>
        <dsp:cNvPr id="0" name=""/>
        <dsp:cNvSpPr/>
      </dsp:nvSpPr>
      <dsp:spPr>
        <a:xfrm>
          <a:off x="2516725" y="3062621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AFE28-AB1A-4FB4-999C-1BDE36BC920D}">
      <dsp:nvSpPr>
        <dsp:cNvPr id="0" name=""/>
        <dsp:cNvSpPr/>
      </dsp:nvSpPr>
      <dsp:spPr>
        <a:xfrm>
          <a:off x="3008237" y="3062621"/>
          <a:ext cx="817634" cy="647067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C87FA2-AFD6-4812-AA19-52133CB561F8}">
      <dsp:nvSpPr>
        <dsp:cNvPr id="0" name=""/>
        <dsp:cNvSpPr/>
      </dsp:nvSpPr>
      <dsp:spPr>
        <a:xfrm>
          <a:off x="60327" y="3127328"/>
          <a:ext cx="3539588" cy="5176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400" kern="1200" dirty="0"/>
            <a:t>1 асоціація</a:t>
          </a:r>
        </a:p>
      </dsp:txBody>
      <dsp:txXfrm>
        <a:off x="60327" y="3127328"/>
        <a:ext cx="3539588" cy="5176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4AD8D-6CE3-409B-A8E4-84089A96B274}" type="datetimeFigureOut">
              <a:rPr lang="uk-UA" smtClean="0"/>
              <a:pPr/>
              <a:t>04.12.2021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1E90-FBC6-4D49-BEB7-2456CAC4E495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F760-5D7A-4082-92CC-54D63F131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93E9319-D55B-4EAE-9652-9EA974C23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5E4A4D9-34FC-45E8-8A07-EC2FEC406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14C0E0-0B8D-4809-B5E1-8BFEFE79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63435-632D-4F0E-9143-A8B27EFC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4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AB7A1-172B-4024-8FE0-921FA9F25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CC528A-FC2B-439A-87E3-01C8C29EA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171A11-9D48-41F7-9C00-5542767C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EDA027-E9E1-4951-9293-7E7BE543D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3B2791-8AEA-4D2E-A422-F02060ED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0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75D8F52-E8F6-4D85-80BE-2199C6E4E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C92420C-6AC8-473E-BA91-D61F5D3FB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D7DE7D-2450-4546-A9D0-A5D5B9336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F6AECE-1B9C-44DF-A65F-0B00A8276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06FFA2-AE7F-43B2-A163-15E08876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65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F5DD1-88C1-4986-B141-F01FC245A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A388E7-AADA-451B-828F-68BE71DA3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AE04DE-C4CC-4E7E-9A08-8DA5BEAD2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CDF8B0-1A8D-4D77-BE3B-F0E8DC6C7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02C479-3D31-439B-9207-B3C71952E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1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D6611-2BCB-4F66-9E5B-D54682BA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CDF2DDA-960E-44A4-9FED-A467C253B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B013F2D-6A4C-4DF3-8A9F-D1485164C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8808B8-186D-44F9-9457-A7923C4B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73CC5-05E2-4D2A-9176-E6BDF1B3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1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62EF8-CF08-4BC3-B655-44B09A43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E2CDAF-0FAF-4772-8754-6EE2BCCBD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91D1225-0A7C-4AA3-853F-6163D2DCD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C5158EF-59DC-4249-A4AF-BA2A0017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859920E-FAF7-4937-BB28-54C7F951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8641197-F1C7-4D0A-A770-5F3BE6EC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6A4D-3A9E-4705-8202-A4EB34FF6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284F883-5F51-43B3-9160-A9BD5184C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F6DD4AA-F81E-47C0-9D9D-C03048653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120545-A81D-4D7B-8202-7637944E4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FC8711F-CA67-4FC6-A3F5-8FC75722F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B107EC-5BCC-4EFC-BA38-B0C063BF5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59A44D2-17D6-4F4B-931B-1382C5D44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163C47B-76DE-41E9-8477-D07991DB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5457F-1B9C-42F7-943D-D500BD90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F8870F2-3EE9-4943-9821-89A60B67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57A2398-17D1-4C35-A63E-031928F6D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EA83E9F-DEB3-4B2D-957A-AB5B96BC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7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E10763C-EE71-498A-BE3E-8D6F99E1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5B327DA-890B-4BE9-AAED-366E9278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D420ED4-C360-46FE-9287-1D4DD39F7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C28B9-4542-4091-9202-184149127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76ABE3-20FF-4832-BDD6-70FEC0919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BFDBF3D-A6D0-42EA-8038-8DD36AAAE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F4E9F74-AED5-41B9-B3CA-F32E4AF2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5340926-F197-4AC9-96B3-355310D8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D46C9FF-3FDC-48B6-A185-9EDBA6DC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4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7452F-6BB9-4761-9B84-F03483077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D69488B-70DE-405B-8A4B-30F6C6A14F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C3B929C-0702-4829-A8B4-EDC0A03D2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BD6D93B-AEA0-4238-B296-D388BC2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19D15C9-60CD-4CEC-AC7B-774641A9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0F466EE-7046-4136-BF1B-E2D852C0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4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1C9669-C5F7-4ED6-A2AE-048D9ED1C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1F2BD9-F933-44E7-B5B3-4D1DCBBC5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EEFE5FB-7B92-48BD-A35D-C48FF7B12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8E0A8-8E48-42ED-884C-4B8AE84DB2DE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06F7FC-DB75-40DF-907A-24E542893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CD676AE-4F35-462E-9B32-A29A81CA5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E21B3-E6C5-444F-8155-046F2E6A27A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1.bp.blogspot.com/-98nj56hb_WI/Uqifn7Vo1yI/AAAAAAAAAEQ/XJV7Q4KTl2A/s1600/%D0%B3%D0%BE%D0%BA.jpg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7.jpeg"/><Relationship Id="rId4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naurok.com.ua/test/teorema-pifagora-1044769.html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0"/>
            <a:ext cx="8784976" cy="5157192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Теорема нареченої, </a:t>
            </a:r>
          </a:p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теорема німфи, </a:t>
            </a:r>
          </a:p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теорема метелика, </a:t>
            </a:r>
          </a:p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теорема 100 биків, </a:t>
            </a:r>
          </a:p>
          <a:p>
            <a:pPr algn="ctr"/>
            <a:r>
              <a:rPr lang="uk-UA" sz="4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теорема про «втечу убогих» і «міст ослів»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157192"/>
            <a:ext cx="6192688" cy="181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Роман\Desktop\Піфагор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83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88553-2746-4A41-AE48-4C3C2CEB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відео</a:t>
            </a:r>
            <a:br>
              <a:rPr lang="uk-UA" sz="3600" dirty="0"/>
            </a:br>
            <a:endParaRPr lang="uk-UA" dirty="0"/>
          </a:p>
        </p:txBody>
      </p:sp>
      <p:pic>
        <p:nvPicPr>
          <p:cNvPr id="4" name="теорема Піфагора">
            <a:hlinkClick r:id="" action="ppaction://media"/>
            <a:extLst>
              <a:ext uri="{FF2B5EF4-FFF2-40B4-BE49-F238E27FC236}">
                <a16:creationId xmlns:a16="http://schemas.microsoft.com/office/drawing/2014/main" id="{DE22288E-8236-41E4-8D49-5D9B76408C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513" y="1825625"/>
            <a:ext cx="7800975" cy="4351338"/>
          </a:xfrm>
        </p:spPr>
      </p:pic>
    </p:spTree>
    <p:extLst>
      <p:ext uri="{BB962C8B-B14F-4D97-AF65-F5344CB8AC3E}">
        <p14:creationId xmlns:p14="http://schemas.microsoft.com/office/powerpoint/2010/main" val="21358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" name="Picture 20" descr="C:\Users\Роман\Desktop\Піфагор\164450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5" b="93284" l="2286" r="98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65349">
            <a:off x="472282" y="3719684"/>
            <a:ext cx="5771739" cy="433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225960" y="764704"/>
            <a:ext cx="3882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Якщо: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BC=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94486" y="1517883"/>
            <a:ext cx="194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AC=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89153" y="2309971"/>
            <a:ext cx="1941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AB=</a:t>
            </a:r>
            <a:r>
              <a:rPr lang="en-US" sz="40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3534237" y="4583936"/>
          <a:ext cx="2621939" cy="712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3" name="Формула" r:id="rId5" imgW="749160" imgH="203040" progId="Equation.3">
                  <p:embed/>
                </p:oleObj>
              </mc:Choice>
              <mc:Fallback>
                <p:oleObj name="Формула" r:id="rId5" imgW="749160" imgH="203040" progId="Equation.3">
                  <p:embed/>
                  <p:pic>
                    <p:nvPicPr>
                      <p:cNvPr id="25" name="Объект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4237" y="4583936"/>
                        <a:ext cx="2621939" cy="7125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71284" y="3501008"/>
            <a:ext cx="8421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000" dirty="0">
                <a:latin typeface="Times New Roman" pitchFamily="18" charset="0"/>
                <a:cs typeface="Times New Roman" pitchFamily="18" charset="0"/>
              </a:rPr>
              <a:t>То теорема Піфагора може бути записана так: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51520" y="319585"/>
            <a:ext cx="5239027" cy="3181423"/>
            <a:chOff x="539552" y="404664"/>
            <a:chExt cx="5239027" cy="3181423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539552" y="404664"/>
              <a:ext cx="5239027" cy="3181423"/>
              <a:chOff x="1979712" y="44624"/>
              <a:chExt cx="5891688" cy="3577754"/>
            </a:xfrm>
          </p:grpSpPr>
          <p:grpSp>
            <p:nvGrpSpPr>
              <p:cNvPr id="19" name="Группа 18"/>
              <p:cNvGrpSpPr/>
              <p:nvPr/>
            </p:nvGrpSpPr>
            <p:grpSpPr>
              <a:xfrm>
                <a:off x="1979712" y="44624"/>
                <a:ext cx="5891688" cy="3577754"/>
                <a:chOff x="229598" y="347680"/>
                <a:chExt cx="4002615" cy="2430608"/>
              </a:xfrm>
            </p:grpSpPr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 flipH="1">
                  <a:off x="543285" y="800187"/>
                  <a:ext cx="1026094" cy="154417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543285" y="2344363"/>
                  <a:ext cx="3348332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1543268" y="800187"/>
                  <a:ext cx="2348349" cy="1544176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/>
                <p:cNvSpPr txBox="1"/>
                <p:nvPr/>
              </p:nvSpPr>
              <p:spPr>
                <a:xfrm>
                  <a:off x="229598" y="2255555"/>
                  <a:ext cx="402069" cy="5227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uk-UA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1361900" y="347680"/>
                  <a:ext cx="381377" cy="5227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  <a:endParaRPr lang="uk-UA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850836" y="2254441"/>
                  <a:ext cx="381377" cy="5227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  <a:endParaRPr lang="uk-UA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2632373" y="1243563"/>
                <a:ext cx="46679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uk-UA" sz="4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473358" y="1031577"/>
                <a:ext cx="46679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uk-UA" sz="4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353290" y="2852936"/>
                <a:ext cx="43473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i="1" dirty="0"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uk-UA" sz="44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7" name="Прямая соединительная линия 26"/>
            <p:cNvCxnSpPr/>
            <p:nvPr/>
          </p:nvCxnSpPr>
          <p:spPr>
            <a:xfrm flipV="1">
              <a:off x="2357830" y="1153708"/>
              <a:ext cx="125938" cy="187061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2147682" y="1202928"/>
              <a:ext cx="225312" cy="13784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13" name="Picture 17" descr="C:\Users\Роман\Desktop\Піфагор\_5_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778" b="75111" l="2364" r="97273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5677">
            <a:off x="4148127" y="3907101"/>
            <a:ext cx="4937590" cy="35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408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81066" y="1306215"/>
            <a:ext cx="87283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900" dirty="0">
                <a:latin typeface="Times New Roman" pitchFamily="18" charset="0"/>
                <a:cs typeface="Times New Roman" pitchFamily="18" charset="0"/>
              </a:rPr>
              <a:t>можна отримати наступні формули: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67544" y="353258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900" dirty="0">
                <a:latin typeface="Times New Roman" pitchFamily="18" charset="0"/>
                <a:cs typeface="Times New Roman" pitchFamily="18" charset="0"/>
              </a:rPr>
              <a:t>Якщо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9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uk-UA" sz="2900" dirty="0">
                <a:latin typeface="Times New Roman" pitchFamily="18" charset="0"/>
                <a:cs typeface="Times New Roman" pitchFamily="18" charset="0"/>
              </a:rPr>
              <a:t>катети прямокутного трикутника, а </a:t>
            </a:r>
            <a:br>
              <a:rPr lang="uk-UA" sz="2900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900" dirty="0">
                <a:latin typeface="Times New Roman" pitchFamily="18" charset="0"/>
                <a:cs typeface="Times New Roman" pitchFamily="18" charset="0"/>
              </a:rPr>
              <a:t> — його гіпотенуза, то з формули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6130032" y="865740"/>
          <a:ext cx="1970360" cy="53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2" name="Формула" r:id="rId3" imgW="749160" imgH="203040" progId="Equation.3">
                  <p:embed/>
                </p:oleObj>
              </mc:Choice>
              <mc:Fallback>
                <p:oleObj name="Формула" r:id="rId3" imgW="749160" imgH="203040" progId="Equation.3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0032" y="865740"/>
                        <a:ext cx="1970360" cy="534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Группа 23"/>
          <p:cNvGrpSpPr/>
          <p:nvPr/>
        </p:nvGrpSpPr>
        <p:grpSpPr>
          <a:xfrm>
            <a:off x="1187624" y="1988840"/>
            <a:ext cx="1978311" cy="3632224"/>
            <a:chOff x="1293954" y="2700278"/>
            <a:chExt cx="2139822" cy="3928761"/>
          </a:xfrm>
        </p:grpSpPr>
        <p:grpSp>
          <p:nvGrpSpPr>
            <p:cNvPr id="6" name="Группа 5"/>
            <p:cNvGrpSpPr/>
            <p:nvPr/>
          </p:nvGrpSpPr>
          <p:grpSpPr>
            <a:xfrm rot="14201193">
              <a:off x="231490" y="3762742"/>
              <a:ext cx="3928761" cy="1803833"/>
              <a:chOff x="930645" y="996950"/>
              <a:chExt cx="4402126" cy="2021172"/>
            </a:xfrm>
          </p:grpSpPr>
          <p:grpSp>
            <p:nvGrpSpPr>
              <p:cNvPr id="7" name="Группа 6"/>
              <p:cNvGrpSpPr/>
              <p:nvPr/>
            </p:nvGrpSpPr>
            <p:grpSpPr>
              <a:xfrm>
                <a:off x="930645" y="996950"/>
                <a:ext cx="4402126" cy="2021172"/>
                <a:chOff x="2419527" y="710695"/>
                <a:chExt cx="4950530" cy="2272963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2419527" y="710695"/>
                  <a:ext cx="4950530" cy="2272963"/>
                  <a:chOff x="528393" y="800187"/>
                  <a:chExt cx="3363224" cy="1544176"/>
                </a:xfrm>
              </p:grpSpPr>
              <p:cxnSp>
                <p:nvCxnSpPr>
                  <p:cNvPr id="14" name="Прямая соединительная линия 13"/>
                  <p:cNvCxnSpPr/>
                  <p:nvPr/>
                </p:nvCxnSpPr>
                <p:spPr>
                  <a:xfrm flipH="1">
                    <a:off x="543285" y="800187"/>
                    <a:ext cx="1026094" cy="1544176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Прямая соединительная линия 14"/>
                  <p:cNvCxnSpPr/>
                  <p:nvPr/>
                </p:nvCxnSpPr>
                <p:spPr>
                  <a:xfrm>
                    <a:off x="528393" y="2334577"/>
                    <a:ext cx="3348332" cy="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Прямая соединительная линия 15"/>
                  <p:cNvCxnSpPr/>
                  <p:nvPr/>
                </p:nvCxnSpPr>
                <p:spPr>
                  <a:xfrm>
                    <a:off x="1543268" y="800187"/>
                    <a:ext cx="2348349" cy="1544176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/>
                <p:cNvSpPr txBox="1"/>
                <p:nvPr/>
              </p:nvSpPr>
              <p:spPr>
                <a:xfrm rot="7398807">
                  <a:off x="2636241" y="1073606"/>
                  <a:ext cx="601259" cy="9648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i="1" dirty="0"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  <a:endParaRPr lang="uk-UA" sz="4000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 rot="7398807">
                  <a:off x="5287566" y="936426"/>
                  <a:ext cx="601258" cy="9648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000" i="1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uk-UA" sz="4000" i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8" name="Прямая соединительная линия 7"/>
              <p:cNvCxnSpPr/>
              <p:nvPr/>
            </p:nvCxnSpPr>
            <p:spPr>
              <a:xfrm flipV="1">
                <a:off x="2357830" y="1153708"/>
                <a:ext cx="125938" cy="18706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2147682" y="1202928"/>
                <a:ext cx="225312" cy="13784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/>
            <p:cNvSpPr txBox="1"/>
            <p:nvPr/>
          </p:nvSpPr>
          <p:spPr>
            <a:xfrm>
              <a:off x="2987824" y="3573016"/>
              <a:ext cx="445952" cy="7656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i="1" dirty="0">
                  <a:latin typeface="Times New Roman" pitchFamily="18" charset="0"/>
                  <a:cs typeface="Times New Roman" pitchFamily="18" charset="0"/>
                </a:rPr>
                <a:t>с</a:t>
              </a:r>
            </a:p>
          </p:txBody>
        </p:sp>
      </p:grpSp>
      <p:graphicFrame>
        <p:nvGraphicFramePr>
          <p:cNvPr id="26" name="Объект 25"/>
          <p:cNvGraphicFramePr>
            <a:graphicFrameLocks noChangeAspect="1"/>
          </p:cNvGraphicFramePr>
          <p:nvPr/>
        </p:nvGraphicFramePr>
        <p:xfrm>
          <a:off x="3563888" y="1826146"/>
          <a:ext cx="21367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3" name="Формула" r:id="rId5" imgW="812520" imgH="253800" progId="Equation.3">
                  <p:embed/>
                </p:oleObj>
              </mc:Choice>
              <mc:Fallback>
                <p:oleObj name="Формула" r:id="rId5" imgW="812520" imgH="253800" progId="Equation.3">
                  <p:embed/>
                  <p:pic>
                    <p:nvPicPr>
                      <p:cNvPr id="26" name="Объект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826146"/>
                        <a:ext cx="21367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/>
        </p:nvGraphicFramePr>
        <p:xfrm>
          <a:off x="5242743" y="3831704"/>
          <a:ext cx="197008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4" name="Формула" r:id="rId7" imgW="749160" imgH="203040" progId="Equation.3">
                  <p:embed/>
                </p:oleObj>
              </mc:Choice>
              <mc:Fallback>
                <p:oleObj name="Формула" r:id="rId7" imgW="749160" imgH="203040" progId="Equation.3">
                  <p:embed/>
                  <p:pic>
                    <p:nvPicPr>
                      <p:cNvPr id="27" name="Объект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2743" y="3831704"/>
                        <a:ext cx="197008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4116487" y="2525170"/>
          <a:ext cx="1970087" cy="543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5" name="Формула" r:id="rId9" imgW="749160" imgH="203040" progId="Equation.3">
                  <p:embed/>
                </p:oleObj>
              </mc:Choice>
              <mc:Fallback>
                <p:oleObj name="Формула" r:id="rId9" imgW="749160" imgH="203040" progId="Equation.3">
                  <p:embed/>
                  <p:pic>
                    <p:nvPicPr>
                      <p:cNvPr id="28" name="Объект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487" y="2525170"/>
                        <a:ext cx="1970087" cy="543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4644008" y="3050282"/>
          <a:ext cx="21367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6" name="Формула" r:id="rId11" imgW="812520" imgH="253800" progId="Equation.3">
                  <p:embed/>
                </p:oleObj>
              </mc:Choice>
              <mc:Fallback>
                <p:oleObj name="Формула" r:id="rId11" imgW="812520" imgH="253800" progId="Equation.3">
                  <p:embed/>
                  <p:pic>
                    <p:nvPicPr>
                      <p:cNvPr id="29" name="Объект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3050282"/>
                        <a:ext cx="21367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/>
        </p:nvGraphicFramePr>
        <p:xfrm>
          <a:off x="5940152" y="4437112"/>
          <a:ext cx="213677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7" name="Формула" r:id="rId13" imgW="812520" imgH="253800" progId="Equation.3">
                  <p:embed/>
                </p:oleObj>
              </mc:Choice>
              <mc:Fallback>
                <p:oleObj name="Формула" r:id="rId13" imgW="812520" imgH="253800" progId="Equation.3">
                  <p:embed/>
                  <p:pic>
                    <p:nvPicPr>
                      <p:cNvPr id="30" name="Объект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4437112"/>
                        <a:ext cx="2136775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395536" y="5238199"/>
            <a:ext cx="8496944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900" dirty="0">
                <a:latin typeface="Times New Roman" pitchFamily="18" charset="0"/>
                <a:cs typeface="Times New Roman" pitchFamily="18" charset="0"/>
              </a:rPr>
              <a:t>За цими формулами за двома будь-якими сторонами прямокутного трикутника знаходимо його третю сторону.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3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1.bp.blogspot.com/-98nj56hb_WI/Uqifn7Vo1yI/AAAAAAAAAEQ/XJV7Q4KTl2A/s200/%D0%B3%D0%BE%D0%BA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84784"/>
            <a:ext cx="3182997" cy="323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371474-BE9F-4517-B1C8-A3B9D99D2CFD}"/>
              </a:ext>
            </a:extLst>
          </p:cNvPr>
          <p:cNvSpPr txBox="1"/>
          <p:nvPr/>
        </p:nvSpPr>
        <p:spPr>
          <a:xfrm>
            <a:off x="3851920" y="379374"/>
            <a:ext cx="4572000" cy="9140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Цю теорему називають вічною. Їй понад 2 тисячі років. Відомо більше, ніж 370 різних 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доведень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цієї теореми. 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кількістю 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доведень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теорема Піфагора занесена до Книги рекордів </a:t>
            </a:r>
            <a:r>
              <a:rPr kumimoji="0" lang="uk-UA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Гінеса</a:t>
            </a:r>
            <a:r>
              <a:rPr kumimoji="0" lang="uk-U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6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Хто ж такий Піфагор </a:t>
            </a:r>
            <a:endParaRPr lang="uk-UA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1F392-00DB-43EC-AFB1-960E95A2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відео</a:t>
            </a:r>
            <a:br>
              <a:rPr lang="uk-UA" sz="3600" dirty="0"/>
            </a:br>
            <a:endParaRPr lang="uk-UA" dirty="0"/>
          </a:p>
        </p:txBody>
      </p:sp>
      <p:pic>
        <p:nvPicPr>
          <p:cNvPr id="4" name="Піфагор і його теорема">
            <a:hlinkClick r:id="" action="ppaction://media"/>
            <a:extLst>
              <a:ext uri="{FF2B5EF4-FFF2-40B4-BE49-F238E27FC236}">
                <a16:creationId xmlns:a16="http://schemas.microsoft.com/office/drawing/2014/main" id="{B20B30A0-60BB-49FE-A472-DF623250DB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613" y="1825625"/>
            <a:ext cx="6962775" cy="4351338"/>
          </a:xfrm>
        </p:spPr>
      </p:pic>
    </p:spTree>
    <p:extLst>
      <p:ext uri="{BB962C8B-B14F-4D97-AF65-F5344CB8AC3E}">
        <p14:creationId xmlns:p14="http://schemas.microsoft.com/office/powerpoint/2010/main" val="291849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C0573-5205-4637-9D7A-C939EC64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BDE8C9F-32E5-4C5D-A532-DFE058DF7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36712"/>
            <a:ext cx="7886700" cy="53402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ізні способи доведення теореми Піфагора та цікаві історичні факти пов’язані з теоремою</a:t>
            </a:r>
            <a:endParaRPr lang="uk-UA" sz="6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6600" dirty="0"/>
          </a:p>
        </p:txBody>
      </p:sp>
    </p:spTree>
    <p:extLst>
      <p:ext uri="{BB962C8B-B14F-4D97-AF65-F5344CB8AC3E}">
        <p14:creationId xmlns:p14="http://schemas.microsoft.com/office/powerpoint/2010/main" val="72956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>
            <a:extLst>
              <a:ext uri="{FF2B5EF4-FFF2-40B4-BE49-F238E27FC236}">
                <a16:creationId xmlns:a16="http://schemas.microsoft.com/office/drawing/2014/main" id="{BCCEC41C-E3B3-46B1-92FB-CA3981E41B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259262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Text Box 4">
            <a:extLst>
              <a:ext uri="{FF2B5EF4-FFF2-40B4-BE49-F238E27FC236}">
                <a16:creationId xmlns:a16="http://schemas.microsoft.com/office/drawing/2014/main" id="{C2AD8AA1-4A20-4A49-9D97-154B9DF03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92150"/>
            <a:ext cx="3024188" cy="924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alt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Площа квадрата, побудованого на гіпотенузі прямокутного трикутника, дорівнює сумі площ квадратів, побудованих на його катетах.</a:t>
            </a:r>
          </a:p>
          <a:p>
            <a:pPr>
              <a:spcBef>
                <a:spcPct val="50000"/>
              </a:spcBef>
            </a:pPr>
            <a:endParaRPr lang="uk-UA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uk-UA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uk-UA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uk-UA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uk-UA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uk-UA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uk-UA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uk-UA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ru-RU" altLang="uk-UA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D109E6D3-20D7-4681-AA7A-04D57F203A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6439" y="-490961"/>
            <a:ext cx="13936877" cy="783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/>
          <p:cNvCxnSpPr>
            <a:stCxn id="18" idx="4"/>
            <a:endCxn id="18" idx="0"/>
          </p:cNvCxnSpPr>
          <p:nvPr/>
        </p:nvCxnSpPr>
        <p:spPr>
          <a:xfrm flipH="1">
            <a:off x="3929058" y="1571612"/>
            <a:ext cx="1285884" cy="2071702"/>
          </a:xfrm>
          <a:prstGeom prst="line">
            <a:avLst/>
          </a:prstGeom>
          <a:ln w="444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857620" y="3643314"/>
            <a:ext cx="1357322" cy="1588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ый треугольник 17"/>
          <p:cNvSpPr/>
          <p:nvPr/>
        </p:nvSpPr>
        <p:spPr>
          <a:xfrm rot="16200000">
            <a:off x="3536149" y="1964521"/>
            <a:ext cx="2071702" cy="1285884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9" name="Прямая соединительная линия 38"/>
          <p:cNvCxnSpPr>
            <a:stCxn id="18" idx="0"/>
            <a:endCxn id="18" idx="2"/>
          </p:cNvCxnSpPr>
          <p:nvPr/>
        </p:nvCxnSpPr>
        <p:spPr>
          <a:xfrm rot="10800000" flipH="1">
            <a:off x="3929058" y="3643314"/>
            <a:ext cx="1285884" cy="1588"/>
          </a:xfrm>
          <a:prstGeom prst="line">
            <a:avLst/>
          </a:pr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Выноска со стрелкой вниз 1"/>
          <p:cNvSpPr/>
          <p:nvPr/>
        </p:nvSpPr>
        <p:spPr>
          <a:xfrm>
            <a:off x="2071670" y="5715016"/>
            <a:ext cx="5286412" cy="4857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Блок-схема: ручное управление 2"/>
          <p:cNvSpPr/>
          <p:nvPr/>
        </p:nvSpPr>
        <p:spPr>
          <a:xfrm>
            <a:off x="6572264" y="5286388"/>
            <a:ext cx="1643074" cy="428628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Блок-схема: ручное управление 3"/>
          <p:cNvSpPr/>
          <p:nvPr/>
        </p:nvSpPr>
        <p:spPr>
          <a:xfrm>
            <a:off x="1142976" y="5286388"/>
            <a:ext cx="1643074" cy="428628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5214942" y="1571612"/>
            <a:ext cx="2143140" cy="207170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 rot="7281226">
            <a:off x="2283320" y="717775"/>
            <a:ext cx="2434219" cy="253222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4000496" y="3643314"/>
            <a:ext cx="1214446" cy="1214446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Трапеция 9"/>
          <p:cNvSpPr/>
          <p:nvPr/>
        </p:nvSpPr>
        <p:spPr>
          <a:xfrm>
            <a:off x="4214810" y="6215082"/>
            <a:ext cx="1000132" cy="428628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Заголовок 10"/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8501122" cy="1143000"/>
          </a:xfrm>
        </p:spPr>
        <p:txBody>
          <a:bodyPr>
            <a:noAutofit/>
          </a:bodyPr>
          <a:lstStyle/>
          <a:p>
            <a:pPr algn="just"/>
            <a:r>
              <a:rPr lang="uk-UA" sz="24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Якщо вирізати з картону три квадрати, сторони яких дорівнюють сторонам даного трикутника, і покласти два менших квадрати на одну шальку досить чутливих терезів, а на другу шальку – третій, то терези будуть у рівновазі.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4215604" y="2642388"/>
            <a:ext cx="2000264" cy="15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Выгнутая вниз стрелка 22"/>
          <p:cNvSpPr/>
          <p:nvPr/>
        </p:nvSpPr>
        <p:spPr>
          <a:xfrm rot="2423121">
            <a:off x="3991520" y="4455499"/>
            <a:ext cx="2538613" cy="685437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4" name="Выгнутая вниз стрелка 23"/>
          <p:cNvSpPr/>
          <p:nvPr/>
        </p:nvSpPr>
        <p:spPr>
          <a:xfrm rot="10326842">
            <a:off x="2106688" y="1956836"/>
            <a:ext cx="2538613" cy="685437"/>
          </a:xfrm>
          <a:prstGeom prst="curvedUpArrow">
            <a:avLst/>
          </a:prstGeom>
          <a:solidFill>
            <a:srgbClr val="0000FF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25" name="Выгнутая вниз стрелка 24"/>
          <p:cNvSpPr/>
          <p:nvPr/>
        </p:nvSpPr>
        <p:spPr>
          <a:xfrm rot="1606412" flipV="1">
            <a:off x="5202272" y="2185457"/>
            <a:ext cx="2538613" cy="547906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cxnSp>
        <p:nvCxnSpPr>
          <p:cNvPr id="35" name="Прямая соединительная линия 34"/>
          <p:cNvCxnSpPr>
            <a:stCxn id="18" idx="4"/>
          </p:cNvCxnSpPr>
          <p:nvPr/>
        </p:nvCxnSpPr>
        <p:spPr>
          <a:xfrm>
            <a:off x="5214942" y="1571612"/>
            <a:ext cx="1588" cy="2000264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1482 L 0.12031 0.01482 C 0.17361 0.01482 0.23924 0.07662 0.23924 0.12732 L 0.23924 0.23982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1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4.07407E-6 L 0.01788 0.07847 C 0.02639 0.11273 0.10226 0.12963 0.15677 0.10671 L 0.2776 0.05671 " pathEditMode="relative" rAng="-1045193" ptsTypes="FfFF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2 -0.00208 L -0.16597 0.01204 C -0.2125 0.01829 -0.26423 0.09329 -0.26007 0.14884 L -0.25087 0.27245 " pathEditMode="relative" rAng="5054785" ptsTypes="FfFF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E315A-6E1D-496C-89D0-2380AAC3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E9D03C4-A394-4195-800C-F75CD6973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4170231"/>
            <a:ext cx="7772400" cy="150018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51284D-DC21-49D8-9F67-38F654226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96"/>
            <a:ext cx="10765196" cy="806489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5AA9521-43AB-4A51-8787-AA57CBD76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077CEE5-F365-468C-B243-F69FD6BCA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256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2058469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1F392-00DB-43EC-AFB1-960E95A2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відео</a:t>
            </a:r>
            <a:endParaRPr lang="uk-UA" sz="7200" dirty="0"/>
          </a:p>
        </p:txBody>
      </p:sp>
      <p:pic>
        <p:nvPicPr>
          <p:cNvPr id="4" name="Наглядная демонстрация теоремы Пифагора">
            <a:hlinkClick r:id="" action="ppaction://media"/>
            <a:extLst>
              <a:ext uri="{FF2B5EF4-FFF2-40B4-BE49-F238E27FC236}">
                <a16:creationId xmlns:a16="http://schemas.microsoft.com/office/drawing/2014/main" id="{6620B212-CFF9-44ED-8BDB-AD9F1273BD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7832767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79512" y="692696"/>
            <a:ext cx="89644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Через </a:t>
            </a:r>
            <a:r>
              <a:rPr lang="ru-RU" sz="2400" b="1" dirty="0" err="1"/>
              <a:t>малюнки</a:t>
            </a:r>
            <a:r>
              <a:rPr lang="ru-RU" sz="2400" b="1" dirty="0"/>
              <a:t> до </a:t>
            </a:r>
            <a:r>
              <a:rPr lang="ru-RU" sz="2400" b="1" dirty="0" err="1"/>
              <a:t>т.Піфагора</a:t>
            </a:r>
            <a:r>
              <a:rPr lang="ru-RU" sz="2400" b="1" dirty="0"/>
              <a:t>, </a:t>
            </a:r>
            <a:r>
              <a:rPr lang="ru-RU" sz="2400" b="1" dirty="0" err="1"/>
              <a:t>учні</a:t>
            </a:r>
            <a:r>
              <a:rPr lang="ru-RU" sz="2400" b="1" dirty="0"/>
              <a:t> </a:t>
            </a:r>
            <a:r>
              <a:rPr lang="ru-RU" sz="2400" b="1" dirty="0" err="1"/>
              <a:t>називали</a:t>
            </a:r>
            <a:r>
              <a:rPr lang="ru-RU" sz="2400" b="1" dirty="0"/>
              <a:t> </a:t>
            </a:r>
            <a:r>
              <a:rPr lang="ru-RU" sz="2400" b="1" dirty="0" err="1"/>
              <a:t>її</a:t>
            </a:r>
            <a:r>
              <a:rPr lang="ru-RU" sz="2400" b="1" dirty="0"/>
              <a:t> </a:t>
            </a:r>
            <a:r>
              <a:rPr lang="ru-RU" sz="2400" b="1" dirty="0" err="1"/>
              <a:t>ще</a:t>
            </a:r>
            <a:r>
              <a:rPr lang="ru-RU" sz="2400" b="1" dirty="0"/>
              <a:t> “</a:t>
            </a:r>
            <a:r>
              <a:rPr lang="ru-RU" sz="2400" b="1" dirty="0" err="1"/>
              <a:t>вітряний</a:t>
            </a:r>
            <a:r>
              <a:rPr lang="ru-RU" sz="2400" b="1" dirty="0"/>
              <a:t> </a:t>
            </a:r>
            <a:r>
              <a:rPr lang="ru-RU" sz="2400" b="1" dirty="0" err="1"/>
              <a:t>млин</a:t>
            </a:r>
            <a:r>
              <a:rPr lang="ru-RU" sz="2400" b="1" dirty="0"/>
              <a:t>”, </a:t>
            </a:r>
            <a:r>
              <a:rPr lang="ru-RU" sz="2400" b="1" dirty="0" err="1"/>
              <a:t>складали</a:t>
            </a:r>
            <a:r>
              <a:rPr lang="ru-RU" sz="2400" b="1" dirty="0"/>
              <a:t> </a:t>
            </a:r>
            <a:r>
              <a:rPr lang="ru-RU" sz="2400" b="1" dirty="0" err="1"/>
              <a:t>вірші</a:t>
            </a:r>
            <a:r>
              <a:rPr lang="ru-RU" sz="2400" b="1" dirty="0"/>
              <a:t> типу “</a:t>
            </a:r>
            <a:r>
              <a:rPr lang="uk-UA" sz="2400" b="1" dirty="0"/>
              <a:t>Піфагорові штани рівні як не поверни</a:t>
            </a:r>
            <a:r>
              <a:rPr lang="ru-RU" sz="2400" b="1" dirty="0"/>
              <a:t>”, </a:t>
            </a:r>
            <a:r>
              <a:rPr lang="ru-RU" sz="2400" b="1" dirty="0" err="1"/>
              <a:t>малювали</a:t>
            </a:r>
            <a:r>
              <a:rPr lang="ru-RU" sz="2400" b="1" dirty="0"/>
              <a:t> </a:t>
            </a:r>
            <a:r>
              <a:rPr lang="ru-RU" sz="2400" b="1" dirty="0" err="1"/>
              <a:t>карикатури</a:t>
            </a:r>
            <a:r>
              <a:rPr lang="ru-RU" sz="2400" dirty="0"/>
              <a:t>.</a:t>
            </a:r>
          </a:p>
          <a:p>
            <a:r>
              <a:rPr lang="ru-RU" sz="1800" dirty="0">
                <a:latin typeface="Arial" pitchFamily="34" charset="0"/>
              </a:rPr>
              <a:t> 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11560" y="2204864"/>
            <a:ext cx="4254624" cy="3799766"/>
            <a:chOff x="703" y="1162"/>
            <a:chExt cx="2544" cy="2281"/>
          </a:xfrm>
        </p:grpSpPr>
        <p:pic>
          <p:nvPicPr>
            <p:cNvPr id="27656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3" y="1162"/>
              <a:ext cx="2544" cy="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657" name="Text Box 9"/>
            <p:cNvSpPr txBox="1">
              <a:spLocks noChangeArrowheads="1"/>
            </p:cNvSpPr>
            <p:nvPr/>
          </p:nvSpPr>
          <p:spPr bwMode="auto">
            <a:xfrm>
              <a:off x="748" y="3203"/>
              <a:ext cx="2449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 dirty="0"/>
                <a:t>Шарж </a:t>
              </a:r>
              <a:r>
                <a:rPr lang="ru-RU" sz="2000" dirty="0" err="1"/>
                <a:t>із</a:t>
              </a:r>
              <a:r>
                <a:rPr lang="ru-RU" sz="2000" dirty="0"/>
                <a:t> </a:t>
              </a:r>
              <a:r>
                <a:rPr lang="ru-RU" sz="2000" dirty="0" err="1"/>
                <a:t>підручника</a:t>
              </a:r>
              <a:r>
                <a:rPr lang="ru-RU" sz="2000" dirty="0"/>
                <a:t> </a:t>
              </a:r>
              <a:r>
                <a:rPr lang="en-US" sz="2000" dirty="0"/>
                <a:t>XVI</a:t>
              </a:r>
              <a:r>
                <a:rPr lang="ru-RU" sz="2000" dirty="0"/>
                <a:t> </a:t>
              </a:r>
              <a:r>
                <a:rPr lang="ru-RU" sz="2000" dirty="0" err="1"/>
                <a:t>століття</a:t>
              </a:r>
              <a:endParaRPr lang="ru-RU" sz="2000" dirty="0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076056" y="1916832"/>
            <a:ext cx="3313559" cy="4144714"/>
            <a:chOff x="3334" y="1071"/>
            <a:chExt cx="2178" cy="2883"/>
          </a:xfrm>
        </p:grpSpPr>
        <p:pic>
          <p:nvPicPr>
            <p:cNvPr id="2765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34" y="1071"/>
              <a:ext cx="2068" cy="2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658" name="Text Box 10"/>
            <p:cNvSpPr txBox="1">
              <a:spLocks noChangeArrowheads="1"/>
            </p:cNvSpPr>
            <p:nvPr/>
          </p:nvSpPr>
          <p:spPr bwMode="auto">
            <a:xfrm>
              <a:off x="3334" y="3702"/>
              <a:ext cx="217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2000" dirty="0" err="1"/>
                <a:t>Учнівський</a:t>
              </a:r>
              <a:r>
                <a:rPr lang="ru-RU" sz="2000" dirty="0"/>
                <a:t> шарж </a:t>
              </a:r>
              <a:r>
                <a:rPr lang="en-US" sz="2000" dirty="0"/>
                <a:t>XIX</a:t>
              </a:r>
              <a:r>
                <a:rPr lang="ru-RU" sz="2000" dirty="0"/>
                <a:t> </a:t>
              </a:r>
              <a:r>
                <a:rPr lang="ru-RU" sz="2000" dirty="0" err="1"/>
                <a:t>століття</a:t>
              </a:r>
              <a:endParaRPr lang="ru-RU" sz="2000" dirty="0"/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571868" y="117693"/>
            <a:ext cx="535785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normalizeH="0" baseline="0" dirty="0">
                <a:ln w="11430"/>
                <a:ea typeface="Calibri" pitchFamily="34" charset="0"/>
                <a:cs typeface="Times New Roman" pitchFamily="18" charset="0"/>
              </a:rPr>
              <a:t>Землеміри Стародавнього Єгипту для побудови прямого кута чинили так. Мотузок ділили вузлами на 12 рівних частин і кінці зв'язували. Потім мотузок натягували на землі так, щоб утворився трикутник із сторонами 3, 4 і 5 поділок.</a:t>
            </a:r>
            <a:endParaRPr kumimoji="0" lang="uk-UA" sz="3600" b="1" i="0" u="none" strike="noStrike" normalizeH="0" baseline="0" dirty="0">
              <a:ln w="11430"/>
            </a:endParaRPr>
          </a:p>
        </p:txBody>
      </p:sp>
      <p:pic>
        <p:nvPicPr>
          <p:cNvPr id="5" name="Рисунок 21" descr="Построение прямого угл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357562"/>
            <a:ext cx="3158312" cy="300039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40962" name="Picture 2" descr="C:\Documents and Settings\DIMA\Мои документы\Мои рисунки\MP Navigator EX\2011_09_06\IMG_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3000396" cy="2898865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>
            <a:extLst>
              <a:ext uri="{FF2B5EF4-FFF2-40B4-BE49-F238E27FC236}">
                <a16:creationId xmlns:a16="http://schemas.microsoft.com/office/drawing/2014/main" id="{B538F5DE-7910-4553-9672-34D2B79035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8964613" cy="836613"/>
          </a:xfrm>
        </p:spPr>
        <p:txBody>
          <a:bodyPr>
            <a:normAutofit fontScale="90000"/>
          </a:bodyPr>
          <a:lstStyle/>
          <a:p>
            <a:pPr indent="711200"/>
            <a:r>
              <a:rPr lang="ru-RU" altLang="uk-UA" sz="5400" b="1" dirty="0">
                <a:solidFill>
                  <a:srgbClr val="FFFFCC"/>
                </a:solidFill>
                <a:latin typeface="Monotype Corsiva" panose="03010101010201010101" pitchFamily="66" charset="0"/>
              </a:rPr>
              <a:t>      </a:t>
            </a:r>
            <a:r>
              <a:rPr lang="ru-RU" altLang="uk-UA" sz="5700" b="1" i="1" dirty="0" err="1">
                <a:latin typeface="Bookman Old Style" panose="02050604050505020204" pitchFamily="18" charset="0"/>
              </a:rPr>
              <a:t>Знайди</a:t>
            </a:r>
            <a:r>
              <a:rPr lang="ru-RU" altLang="uk-UA" sz="5700" b="1" i="1" dirty="0">
                <a:latin typeface="Bookman Old Style" panose="02050604050505020204" pitchFamily="18" charset="0"/>
              </a:rPr>
              <a:t> </a:t>
            </a:r>
            <a:r>
              <a:rPr lang="ru-RU" altLang="uk-UA" sz="5700" b="1" i="1" dirty="0" err="1">
                <a:latin typeface="Bookman Old Style" panose="02050604050505020204" pitchFamily="18" charset="0"/>
              </a:rPr>
              <a:t>усно</a:t>
            </a:r>
            <a:endParaRPr lang="ru-RU" altLang="uk-UA" sz="5700" b="1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3256" name="Picture 8" descr="Рисунок16_resize">
            <a:extLst>
              <a:ext uri="{FF2B5EF4-FFF2-40B4-BE49-F238E27FC236}">
                <a16:creationId xmlns:a16="http://schemas.microsoft.com/office/drawing/2014/main" id="{ED083544-B3A1-485C-A41D-73315EB41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4805" r="1511" b="2429"/>
          <a:stretch>
            <a:fillRect/>
          </a:stretch>
        </p:blipFill>
        <p:spPr bwMode="auto">
          <a:xfrm>
            <a:off x="2339975" y="1628775"/>
            <a:ext cx="5327650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4" name="Rectangle 12">
            <a:extLst>
              <a:ext uri="{FF2B5EF4-FFF2-40B4-BE49-F238E27FC236}">
                <a16:creationId xmlns:a16="http://schemas.microsoft.com/office/drawing/2014/main" id="{15EA6B8B-5C3C-4E72-BB60-ED107F930D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4000" cy="850900"/>
          </a:xfrm>
        </p:spPr>
        <p:txBody>
          <a:bodyPr>
            <a:normAutofit fontScale="90000"/>
          </a:bodyPr>
          <a:lstStyle/>
          <a:p>
            <a:pPr indent="711200" algn="ctr"/>
            <a:r>
              <a:rPr lang="ru-RU" altLang="uk-UA" sz="5700" b="1" i="1" dirty="0" err="1">
                <a:latin typeface="Bookman Old Style" panose="02050604050505020204" pitchFamily="18" charset="0"/>
              </a:rPr>
              <a:t>Знайди</a:t>
            </a:r>
            <a:r>
              <a:rPr lang="ru-RU" altLang="uk-UA" sz="5700" b="1" i="1" dirty="0">
                <a:latin typeface="Bookman Old Style" panose="02050604050505020204" pitchFamily="18" charset="0"/>
              </a:rPr>
              <a:t> </a:t>
            </a:r>
            <a:r>
              <a:rPr lang="ru-RU" altLang="uk-UA" sz="5700" b="1" i="1" dirty="0" err="1">
                <a:latin typeface="Bookman Old Style" panose="02050604050505020204" pitchFamily="18" charset="0"/>
              </a:rPr>
              <a:t>усно</a:t>
            </a:r>
            <a:endParaRPr lang="ru-RU" altLang="uk-UA" sz="5700" b="1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2468" name="Object 11">
            <a:extLst>
              <a:ext uri="{FF2B5EF4-FFF2-40B4-BE49-F238E27FC236}">
                <a16:creationId xmlns:a16="http://schemas.microsoft.com/office/drawing/2014/main" id="{B3BD0552-C4EF-4481-B6D2-A2518E7656DB}"/>
              </a:ext>
            </a:extLst>
          </p:cNvPr>
          <p:cNvGraphicFramePr>
            <a:graphicFrameLocks noChangeAspect="1"/>
          </p:cNvGraphicFramePr>
          <p:nvPr>
            <p:ph sz="quarter" idx="4294967295"/>
          </p:nvPr>
        </p:nvGraphicFramePr>
        <p:xfrm>
          <a:off x="2222500" y="4554538"/>
          <a:ext cx="503238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0" name="Формула" r:id="rId3" imgW="139680" imgH="266400" progId="Equation.3">
                  <p:embed/>
                </p:oleObj>
              </mc:Choice>
              <mc:Fallback>
                <p:oleObj name="Формула" r:id="rId3" imgW="139680" imgH="266400" progId="Equation.3">
                  <p:embed/>
                  <p:pic>
                    <p:nvPicPr>
                      <p:cNvPr id="62468" name="Object 11">
                        <a:extLst>
                          <a:ext uri="{FF2B5EF4-FFF2-40B4-BE49-F238E27FC236}">
                            <a16:creationId xmlns:a16="http://schemas.microsoft.com/office/drawing/2014/main" id="{B3BD0552-C4EF-4481-B6D2-A2518E7656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0" y="4554538"/>
                        <a:ext cx="503238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168" name="Picture 16" descr="Рисунок24_resize">
            <a:extLst>
              <a:ext uri="{FF2B5EF4-FFF2-40B4-BE49-F238E27FC236}">
                <a16:creationId xmlns:a16="http://schemas.microsoft.com/office/drawing/2014/main" id="{679AE889-8F9F-4C7E-AB9C-A2DA12D91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708" r="1437" b="1007"/>
          <a:stretch>
            <a:fillRect/>
          </a:stretch>
        </p:blipFill>
        <p:spPr bwMode="auto">
          <a:xfrm>
            <a:off x="3563938" y="1412875"/>
            <a:ext cx="3598862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71600" y="1556792"/>
            <a:ext cx="2447925" cy="4057650"/>
            <a:chOff x="884" y="981"/>
            <a:chExt cx="1542" cy="2556"/>
          </a:xfrm>
        </p:grpSpPr>
        <p:sp>
          <p:nvSpPr>
            <p:cNvPr id="63493" name="Text Box 5"/>
            <p:cNvSpPr txBox="1">
              <a:spLocks noChangeArrowheads="1"/>
            </p:cNvSpPr>
            <p:nvPr/>
          </p:nvSpPr>
          <p:spPr bwMode="auto">
            <a:xfrm>
              <a:off x="1594" y="3162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b="1"/>
                <a:t>6</a:t>
              </a:r>
            </a:p>
          </p:txBody>
        </p:sp>
        <p:sp>
          <p:nvSpPr>
            <p:cNvPr id="63494" name="Text Box 6"/>
            <p:cNvSpPr txBox="1">
              <a:spLocks noChangeArrowheads="1"/>
            </p:cNvSpPr>
            <p:nvPr/>
          </p:nvSpPr>
          <p:spPr bwMode="auto">
            <a:xfrm>
              <a:off x="884" y="2202"/>
              <a:ext cx="3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ru-RU" b="1"/>
                <a:t>8</a:t>
              </a:r>
            </a:p>
          </p:txBody>
        </p:sp>
        <p:sp>
          <p:nvSpPr>
            <p:cNvPr id="63495" name="Text Box 7"/>
            <p:cNvSpPr txBox="1">
              <a:spLocks noChangeArrowheads="1"/>
            </p:cNvSpPr>
            <p:nvPr/>
          </p:nvSpPr>
          <p:spPr bwMode="auto">
            <a:xfrm>
              <a:off x="1731" y="2160"/>
              <a:ext cx="2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/>
                <a:t>?</a:t>
              </a:r>
            </a:p>
          </p:txBody>
        </p:sp>
        <p:sp>
          <p:nvSpPr>
            <p:cNvPr id="63496" name="AutoShape 8"/>
            <p:cNvSpPr>
              <a:spLocks noChangeArrowheads="1"/>
            </p:cNvSpPr>
            <p:nvPr/>
          </p:nvSpPr>
          <p:spPr bwMode="auto">
            <a:xfrm>
              <a:off x="1096" y="1253"/>
              <a:ext cx="1104" cy="1968"/>
            </a:xfrm>
            <a:prstGeom prst="rtTriangle">
              <a:avLst/>
            </a:prstGeom>
            <a:solidFill>
              <a:schemeClr val="accent1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3497" name="Text Box 9"/>
            <p:cNvSpPr txBox="1">
              <a:spLocks noChangeArrowheads="1"/>
            </p:cNvSpPr>
            <p:nvPr/>
          </p:nvSpPr>
          <p:spPr bwMode="auto">
            <a:xfrm>
              <a:off x="884" y="3249"/>
              <a:ext cx="36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С</a:t>
              </a:r>
            </a:p>
          </p:txBody>
        </p: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930" y="981"/>
              <a:ext cx="3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А</a:t>
              </a:r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2200" y="3203"/>
              <a:ext cx="2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/>
                <a:t>В</a:t>
              </a:r>
            </a:p>
          </p:txBody>
        </p:sp>
      </p:grp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3419872" y="1340768"/>
            <a:ext cx="489654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Дано: ∆АВС, 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С=90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º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</a:t>
            </a:r>
            <a:b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а=6 м,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=8м</a:t>
            </a:r>
          </a:p>
          <a:p>
            <a:pPr>
              <a:spcBef>
                <a:spcPts val="0"/>
              </a:spcBef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Знайти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 с.</a:t>
            </a:r>
          </a:p>
          <a:p>
            <a:pPr>
              <a:spcBef>
                <a:spcPts val="0"/>
              </a:spcBef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Розв’язання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∆АВС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прямокуний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гіпотенузою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АВ, то за теоремою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Піфагора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=  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b²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6²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8²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36+64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100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c=10</a:t>
            </a:r>
          </a:p>
          <a:p>
            <a:pPr>
              <a:spcBef>
                <a:spcPts val="0"/>
              </a:spcBef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Відповідь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10 м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Закріплення матеріалу</a:t>
            </a:r>
            <a:endParaRPr lang="uk-UA" sz="4000" dirty="0"/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741368"/>
          </a:xfrm>
        </p:spPr>
        <p:txBody>
          <a:bodyPr/>
          <a:lstStyle/>
          <a:p>
            <a:pPr>
              <a:buNone/>
            </a:pP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4941168"/>
            <a:ext cx="144016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3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35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35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35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35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35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35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35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35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36480"/>
            <a:ext cx="864096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8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0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Піфагорові трійки</a:t>
            </a:r>
          </a:p>
          <a:p>
            <a:endParaRPr lang="uk-UA" sz="80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3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38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204864"/>
            <a:ext cx="86409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/>
            <a:endParaRPr lang="uk-UA" sz="2900" dirty="0">
              <a:latin typeface="Times New Roman" pitchFamily="18" charset="0"/>
              <a:cs typeface="Times New Roman" pitchFamily="18" charset="0"/>
            </a:endParaRPr>
          </a:p>
          <a:p>
            <a:pPr indent="363538" algn="just"/>
            <a:endParaRPr lang="uk-UA" sz="2900" dirty="0">
              <a:latin typeface="Times New Roman" pitchFamily="18" charset="0"/>
              <a:cs typeface="Times New Roman" pitchFamily="18" charset="0"/>
            </a:endParaRPr>
          </a:p>
          <a:p>
            <a:pPr indent="363538" algn="just"/>
            <a:r>
              <a:rPr lang="uk-UA" sz="2900" dirty="0">
                <a:latin typeface="Times New Roman" pitchFamily="18" charset="0"/>
                <a:cs typeface="Times New Roman" pitchFamily="18" charset="0"/>
              </a:rPr>
              <a:t>Єгипетські трикутники — це такі прямокутні трикутники сторони яких пропорційні числам 3, 4 і 5.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58401" r="33833" b="30461"/>
          <a:stretch/>
        </p:blipFill>
        <p:spPr bwMode="auto">
          <a:xfrm>
            <a:off x="441434" y="5085184"/>
            <a:ext cx="8451046" cy="1375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5746" y="4509120"/>
            <a:ext cx="87447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Єгипетські трикутники (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a, b — </a:t>
            </a:r>
            <a:r>
              <a:rPr lang="uk-UA" sz="2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катети, 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5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гіпотенуза)</a:t>
            </a:r>
          </a:p>
        </p:txBody>
      </p:sp>
    </p:spTree>
    <p:extLst>
      <p:ext uri="{BB962C8B-B14F-4D97-AF65-F5344CB8AC3E}">
        <p14:creationId xmlns:p14="http://schemas.microsoft.com/office/powerpoint/2010/main" val="4268955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214313"/>
            <a:ext cx="8501063" cy="6072187"/>
            <a:chOff x="431" y="527"/>
            <a:chExt cx="5148" cy="3176"/>
          </a:xfrm>
        </p:grpSpPr>
        <p:sp>
          <p:nvSpPr>
            <p:cNvPr id="16388" name="AutoShape 6"/>
            <p:cNvSpPr>
              <a:spLocks noChangeArrowheads="1"/>
            </p:cNvSpPr>
            <p:nvPr/>
          </p:nvSpPr>
          <p:spPr bwMode="auto">
            <a:xfrm>
              <a:off x="431" y="527"/>
              <a:ext cx="5148" cy="3176"/>
            </a:xfrm>
            <a:prstGeom prst="verticalScroll">
              <a:avLst>
                <a:gd name="adj" fmla="val 12500"/>
              </a:avLst>
            </a:prstGeom>
            <a:solidFill>
              <a:srgbClr val="CCF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389" name="Text Box 5"/>
            <p:cNvSpPr txBox="1">
              <a:spLocks noChangeArrowheads="1"/>
            </p:cNvSpPr>
            <p:nvPr/>
          </p:nvSpPr>
          <p:spPr bwMode="auto">
            <a:xfrm>
              <a:off x="975" y="981"/>
              <a:ext cx="3992" cy="1401"/>
            </a:xfrm>
            <a:prstGeom prst="rect">
              <a:avLst/>
            </a:prstGeom>
            <a:solidFill>
              <a:srgbClr val="CC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Теорема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Піфагора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- одна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із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найголовніших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теорем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геометрії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. </a:t>
              </a:r>
            </a:p>
            <a:p>
              <a:pPr algn="ctr"/>
              <a:endParaRPr lang="ru-RU" sz="2400" b="1" dirty="0">
                <a:solidFill>
                  <a:srgbClr val="0000FF"/>
                </a:solidFill>
                <a:latin typeface="Tahoma" pitchFamily="34" charset="0"/>
              </a:endParaRPr>
            </a:p>
            <a:p>
              <a:pPr algn="ctr"/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Але,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крім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того, теорема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Піфагора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має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велике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практичне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значення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: вона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застосовується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в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геометрії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і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в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житті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 буквально на кожному </a:t>
              </a:r>
              <a:r>
                <a:rPr lang="ru-RU" sz="2400" b="1" dirty="0" err="1">
                  <a:solidFill>
                    <a:srgbClr val="0000FF"/>
                  </a:solidFill>
                  <a:latin typeface="Tahoma" pitchFamily="34" charset="0"/>
                </a:rPr>
                <a:t>кроці</a:t>
              </a:r>
              <a:r>
                <a:rPr lang="ru-RU" sz="2400" b="1" dirty="0">
                  <a:solidFill>
                    <a:srgbClr val="0000FF"/>
                  </a:solidFill>
                  <a:latin typeface="Tahoma" pitchFamily="34" charset="0"/>
                </a:rPr>
                <a:t>.</a:t>
              </a:r>
            </a:p>
          </p:txBody>
        </p:sp>
      </p:grpSp>
      <p:pic>
        <p:nvPicPr>
          <p:cNvPr id="16387" name="Picture 2" descr="C:\Documents and Settings\Admin\Local Settings\Temporary Internet Files\Content.IE5\50QXVEOS\MCj0233981000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3786188"/>
            <a:ext cx="4500562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683568" y="137538"/>
            <a:ext cx="756084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Жарт:</a:t>
            </a:r>
            <a:endParaRPr kumimoji="0" lang="uk-U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Один професор скористався теоремою Піфагора на практиці. Йому запропонували ліжко, що виявилось коротким для нього. Не розгубившись той, виміряв довжину і ширину ліжка – </a:t>
            </a:r>
            <a:r>
              <a:rPr kumimoji="0" lang="uk-UA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і </a:t>
            </a:r>
            <a:r>
              <a:rPr kumimoji="0" lang="uk-UA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і побачив, що його власний зріст менший від </a:t>
            </a: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3185" name="Рисунок 2" descr="http://shkola.ostriv.in.ua/images/publications/4/19885/content/2.jpg?hash=cf920501dc627e9bb5fc73ae1314f33b922f4f4a72ea3ad5a5f9477f0890d0d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348880"/>
            <a:ext cx="2324100" cy="981075"/>
          </a:xfrm>
          <a:prstGeom prst="rect">
            <a:avLst/>
          </a:prstGeom>
          <a:noFill/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755576" y="4725144"/>
            <a:ext cx="75608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Тоді математик зручно вмостився на ліжку по діагоналі, остаточно впевнившись у великій практичній користі теореми Піфагора.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3189" name="Picture 5" descr="Результат пошуку зображень за запитом &quot;ліжко контур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636912"/>
            <a:ext cx="3566170" cy="22189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864399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«Золоті вірші» Піфагора</a:t>
            </a:r>
            <a:endParaRPr lang="uk-UA" sz="32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1. </a:t>
            </a:r>
            <a:r>
              <a:rPr lang="uk-UA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Живи з людьми так, щоб твої друзі не стали недругами, а недруги стали друзями.</a:t>
            </a:r>
            <a:endParaRPr lang="uk-UA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2. </a:t>
            </a:r>
            <a:r>
              <a:rPr lang="uk-UA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Твори велике, не обіцяючи великого.</a:t>
            </a:r>
            <a:endParaRPr lang="uk-UA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3. </a:t>
            </a:r>
            <a:r>
              <a:rPr lang="uk-UA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Не заплющуй очей, коли хочеш спати, не проаналізувавши всіх своїх учинків за минулий день.</a:t>
            </a:r>
            <a:endParaRPr lang="uk-UA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4. </a:t>
            </a:r>
            <a:r>
              <a:rPr lang="uk-UA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Тимчасова невдача краще тимчасової удачі.</a:t>
            </a:r>
            <a:endParaRPr lang="uk-UA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5.  Не роби нічого ганебного ні в присутності інших, ні таємно. Першим твоїм законом має бути повага до себе самого.</a:t>
            </a:r>
            <a:endParaRPr lang="uk-UA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6. Лише неблагородна людина здатна в очі хвалити, а поза очі злословити.</a:t>
            </a:r>
            <a:endParaRPr lang="uk-UA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7. Роби лиш те, що в майбутньому не засмутить тебе.</a:t>
            </a:r>
            <a:endParaRPr lang="uk-UA" sz="2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8.</a:t>
            </a:r>
            <a:r>
              <a:rPr lang="uk-UA" sz="2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Усе впорядковується відповідно до чисел.</a:t>
            </a:r>
            <a:endParaRPr lang="uk-UA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F504357-8238-4917-BF28-840C1499C4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596" y="-24"/>
            <a:ext cx="8229600" cy="179707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uk-UA" sz="4800" b="1" u="sng" dirty="0"/>
              <a:t>Використання трикутних конструкцій</a:t>
            </a:r>
            <a:r>
              <a:rPr lang="uk-UA" altLang="uk-UA" b="1" u="sng" dirty="0"/>
              <a:t>.</a:t>
            </a:r>
            <a:endParaRPr lang="ru-RU" altLang="uk-UA" b="1" u="sng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0C11533-3CEE-40D1-9FC6-D087B26332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6021388"/>
            <a:ext cx="7999412" cy="576262"/>
          </a:xfrm>
          <a:solidFill>
            <a:srgbClr val="FFFFCC"/>
          </a:solidFill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uk-UA" altLang="uk-UA" sz="2800" b="1" i="1" dirty="0">
                <a:solidFill>
                  <a:schemeClr val="tx2"/>
                </a:solidFill>
              </a:rPr>
              <a:t>Тип стропильної ферми другої половини ХІХ ст. зі сталевими опорами</a:t>
            </a:r>
            <a:endParaRPr lang="ru-RU" altLang="uk-UA" sz="2800" b="1" i="1" dirty="0">
              <a:solidFill>
                <a:schemeClr val="tx2"/>
              </a:solidFill>
            </a:endParaRPr>
          </a:p>
        </p:txBody>
      </p:sp>
      <p:pic>
        <p:nvPicPr>
          <p:cNvPr id="7172" name="Picture 5" descr="image032">
            <a:extLst>
              <a:ext uri="{FF2B5EF4-FFF2-40B4-BE49-F238E27FC236}">
                <a16:creationId xmlns:a16="http://schemas.microsoft.com/office/drawing/2014/main" id="{5541D454-C6B5-4E86-B3CA-1ACF65D45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46" b="67354"/>
          <a:stretch>
            <a:fillRect/>
          </a:stretch>
        </p:blipFill>
        <p:spPr bwMode="auto">
          <a:xfrm>
            <a:off x="1042988" y="4149725"/>
            <a:ext cx="7200900" cy="1543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image034">
            <a:extLst>
              <a:ext uri="{FF2B5EF4-FFF2-40B4-BE49-F238E27FC236}">
                <a16:creationId xmlns:a16="http://schemas.microsoft.com/office/drawing/2014/main" id="{66AB7696-EA1C-499D-A24C-1A0934D4D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2" b="69742"/>
          <a:stretch>
            <a:fillRect/>
          </a:stretch>
        </p:blipFill>
        <p:spPr bwMode="auto">
          <a:xfrm>
            <a:off x="468313" y="1989138"/>
            <a:ext cx="56165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7">
            <a:extLst>
              <a:ext uri="{FF2B5EF4-FFF2-40B4-BE49-F238E27FC236}">
                <a16:creationId xmlns:a16="http://schemas.microsoft.com/office/drawing/2014/main" id="{EF7C39F1-1FB5-4994-B5B3-BA9916331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2349500"/>
            <a:ext cx="2447925" cy="120032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uk-UA" b="1" i="1" dirty="0">
                <a:solidFill>
                  <a:schemeClr val="tx2"/>
                </a:solidFill>
              </a:rPr>
              <a:t>Металево-дерев</a:t>
            </a:r>
            <a:r>
              <a:rPr lang="en-US" altLang="uk-UA" b="1" i="1" dirty="0">
                <a:solidFill>
                  <a:schemeClr val="tx2"/>
                </a:solidFill>
              </a:rPr>
              <a:t>’</a:t>
            </a:r>
            <a:r>
              <a:rPr lang="uk-UA" altLang="uk-UA" b="1" i="1" dirty="0" err="1">
                <a:solidFill>
                  <a:schemeClr val="tx2"/>
                </a:solidFill>
              </a:rPr>
              <a:t>яна</a:t>
            </a:r>
            <a:r>
              <a:rPr lang="uk-UA" altLang="uk-UA" b="1" i="1" dirty="0">
                <a:solidFill>
                  <a:schemeClr val="tx2"/>
                </a:solidFill>
              </a:rPr>
              <a:t> ферма другої половини ХІХ ст.</a:t>
            </a:r>
            <a:endParaRPr lang="ru-RU" altLang="uk-UA" b="1" i="1" dirty="0">
              <a:solidFill>
                <a:schemeClr val="tx2"/>
              </a:solidFill>
            </a:endParaRPr>
          </a:p>
        </p:txBody>
      </p:sp>
      <p:pic>
        <p:nvPicPr>
          <p:cNvPr id="7" name="Picture 6" descr="image034">
            <a:extLst>
              <a:ext uri="{FF2B5EF4-FFF2-40B4-BE49-F238E27FC236}">
                <a16:creationId xmlns:a16="http://schemas.microsoft.com/office/drawing/2014/main" id="{A4082B75-4A23-4751-BBC1-352F90578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2" b="69742"/>
          <a:stretch>
            <a:fillRect/>
          </a:stretch>
        </p:blipFill>
        <p:spPr bwMode="auto">
          <a:xfrm>
            <a:off x="620713" y="2141538"/>
            <a:ext cx="56165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age034">
            <a:extLst>
              <a:ext uri="{FF2B5EF4-FFF2-40B4-BE49-F238E27FC236}">
                <a16:creationId xmlns:a16="http://schemas.microsoft.com/office/drawing/2014/main" id="{A374C31E-55FB-47DF-803C-CEAEB148A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42" b="69742"/>
          <a:stretch>
            <a:fillRect/>
          </a:stretch>
        </p:blipFill>
        <p:spPr bwMode="auto">
          <a:xfrm>
            <a:off x="603250" y="2125663"/>
            <a:ext cx="56165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D38D1-DC28-4F26-B4FD-8B4A19E7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6000" b="1" dirty="0" err="1"/>
              <a:t>Сенкан</a:t>
            </a:r>
            <a:r>
              <a:rPr lang="uk-UA" sz="6000" b="1" dirty="0"/>
              <a:t> до слова ПІФАГОР</a:t>
            </a:r>
          </a:p>
        </p:txBody>
      </p:sp>
      <p:graphicFrame>
        <p:nvGraphicFramePr>
          <p:cNvPr id="5" name="Місце для вмісту 4">
            <a:extLst>
              <a:ext uri="{FF2B5EF4-FFF2-40B4-BE49-F238E27FC236}">
                <a16:creationId xmlns:a16="http://schemas.microsoft.com/office/drawing/2014/main" id="{25FB67AE-B102-41EC-BB76-4AB4BAF2E20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4710922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A247231-2843-4DF9-B8CE-B0C3F20161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uk-UA" dirty="0"/>
          </a:p>
          <a:p>
            <a:pPr marL="0" indent="0" algn="ctr">
              <a:buNone/>
            </a:pPr>
            <a:r>
              <a:rPr lang="uk-UA" sz="7200" dirty="0"/>
              <a:t>1 коротке</a:t>
            </a:r>
          </a:p>
          <a:p>
            <a:pPr marL="0" indent="0" algn="ctr">
              <a:buNone/>
            </a:pPr>
            <a:r>
              <a:rPr lang="uk-UA" sz="7200" dirty="0"/>
              <a:t> речення</a:t>
            </a:r>
          </a:p>
        </p:txBody>
      </p:sp>
    </p:spTree>
    <p:extLst>
      <p:ext uri="{BB962C8B-B14F-4D97-AF65-F5344CB8AC3E}">
        <p14:creationId xmlns:p14="http://schemas.microsoft.com/office/powerpoint/2010/main" val="1230486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E54B1-7C91-4F62-A322-FA611A203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uk-UA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Домашнє завдання</a:t>
            </a:r>
            <a:br>
              <a:rPr lang="uk-UA" sz="6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66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E618794-7C2B-4E88-9E3B-1FB6C5B715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uk-UA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uk-UA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Вивчити теорему Піфагора.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1640" indent="-342900">
              <a:lnSpc>
                <a:spcPct val="115000"/>
              </a:lnSpc>
              <a:spcAft>
                <a:spcPts val="1000"/>
              </a:spcAft>
              <a:buAutoNum type="arabicPeriod" startAt="2"/>
            </a:pPr>
            <a:r>
              <a:rPr lang="uk-UA" sz="24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</a:t>
            </a:r>
            <a:r>
              <a:rPr lang="en-US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spc="-1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язати</a:t>
            </a:r>
            <a:r>
              <a:rPr lang="uk-UA" sz="2400" spc="-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одну із запропонованих задач.</a:t>
            </a:r>
          </a:p>
          <a:p>
            <a:pPr marL="421640" indent="-342900">
              <a:lnSpc>
                <a:spcPct val="115000"/>
              </a:lnSpc>
              <a:spcAft>
                <a:spcPts val="1000"/>
              </a:spcAft>
              <a:buAutoNum type="arabicPeriod" startAt="2"/>
            </a:pPr>
            <a:r>
              <a:rPr lang="uk-UA" sz="24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Виконати тести за посиланням  </a:t>
            </a:r>
            <a:r>
              <a:rPr lang="ru-RU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https://naurok.com.ua/test/teorema-pifagora-1044769.html</a:t>
            </a:r>
            <a:endParaRPr lang="uk-UA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8740" indent="0">
              <a:lnSpc>
                <a:spcPct val="115000"/>
              </a:lnSpc>
              <a:spcAft>
                <a:spcPts val="1000"/>
              </a:spcAft>
              <a:buNone/>
            </a:pPr>
            <a:endParaRPr lang="uk-UA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3CE7A9A-54EE-49FE-A087-9ECC262AC2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4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«Роби лиш те, що в майбутньому не засмутить тебе»</a:t>
            </a:r>
          </a:p>
          <a:p>
            <a:pPr marL="0" indent="0" algn="ctr">
              <a:buNone/>
            </a:pPr>
            <a:endParaRPr lang="uk-UA" sz="4800" b="1" i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uk-UA" sz="4800" b="1" i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Піфагор</a:t>
            </a:r>
            <a:endParaRPr lang="uk-UA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64623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683568" y="1043445"/>
            <a:ext cx="439248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 – театр, а всі ми в нім актори,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 знаємо багато різних див,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 пам’ятати 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будем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Піфагора,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 теорему «золоту» створив.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Ось і закінчився наш урок.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 невпинно й швидко так летить.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 до знань зробили новий крок.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Хай у всьому завжди </a:t>
            </a:r>
          </a:p>
          <a:p>
            <a:pPr marL="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вам щастить!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5" name="Рисунок 1"/>
          <p:cNvPicPr>
            <a:picLocks noChangeAspect="1" noChangeArrowheads="1"/>
          </p:cNvPicPr>
          <p:nvPr/>
        </p:nvPicPr>
        <p:blipFill>
          <a:blip r:embed="rId2" cstate="print"/>
          <a:srcRect l="3896" r="4244"/>
          <a:stretch>
            <a:fillRect/>
          </a:stretch>
        </p:blipFill>
        <p:spPr bwMode="auto">
          <a:xfrm flipH="1">
            <a:off x="4932040" y="1124744"/>
            <a:ext cx="3440911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116B6-DF14-4CEF-96B6-7E82F687F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816D3C-6151-49C6-A09D-8B5CA2435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7200" b="1" dirty="0"/>
              <a:t>Дякую!</a:t>
            </a:r>
          </a:p>
          <a:p>
            <a:pPr marL="0" indent="0" algn="ctr">
              <a:buNone/>
            </a:pPr>
            <a:endParaRPr lang="uk-UA" sz="7200" b="1" dirty="0"/>
          </a:p>
          <a:p>
            <a:pPr marL="0" indent="0" algn="ctr">
              <a:buNone/>
            </a:pPr>
            <a:r>
              <a:rPr lang="uk-UA" sz="7200" b="1" dirty="0"/>
              <a:t>До нових зустрічей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146D19B-AAE7-4D69-8EE4-FFB94AAB49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83004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A9BF806-23D1-446E-A2F5-51B08CAB8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uk-UA" altLang="uk-UA" sz="4800" b="1" dirty="0"/>
              <a:t>Трикутні конструкції на мостах</a:t>
            </a:r>
            <a:endParaRPr lang="ru-RU" altLang="uk-UA" sz="4800" b="1" dirty="0"/>
          </a:p>
        </p:txBody>
      </p:sp>
      <p:pic>
        <p:nvPicPr>
          <p:cNvPr id="8195" name="Picture 5" descr="image058">
            <a:extLst>
              <a:ext uri="{FF2B5EF4-FFF2-40B4-BE49-F238E27FC236}">
                <a16:creationId xmlns:a16="http://schemas.microsoft.com/office/drawing/2014/main" id="{D2496B40-A350-4974-B476-84100E9E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5" b="59528"/>
          <a:stretch>
            <a:fillRect/>
          </a:stretch>
        </p:blipFill>
        <p:spPr bwMode="auto">
          <a:xfrm>
            <a:off x="971550" y="1989138"/>
            <a:ext cx="73453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eader">
            <a:extLst>
              <a:ext uri="{FF2B5EF4-FFF2-40B4-BE49-F238E27FC236}">
                <a16:creationId xmlns:a16="http://schemas.microsoft.com/office/drawing/2014/main" id="{2741031F-C3D5-4449-B319-A53772F87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/>
          <a:stretch>
            <a:fillRect/>
          </a:stretch>
        </p:blipFill>
        <p:spPr bwMode="auto">
          <a:xfrm>
            <a:off x="1042988" y="4013200"/>
            <a:ext cx="727392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4EC80B2-2549-4C89-A60C-5A2348CB5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214313"/>
            <a:ext cx="8404423" cy="18462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uk-UA" sz="4400" b="1" u="sng" dirty="0"/>
              <a:t>Застосування жорсткості трикутника в техніці</a:t>
            </a:r>
            <a:endParaRPr lang="ru-RU" altLang="uk-UA" sz="4400" b="1" u="sng" dirty="0"/>
          </a:p>
        </p:txBody>
      </p:sp>
      <p:pic>
        <p:nvPicPr>
          <p:cNvPr id="9219" name="Picture 4" descr="LG_1550_Brueckehnhub_rdax_120x155">
            <a:extLst>
              <a:ext uri="{FF2B5EF4-FFF2-40B4-BE49-F238E27FC236}">
                <a16:creationId xmlns:a16="http://schemas.microsoft.com/office/drawing/2014/main" id="{5FEF551F-E915-4E69-842B-F3AF96A36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267493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LG_1550_Wiesbauer_Schiffsmotor_rdax_120x168">
            <a:extLst>
              <a:ext uri="{FF2B5EF4-FFF2-40B4-BE49-F238E27FC236}">
                <a16:creationId xmlns:a16="http://schemas.microsoft.com/office/drawing/2014/main" id="{0EDA8496-C462-44C9-866B-2A8CFF3E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2060575"/>
            <a:ext cx="26257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LG_1750_Nolte_Cottbus_rdax_120x170">
            <a:extLst>
              <a:ext uri="{FF2B5EF4-FFF2-40B4-BE49-F238E27FC236}">
                <a16:creationId xmlns:a16="http://schemas.microsoft.com/office/drawing/2014/main" id="{B796BC56-C9D8-42EA-8701-37662490F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708275"/>
            <a:ext cx="259238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5326DD3-237F-4079-A78D-1AA8B628E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14313"/>
            <a:ext cx="8475662" cy="1054100"/>
          </a:xfrm>
        </p:spPr>
        <p:txBody>
          <a:bodyPr/>
          <a:lstStyle/>
          <a:p>
            <a:pPr algn="ctr" eaLnBrk="1" hangingPunct="1"/>
            <a:endParaRPr lang="ru-RU" altLang="uk-UA" sz="6000" b="1" dirty="0">
              <a:solidFill>
                <a:schemeClr val="hlink"/>
              </a:solidFill>
            </a:endParaRPr>
          </a:p>
        </p:txBody>
      </p:sp>
      <p:pic>
        <p:nvPicPr>
          <p:cNvPr id="11267" name="Picture 7" descr="trikut4">
            <a:extLst>
              <a:ext uri="{FF2B5EF4-FFF2-40B4-BE49-F238E27FC236}">
                <a16:creationId xmlns:a16="http://schemas.microsoft.com/office/drawing/2014/main" id="{C424BA98-55BC-4735-BB04-9FCC672B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2" t="6889" r="50919" b="57416"/>
          <a:stretch>
            <a:fillRect/>
          </a:stretch>
        </p:blipFill>
        <p:spPr bwMode="auto">
          <a:xfrm>
            <a:off x="3023828" y="1700808"/>
            <a:ext cx="3008940" cy="468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trikut5">
            <a:extLst>
              <a:ext uri="{FF2B5EF4-FFF2-40B4-BE49-F238E27FC236}">
                <a16:creationId xmlns:a16="http://schemas.microsoft.com/office/drawing/2014/main" id="{A4496706-E40F-4D58-88CA-6195A7D00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8" t="-266" r="28328" b="73463"/>
          <a:stretch>
            <a:fillRect/>
          </a:stretch>
        </p:blipFill>
        <p:spPr bwMode="auto">
          <a:xfrm>
            <a:off x="258738" y="476206"/>
            <a:ext cx="2693987" cy="404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trikut6">
            <a:extLst>
              <a:ext uri="{FF2B5EF4-FFF2-40B4-BE49-F238E27FC236}">
                <a16:creationId xmlns:a16="http://schemas.microsoft.com/office/drawing/2014/main" id="{80A705A1-1975-4234-AC36-DED701F6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5" t="4311" r="23289" b="72182"/>
          <a:stretch>
            <a:fillRect/>
          </a:stretch>
        </p:blipFill>
        <p:spPr bwMode="auto">
          <a:xfrm>
            <a:off x="6109753" y="476206"/>
            <a:ext cx="2749550" cy="389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781AD-61BF-4ABF-9EE7-AF5552B2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7FAAC0B-50CE-4B65-8C72-8493687C33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6668" y="0"/>
            <a:ext cx="9071156" cy="6741368"/>
          </a:xfrm>
        </p:spPr>
      </p:pic>
    </p:spTree>
    <p:extLst>
      <p:ext uri="{BB962C8B-B14F-4D97-AF65-F5344CB8AC3E}">
        <p14:creationId xmlns:p14="http://schemas.microsoft.com/office/powerpoint/2010/main" val="1180950411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654032"/>
          </a:xfrm>
        </p:spPr>
        <p:txBody>
          <a:bodyPr>
            <a:normAutofit/>
          </a:bodyPr>
          <a:lstStyle/>
          <a:p>
            <a:r>
              <a:rPr lang="uk-UA" sz="3600" b="1" dirty="0"/>
              <a:t>Перевірка домашнього завдання</a:t>
            </a:r>
            <a:endParaRPr lang="en-US" sz="36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55576" y="1340767"/>
          <a:ext cx="7632849" cy="4536505"/>
        </p:xfrm>
        <a:graphic>
          <a:graphicData uri="http://schemas.openxmlformats.org/drawingml/2006/table">
            <a:tbl>
              <a:tblPr/>
              <a:tblGrid>
                <a:gridCol w="781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4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8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2169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 dirty="0">
                          <a:latin typeface="Times New Roman"/>
                          <a:ea typeface="Calibri"/>
                          <a:cs typeface="Times New Roman"/>
                        </a:rPr>
                        <a:t>катет</a:t>
                      </a: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 dirty="0">
                          <a:latin typeface="Times New Roman"/>
                          <a:ea typeface="Calibri"/>
                          <a:cs typeface="Times New Roman"/>
                        </a:rPr>
                        <a:t>катет</a:t>
                      </a: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 dirty="0">
                          <a:latin typeface="Times New Roman"/>
                          <a:ea typeface="Calibri"/>
                          <a:cs typeface="Times New Roman"/>
                        </a:rPr>
                        <a:t>гіпотенуза</a:t>
                      </a: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4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uk-UA" sz="4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 dirty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uk-UA" sz="4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uk-UA" sz="4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8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uk-UA" sz="4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4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uk-UA" sz="4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516216" y="285293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5</a:t>
            </a:r>
            <a:endParaRPr lang="uk-UA" sz="4400" b="1" dirty="0">
              <a:ea typeface="Calibri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8224" y="3645024"/>
            <a:ext cx="792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13</a:t>
            </a:r>
            <a:endParaRPr lang="uk-UA" sz="4400" b="1" dirty="0">
              <a:ea typeface="Calibri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6216" y="4365104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10</a:t>
            </a:r>
            <a:endParaRPr lang="uk-UA" sz="4400" b="1" dirty="0">
              <a:ea typeface="Calibri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6216" y="5085184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17</a:t>
            </a:r>
            <a:endParaRPr lang="uk-UA" sz="4400" b="1" dirty="0"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1700808"/>
          <a:ext cx="7920880" cy="4392486"/>
        </p:xfrm>
        <a:graphic>
          <a:graphicData uri="http://schemas.openxmlformats.org/drawingml/2006/table">
            <a:tbl>
              <a:tblPr/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82494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uk-UA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000" dirty="0"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uk-UA" sz="40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4000" dirty="0">
                          <a:latin typeface="Times New Roman"/>
                          <a:ea typeface="Calibri"/>
                          <a:cs typeface="Times New Roman"/>
                        </a:rPr>
                        <a:t> (катет)</a:t>
                      </a: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000" dirty="0">
                          <a:latin typeface="Times New Roman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uk-UA" sz="40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4000" dirty="0">
                          <a:latin typeface="Times New Roman"/>
                          <a:ea typeface="Calibri"/>
                          <a:cs typeface="Times New Roman"/>
                        </a:rPr>
                        <a:t> (катет)</a:t>
                      </a: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000" dirty="0">
                          <a:latin typeface="Times New Roman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uk-UA" sz="40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4000" dirty="0">
                          <a:latin typeface="Times New Roman"/>
                          <a:ea typeface="Calibri"/>
                          <a:cs typeface="Times New Roman"/>
                        </a:rPr>
                        <a:t> + b</a:t>
                      </a:r>
                      <a:r>
                        <a:rPr lang="uk-UA" sz="40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4000" dirty="0"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uk-UA" sz="4000" baseline="30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40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3700" dirty="0">
                          <a:latin typeface="Times New Roman"/>
                          <a:ea typeface="Calibri"/>
                          <a:cs typeface="Times New Roman"/>
                        </a:rPr>
                        <a:t>(гіпотенуза)</a:t>
                      </a:r>
                      <a:endParaRPr lang="uk-UA" sz="3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49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uk-UA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9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uk-UA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9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uk-UA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498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uk-UA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4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427984" y="3645024"/>
          <a:ext cx="1512168" cy="24482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68"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59632" y="3501008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Times New Roman"/>
                <a:ea typeface="Calibri"/>
                <a:cs typeface="Times New Roman"/>
              </a:rPr>
              <a:t>9	     16			    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422108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Times New Roman"/>
                <a:ea typeface="Calibri"/>
                <a:cs typeface="Times New Roman"/>
              </a:rPr>
              <a:t>25         144                      169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7624" y="479715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Times New Roman"/>
                <a:ea typeface="Calibri"/>
                <a:cs typeface="Times New Roman"/>
              </a:rPr>
              <a:t>36	       64			     100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9632" y="5445224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latin typeface="Times New Roman"/>
                <a:ea typeface="Calibri"/>
                <a:cs typeface="Times New Roman"/>
              </a:rPr>
              <a:t>64	      225			     289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alStatus xmlns="9d035d7d-02e5-4a00-8b62-9a556aabc7b5">InProgress</ApprovalStatus>
    <EditorialTags xmlns="9d035d7d-02e5-4a00-8b62-9a556aabc7b5" xsi:nil="true"/>
    <MarketSpecific xmlns="9d035d7d-02e5-4a00-8b62-9a556aabc7b5">true</MarketSpecific>
    <TPLaunchHelpLinkType xmlns="9d035d7d-02e5-4a00-8b62-9a556aabc7b5">Template</TPLaunchHelpLinkType>
    <TPNamespace xmlns="9d035d7d-02e5-4a00-8b62-9a556aabc7b5" xsi:nil="true"/>
    <TemplateTemplateType xmlns="9d035d7d-02e5-4a00-8b62-9a556aabc7b5">PowerPoint 12 Default</TemplateTemplateType>
    <UANotes xmlns="9d035d7d-02e5-4a00-8b62-9a556aabc7b5" xsi:nil="true"/>
    <VoteCount xmlns="9d035d7d-02e5-4a00-8b62-9a556aabc7b5" xsi:nil="true"/>
    <HandoffToMSDN xmlns="9d035d7d-02e5-4a00-8b62-9a556aabc7b5" xsi:nil="true"/>
    <OriginAsset xmlns="9d035d7d-02e5-4a00-8b62-9a556aabc7b5" xsi:nil="true"/>
    <PublishTargets xmlns="9d035d7d-02e5-4a00-8b62-9a556aabc7b5">OfficeOnline</PublishTargets>
    <AssetType xmlns="9d035d7d-02e5-4a00-8b62-9a556aabc7b5">TP</AssetType>
    <IntlLangReview xmlns="9d035d7d-02e5-4a00-8b62-9a556aabc7b5" xsi:nil="true"/>
    <NumericId xmlns="9d035d7d-02e5-4a00-8b62-9a556aabc7b5" xsi:nil="true"/>
    <OOCacheId xmlns="9d035d7d-02e5-4a00-8b62-9a556aabc7b5" xsi:nil="true"/>
    <ClipArtFilename xmlns="9d035d7d-02e5-4a00-8b62-9a556aabc7b5" xsi:nil="true"/>
    <OpenTemplate xmlns="9d035d7d-02e5-4a00-8b62-9a556aabc7b5">true</OpenTemplate>
    <TPExecutable xmlns="9d035d7d-02e5-4a00-8b62-9a556aabc7b5" xsi:nil="true"/>
    <LastHandOff xmlns="9d035d7d-02e5-4a00-8b62-9a556aabc7b5" xsi:nil="true"/>
    <TPLaunchHelpLink xmlns="9d035d7d-02e5-4a00-8b62-9a556aabc7b5" xsi:nil="true"/>
    <Providers xmlns="9d035d7d-02e5-4a00-8b62-9a556aabc7b5" xsi:nil="true"/>
    <TPAppVersion xmlns="9d035d7d-02e5-4a00-8b62-9a556aabc7b5" xsi:nil="true"/>
    <IsSearchable xmlns="9d035d7d-02e5-4a00-8b62-9a556aabc7b5">true</IsSearchable>
    <EditorialStatus xmlns="9d035d7d-02e5-4a00-8b62-9a556aabc7b5">Complete</EditorialStatus>
    <UALocComments xmlns="9d035d7d-02e5-4a00-8b62-9a556aabc7b5" xsi:nil="true"/>
    <CSXHash xmlns="9d035d7d-02e5-4a00-8b62-9a556aabc7b5" xsi:nil="true"/>
    <DirectSourceMarket xmlns="9d035d7d-02e5-4a00-8b62-9a556aabc7b5" xsi:nil="true"/>
    <DSATActionTaken xmlns="9d035d7d-02e5-4a00-8b62-9a556aabc7b5" xsi:nil="true"/>
    <PolicheckWords xmlns="9d035d7d-02e5-4a00-8b62-9a556aabc7b5" xsi:nil="true"/>
    <BugNumber xmlns="9d035d7d-02e5-4a00-8b62-9a556aabc7b5" xsi:nil="true"/>
    <Downloads xmlns="9d035d7d-02e5-4a00-8b62-9a556aabc7b5">0</Downloads>
    <ThumbnailAssetId xmlns="9d035d7d-02e5-4a00-8b62-9a556aabc7b5" xsi:nil="true"/>
    <TrustLevel xmlns="9d035d7d-02e5-4a00-8b62-9a556aabc7b5">1 Microsoft Managed Content</TrustLevel>
    <UALocRecommendation xmlns="9d035d7d-02e5-4a00-8b62-9a556aabc7b5">Localize</UALocRecommendation>
    <TPApplication xmlns="9d035d7d-02e5-4a00-8b62-9a556aabc7b5" xsi:nil="true"/>
    <AssetId xmlns="9d035d7d-02e5-4a00-8b62-9a556aabc7b5">TP101908666</AssetId>
    <APEditor xmlns="9d035d7d-02e5-4a00-8b62-9a556aabc7b5">
      <UserInfo>
        <DisplayName/>
        <AccountId xsi:nil="true"/>
        <AccountType/>
      </UserInfo>
    </APEditor>
    <PrimaryImageGen xmlns="9d035d7d-02e5-4a00-8b62-9a556aabc7b5">true</PrimaryImageGen>
    <TPInstallLocation xmlns="9d035d7d-02e5-4a00-8b62-9a556aabc7b5" xsi:nil="true"/>
    <Manager xmlns="9d035d7d-02e5-4a00-8b62-9a556aabc7b5" xsi:nil="true"/>
    <ParentAssetId xmlns="9d035d7d-02e5-4a00-8b62-9a556aabc7b5" xsi:nil="true"/>
    <SubmitterId xmlns="9d035d7d-02e5-4a00-8b62-9a556aabc7b5" xsi:nil="true"/>
    <TemplateStatus xmlns="9d035d7d-02e5-4a00-8b62-9a556aabc7b5">Complete</TemplateStatus>
    <APAuthor xmlns="9d035d7d-02e5-4a00-8b62-9a556aabc7b5">
      <UserInfo>
        <DisplayName>FAREAST\v-thjoth</DisplayName>
        <AccountId>39</AccountId>
        <AccountType/>
      </UserInfo>
    </APAuthor>
    <TPCommandLine xmlns="9d035d7d-02e5-4a00-8b62-9a556aabc7b5" xsi:nil="true"/>
    <APDescription xmlns="9d035d7d-02e5-4a00-8b62-9a556aabc7b5" xsi:nil="true"/>
    <UAProjectedTotalWords xmlns="9d035d7d-02e5-4a00-8b62-9a556aabc7b5" xsi:nil="true"/>
    <Provider xmlns="9d035d7d-02e5-4a00-8b62-9a556aabc7b5" xsi:nil="true"/>
    <ApprovalLog xmlns="9d035d7d-02e5-4a00-8b62-9a556aabc7b5" xsi:nil="true"/>
    <Component xmlns="91e8d559-4d54-460d-ba58-5d5027f88b4d" xsi:nil="true"/>
    <LastPublishResultLookup xmlns="9d035d7d-02e5-4a00-8b62-9a556aabc7b5" xsi:nil="true"/>
    <BusinessGroup xmlns="9d035d7d-02e5-4a00-8b62-9a556aabc7b5" xsi:nil="true"/>
    <PublishStatusLookup xmlns="9d035d7d-02e5-4a00-8b62-9a556aabc7b5">
      <Value>267179</Value>
      <Value>407249</Value>
    </PublishStatusLookup>
    <SourceTitle xmlns="9d035d7d-02e5-4a00-8b62-9a556aabc7b5" xsi:nil="true"/>
    <AcquiredFrom xmlns="9d035d7d-02e5-4a00-8b62-9a556aabc7b5">Internal MS</AcquiredFrom>
    <CSXSubmissionMarket xmlns="9d035d7d-02e5-4a00-8b62-9a556aabc7b5" xsi:nil="true"/>
    <Markets xmlns="9d035d7d-02e5-4a00-8b62-9a556aabc7b5"/>
    <OriginalSourceMarket xmlns="9d035d7d-02e5-4a00-8b62-9a556aabc7b5" xsi:nil="true"/>
    <ArtSampleDocs xmlns="9d035d7d-02e5-4a00-8b62-9a556aabc7b5" xsi:nil="true"/>
    <ShowIn xmlns="9d035d7d-02e5-4a00-8b62-9a556aabc7b5">Show everywhere</ShowIn>
    <TPClientViewer xmlns="9d035d7d-02e5-4a00-8b62-9a556aabc7b5" xsi:nil="true"/>
    <IntlLangReviewDate xmlns="9d035d7d-02e5-4a00-8b62-9a556aabc7b5" xsi:nil="true"/>
    <TPFriendlyName xmlns="9d035d7d-02e5-4a00-8b62-9a556aabc7b5" xsi:nil="true"/>
    <AverageRating xmlns="9d035d7d-02e5-4a00-8b62-9a556aabc7b5" xsi:nil="true"/>
    <AssetStart xmlns="9d035d7d-02e5-4a00-8b62-9a556aabc7b5">2010-06-18T10:05:00+00:00</AssetStart>
    <TPComponent xmlns="9d035d7d-02e5-4a00-8b62-9a556aabc7b5" xsi:nil="true"/>
    <CrawlForDependencies xmlns="9d035d7d-02e5-4a00-8b62-9a556aabc7b5">false</CrawlForDependencies>
    <FriendlyTitle xmlns="9d035d7d-02e5-4a00-8b62-9a556aabc7b5" xsi:nil="true"/>
    <LastModifiedDateTime xmlns="9d035d7d-02e5-4a00-8b62-9a556aabc7b5" xsi:nil="true"/>
    <LegacyData xmlns="9d035d7d-02e5-4a00-8b62-9a556aabc7b5" xsi:nil="true"/>
    <Milestone xmlns="9d035d7d-02e5-4a00-8b62-9a556aabc7b5" xsi:nil="true"/>
    <TimesCloned xmlns="9d035d7d-02e5-4a00-8b62-9a556aabc7b5" xsi:nil="true"/>
    <ContentItem xmlns="9d035d7d-02e5-4a00-8b62-9a556aabc7b5" xsi:nil="true"/>
    <IsDeleted xmlns="9d035d7d-02e5-4a00-8b62-9a556aabc7b5">false</IsDeleted>
    <UACurrentWords xmlns="9d035d7d-02e5-4a00-8b62-9a556aabc7b5" xsi:nil="true"/>
    <AssetExpire xmlns="9d035d7d-02e5-4a00-8b62-9a556aabc7b5">2100-01-01T08:00:00+00:00</AssetExpire>
    <Description0 xmlns="91e8d559-4d54-460d-ba58-5d5027f88b4d" xsi:nil="true"/>
    <MachineTranslated xmlns="9d035d7d-02e5-4a00-8b62-9a556aabc7b5">false</MachineTranslated>
    <OutputCachingOn xmlns="9d035d7d-02e5-4a00-8b62-9a556aabc7b5">true</OutputCachingOn>
    <PlannedPubDate xmlns="9d035d7d-02e5-4a00-8b62-9a556aabc7b5" xsi:nil="true"/>
    <CSXUpdate xmlns="9d035d7d-02e5-4a00-8b62-9a556aabc7b5">false</CSXUpdate>
    <IntlLangReviewer xmlns="9d035d7d-02e5-4a00-8b62-9a556aabc7b5" xsi:nil="true"/>
    <IntlLocPriority xmlns="9d035d7d-02e5-4a00-8b62-9a556aabc7b5" xsi:nil="true"/>
    <CSXSubmissionDate xmlns="9d035d7d-02e5-4a00-8b62-9a556aabc7b5" xsi:nil="true"/>
    <BlockPublish xmlns="9d035d7d-02e5-4a00-8b62-9a556aabc7b5" xsi:nil="true"/>
    <InternalTagsTaxHTField0 xmlns="9d035d7d-02e5-4a00-8b62-9a556aabc7b5">
      <Terms xmlns="http://schemas.microsoft.com/office/infopath/2007/PartnerControls"/>
    </InternalTagsTaxHTField0>
    <LocComments xmlns="9d035d7d-02e5-4a00-8b62-9a556aabc7b5" xsi:nil="true"/>
    <OriginalRelease xmlns="9d035d7d-02e5-4a00-8b62-9a556aabc7b5">14</OriginalRelease>
    <LocLastLocAttemptVersionLookup xmlns="9d035d7d-02e5-4a00-8b62-9a556aabc7b5">184656</LocLastLocAttemptVersionLookup>
    <CampaignTagsTaxHTField0 xmlns="9d035d7d-02e5-4a00-8b62-9a556aabc7b5">
      <Terms xmlns="http://schemas.microsoft.com/office/infopath/2007/PartnerControls"/>
    </CampaignTagsTaxHTField0>
    <TaxCatchAll xmlns="9d035d7d-02e5-4a00-8b62-9a556aabc7b5"/>
    <LocRecommendedHandoff xmlns="9d035d7d-02e5-4a00-8b62-9a556aabc7b5" xsi:nil="true"/>
    <LocalizationTagsTaxHTField0 xmlns="9d035d7d-02e5-4a00-8b62-9a556aabc7b5">
      <Terms xmlns="http://schemas.microsoft.com/office/infopath/2007/PartnerControls"/>
    </LocalizationTagsTaxHTField0>
    <RecommendationsModifier xmlns="9d035d7d-02e5-4a00-8b62-9a556aabc7b5" xsi:nil="true"/>
    <LocManualTestRequired xmlns="9d035d7d-02e5-4a00-8b62-9a556aabc7b5">false</LocManualTestRequired>
    <ScenarioTagsTaxHTField0 xmlns="9d035d7d-02e5-4a00-8b62-9a556aabc7b5">
      <Terms xmlns="http://schemas.microsoft.com/office/infopath/2007/PartnerControls"/>
    </ScenarioTagsTaxHTField0>
    <FeatureTagsTaxHTField0 xmlns="9d035d7d-02e5-4a00-8b62-9a556aabc7b5">
      <Terms xmlns="http://schemas.microsoft.com/office/infopath/2007/PartnerControls"/>
    </FeatureTagsTaxHTField0>
    <LocMarketGroupTiers2 xmlns="9d035d7d-02e5-4a00-8b62-9a556aabc7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954BF4-6556-442C-BFED-59C91ECA896B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customXml/itemProps2.xml><?xml version="1.0" encoding="utf-8"?>
<ds:datastoreItem xmlns:ds="http://schemas.openxmlformats.org/officeDocument/2006/customXml" ds:itemID="{1A21926C-F056-483B-B3E8-AE1F1A8F88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BCFCE8-E557-45A0-92C6-0E21D0019E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</TotalTime>
  <Words>850</Words>
  <Application>Microsoft Office PowerPoint</Application>
  <PresentationFormat>Екран (4:3)</PresentationFormat>
  <Paragraphs>161</Paragraphs>
  <Slides>33</Slides>
  <Notes>0</Notes>
  <HiddenSlides>0</HiddenSlides>
  <MMClips>3</MMClips>
  <ScaleCrop>false</ScaleCrop>
  <HeadingPairs>
    <vt:vector size="8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33</vt:i4>
      </vt:variant>
    </vt:vector>
  </HeadingPairs>
  <TitlesOfParts>
    <vt:vector size="44" baseType="lpstr">
      <vt:lpstr>Arial</vt:lpstr>
      <vt:lpstr>Bookman Old Style</vt:lpstr>
      <vt:lpstr>Calibri</vt:lpstr>
      <vt:lpstr>Calibri Light</vt:lpstr>
      <vt:lpstr>Monotype Corsiva</vt:lpstr>
      <vt:lpstr>Tahoma</vt:lpstr>
      <vt:lpstr>Times New Roman</vt:lpstr>
      <vt:lpstr>Wingdings</vt:lpstr>
      <vt:lpstr>Тема Office</vt:lpstr>
      <vt:lpstr>Формула</vt:lpstr>
      <vt:lpstr>Microsoft Equation 3.0</vt:lpstr>
      <vt:lpstr>Презентація PowerPoint</vt:lpstr>
      <vt:lpstr>Презентація PowerPoint</vt:lpstr>
      <vt:lpstr>Використання трикутних конструкцій.</vt:lpstr>
      <vt:lpstr>Трикутні конструкції на мостах</vt:lpstr>
      <vt:lpstr>Застосування жорсткості трикутника в техніці</vt:lpstr>
      <vt:lpstr>Презентація PowerPoint</vt:lpstr>
      <vt:lpstr>Презентація PowerPoint</vt:lpstr>
      <vt:lpstr>Перевірка домашнього завдання</vt:lpstr>
      <vt:lpstr>Презентація PowerPoint</vt:lpstr>
      <vt:lpstr>Презентація PowerPoint</vt:lpstr>
      <vt:lpstr>Перегляд відео </vt:lpstr>
      <vt:lpstr>Презентація PowerPoint</vt:lpstr>
      <vt:lpstr>Презентація PowerPoint</vt:lpstr>
      <vt:lpstr>Презентація PowerPoint</vt:lpstr>
      <vt:lpstr>Перегляд відео </vt:lpstr>
      <vt:lpstr>Презентація PowerPoint</vt:lpstr>
      <vt:lpstr>Презентація PowerPoint</vt:lpstr>
      <vt:lpstr>Презентація PowerPoint</vt:lpstr>
      <vt:lpstr>Якщо вирізати з картону три квадрати, сторони яких дорівнюють сторонам даного трикутника, і покласти два менших квадрати на одну шальку досить чутливих терезів, а на другу шальку – третій, то терези будуть у рівновазі.</vt:lpstr>
      <vt:lpstr>Перегляд відео</vt:lpstr>
      <vt:lpstr>Презентація PowerPoint</vt:lpstr>
      <vt:lpstr>Презентація PowerPoint</vt:lpstr>
      <vt:lpstr>      Знайди усно</vt:lpstr>
      <vt:lpstr>Знайди усно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Сенкан до слова ПІФАГОР</vt:lpstr>
      <vt:lpstr> Домашнє завдання 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Шаблон оформления</dc:subject>
  <dc:creator>root</dc:creator>
  <cp:keywords>Шаблон оформления</cp:keywords>
  <dc:description>Шаблон оформления
Корпорация Майкрософт</dc:description>
  <cp:lastModifiedBy>BPRO</cp:lastModifiedBy>
  <cp:revision>163</cp:revision>
  <dcterms:created xsi:type="dcterms:W3CDTF">2018-01-19T19:05:23Z</dcterms:created>
  <dcterms:modified xsi:type="dcterms:W3CDTF">2021-12-04T17:57:15Z</dcterms:modified>
  <cp:category>Шаблон оформления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0x010100BB2780C3CC07BD4BAA623FF9571645580400D1570604EA743043A2641365C0E91715</vt:lpwstr>
  </property>
</Properties>
</file>