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9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9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C26ED96F-5E2F-4786-A21E-1D2988D70381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6F0C7CB4-5419-49FF-A84F-306A2157E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D96F-5E2F-4786-A21E-1D2988D70381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7CB4-5419-49FF-A84F-306A2157E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D96F-5E2F-4786-A21E-1D2988D70381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7CB4-5419-49FF-A84F-306A2157E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26ED96F-5E2F-4786-A21E-1D2988D70381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0C7CB4-5419-49FF-A84F-306A2157EC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C26ED96F-5E2F-4786-A21E-1D2988D70381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6F0C7CB4-5419-49FF-A84F-306A2157E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D96F-5E2F-4786-A21E-1D2988D70381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7CB4-5419-49FF-A84F-306A2157EC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D96F-5E2F-4786-A21E-1D2988D70381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7CB4-5419-49FF-A84F-306A2157EC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6ED96F-5E2F-4786-A21E-1D2988D70381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0C7CB4-5419-49FF-A84F-306A2157EC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D96F-5E2F-4786-A21E-1D2988D70381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7CB4-5419-49FF-A84F-306A2157E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26ED96F-5E2F-4786-A21E-1D2988D70381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0C7CB4-5419-49FF-A84F-306A2157EC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6ED96F-5E2F-4786-A21E-1D2988D70381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0C7CB4-5419-49FF-A84F-306A2157EC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6ED96F-5E2F-4786-A21E-1D2988D70381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0C7CB4-5419-49FF-A84F-306A2157E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761" y="336029"/>
            <a:ext cx="8229600" cy="908154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0070C0"/>
                </a:solidFill>
              </a:rPr>
              <a:t>Живопис. Тепла гама кольорів.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653" y="1570574"/>
            <a:ext cx="8229600" cy="1371600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rgbClr val="00B050"/>
                </a:solidFill>
              </a:rPr>
              <a:t>Композиція «Золота осінь»</a:t>
            </a:r>
          </a:p>
          <a:p>
            <a:r>
              <a:rPr lang="uk-UA" sz="2800" dirty="0">
                <a:solidFill>
                  <a:srgbClr val="00B050"/>
                </a:solidFill>
              </a:rPr>
              <a:t>5 клас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25602" name="Picture 2" descr="Купить картину | Купить картину для интерьера, картины маслом, купить  скульптуру | J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969" y="0"/>
            <a:ext cx="400703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543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590" y="649392"/>
            <a:ext cx="9956800" cy="1143000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Творче завдання:</a:t>
            </a:r>
            <a:br>
              <a:rPr lang="uk-UA" sz="3200" b="1" dirty="0">
                <a:solidFill>
                  <a:srgbClr val="002060"/>
                </a:solidFill>
              </a:rPr>
            </a:br>
            <a:r>
              <a:rPr lang="uk-UA" sz="3200" b="1" dirty="0">
                <a:solidFill>
                  <a:srgbClr val="002060"/>
                </a:solidFill>
              </a:rPr>
              <a:t>створити  пейзажну композицію «Золота осінь» в теплій гамі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Осінь очима дітей - захоплення Альбі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416" y="1846818"/>
            <a:ext cx="3443066" cy="4808816"/>
          </a:xfrm>
          <a:prstGeom prst="rect">
            <a:avLst/>
          </a:prstGeom>
          <a:noFill/>
        </p:spPr>
      </p:pic>
      <p:pic>
        <p:nvPicPr>
          <p:cNvPr id="16388" name="Picture 4" descr="Золота осінь: як намалювати олівцем, фарбами, гуашш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7347" y="2181069"/>
            <a:ext cx="5743375" cy="3350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34001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Послідовність виконання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Как нарисовать осенний день гуашью, маслом, акварельными карандашами?">
            <a:extLst>
              <a:ext uri="{FF2B5EF4-FFF2-40B4-BE49-F238E27FC236}">
                <a16:creationId xmlns:a16="http://schemas.microsoft.com/office/drawing/2014/main" xmlns="" id="{3F5D3BED-2739-443C-8A0E-1BB5A053B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7318" y="1947572"/>
            <a:ext cx="2795678" cy="384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исунок осени поэтапно карандашом, красками для начальной школы где найти?">
            <a:extLst>
              <a:ext uri="{FF2B5EF4-FFF2-40B4-BE49-F238E27FC236}">
                <a16:creationId xmlns:a16="http://schemas.microsoft.com/office/drawing/2014/main" xmlns="" id="{85CC5112-E9C0-4534-BE52-D0421F686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6720" y="1981164"/>
            <a:ext cx="2733394" cy="376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к нарисовать осенний день гуашью, маслом, акварельными карандашами?">
            <a:extLst>
              <a:ext uri="{FF2B5EF4-FFF2-40B4-BE49-F238E27FC236}">
                <a16:creationId xmlns:a16="http://schemas.microsoft.com/office/drawing/2014/main" xmlns="" id="{EF091DFD-C492-4192-B901-C6693DDCB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019" y="1947572"/>
            <a:ext cx="2795678" cy="384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371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3200" b="1" dirty="0"/>
          </a:p>
        </p:txBody>
      </p:sp>
      <p:pic>
        <p:nvPicPr>
          <p:cNvPr id="3074" name="Picture 2" descr="Рисунки природы красками поэтапно для начинающих. Как рисовать осенние  пейзажи: простые техники рисования. | Рисунки, Техники рисования, Осенний  пейзаж">
            <a:extLst>
              <a:ext uri="{FF2B5EF4-FFF2-40B4-BE49-F238E27FC236}">
                <a16:creationId xmlns:a16="http://schemas.microsoft.com/office/drawing/2014/main" xmlns="" id="{BA6B0EB0-D90A-4C0F-A80C-BC4EC5C2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1664" y="982132"/>
            <a:ext cx="3501547" cy="481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исование осеннего пейзажа поэтапно цветными карандашами">
            <a:extLst>
              <a:ext uri="{FF2B5EF4-FFF2-40B4-BE49-F238E27FC236}">
                <a16:creationId xmlns:a16="http://schemas.microsoft.com/office/drawing/2014/main" xmlns="" id="{5C31EF02-17B0-4075-B09E-DF5BFF03F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4131" y="982132"/>
            <a:ext cx="3501547" cy="488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7113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Дякую за урок!</a:t>
            </a:r>
            <a:endParaRPr lang="ru-RU" b="1" dirty="0"/>
          </a:p>
        </p:txBody>
      </p:sp>
      <p:pic>
        <p:nvPicPr>
          <p:cNvPr id="13314" name="Picture 2" descr="Рисование осеннего пейзажа поэтапно цветными карандаш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3293" y="275443"/>
            <a:ext cx="4746209" cy="6444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21455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2776" y="982132"/>
            <a:ext cx="6973822" cy="4897460"/>
          </a:xfrm>
        </p:spPr>
        <p:txBody>
          <a:bodyPr/>
          <a:lstStyle/>
          <a:p>
            <a:r>
              <a:rPr lang="uk-UA" b="1" dirty="0">
                <a:solidFill>
                  <a:srgbClr val="0070C0"/>
                </a:solidFill>
              </a:rPr>
              <a:t>Живопис</a:t>
            </a:r>
            <a:r>
              <a:rPr lang="uk-UA" dirty="0">
                <a:solidFill>
                  <a:srgbClr val="0070C0"/>
                </a:solidFill>
              </a:rPr>
              <a:t> – </a:t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>
                <a:solidFill>
                  <a:srgbClr val="0070C0"/>
                </a:solidFill>
              </a:rPr>
              <a:t>це вид образотворчого</a:t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>
                <a:solidFill>
                  <a:srgbClr val="0070C0"/>
                </a:solidFill>
              </a:rPr>
              <a:t>мистецтва, створення зображень на площині за допомогою фарб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4578" name="Picture 2" descr="Гармония цвета: создаем настроение картины красками | ART LIFE Виктории  Ла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3154" y="185503"/>
            <a:ext cx="7303008" cy="3367166"/>
          </a:xfrm>
          <a:prstGeom prst="rect">
            <a:avLst/>
          </a:prstGeom>
          <a:noFill/>
        </p:spPr>
      </p:pic>
      <p:pic>
        <p:nvPicPr>
          <p:cNvPr id="24580" name="Picture 4" descr="Живопис, пейзаж - Реализ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448" y="1588958"/>
            <a:ext cx="3399634" cy="508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2546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5312" y="982132"/>
            <a:ext cx="5276088" cy="4897460"/>
          </a:xfrm>
        </p:spPr>
        <p:txBody>
          <a:bodyPr/>
          <a:lstStyle/>
          <a:p>
            <a:r>
              <a:rPr lang="uk-UA" b="1" dirty="0">
                <a:solidFill>
                  <a:srgbClr val="7030A0"/>
                </a:solidFill>
              </a:rPr>
              <a:t>Колір</a:t>
            </a:r>
            <a:r>
              <a:rPr lang="uk-UA" dirty="0">
                <a:solidFill>
                  <a:srgbClr val="7030A0"/>
                </a:solidFill>
              </a:rPr>
              <a:t> –</a:t>
            </a:r>
            <a:br>
              <a:rPr lang="uk-UA" dirty="0">
                <a:solidFill>
                  <a:srgbClr val="7030A0"/>
                </a:solidFill>
              </a:rPr>
            </a:br>
            <a:r>
              <a:rPr lang="uk-UA" dirty="0">
                <a:solidFill>
                  <a:srgbClr val="7030A0"/>
                </a:solidFill>
              </a:rPr>
              <a:t>основний зображувальний</a:t>
            </a:r>
            <a:br>
              <a:rPr lang="uk-UA" dirty="0">
                <a:solidFill>
                  <a:srgbClr val="7030A0"/>
                </a:solidFill>
              </a:rPr>
            </a:br>
            <a:r>
              <a:rPr lang="uk-UA" dirty="0">
                <a:solidFill>
                  <a:srgbClr val="7030A0"/>
                </a:solidFill>
              </a:rPr>
              <a:t>та емоційний</a:t>
            </a:r>
            <a:br>
              <a:rPr lang="uk-UA" dirty="0">
                <a:solidFill>
                  <a:srgbClr val="7030A0"/>
                </a:solidFill>
              </a:rPr>
            </a:br>
            <a:r>
              <a:rPr lang="uk-UA" dirty="0">
                <a:solidFill>
                  <a:srgbClr val="7030A0"/>
                </a:solidFill>
              </a:rPr>
              <a:t>засіб живопису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3554" name="Picture 2" descr="Небезпечні, популярні, заспокійливі та інші кольор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261" y="378319"/>
            <a:ext cx="7334250" cy="3400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67917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49224" y="659044"/>
            <a:ext cx="10835640" cy="17915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dirty="0">
                <a:solidFill>
                  <a:srgbClr val="0070C0"/>
                </a:solidFill>
              </a:rPr>
              <a:t>Ми бачимо колір тому, що коли світло падає на поверхню, то хвилі з певними довжинами відбиваються, тоді як решта – поглинаються. Кожен предмет ми бачимо саме того кольору, які хвилі він відбиває.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2529" name="Picture 1" descr="G:\scale_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677" y="2298118"/>
            <a:ext cx="5914286" cy="2771429"/>
          </a:xfrm>
          <a:prstGeom prst="rect">
            <a:avLst/>
          </a:prstGeom>
          <a:noFill/>
        </p:spPr>
      </p:pic>
      <p:pic>
        <p:nvPicPr>
          <p:cNvPr id="22530" name="Picture 2" descr="G:\Все+цвета+спектра+кроме+оранжевого+поглощаются.+Оранжевый+отражается+и+мы+видим+оранжевый+цв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5146" y="3574904"/>
            <a:ext cx="5082290" cy="2922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713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49224" y="659044"/>
            <a:ext cx="10835640" cy="17915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dirty="0">
                <a:solidFill>
                  <a:srgbClr val="7030A0"/>
                </a:solidFill>
              </a:rPr>
              <a:t>Предмети чорного кольору найкраще поглинають всі світлові промені, а предмети білого кольору – навпаки – найкраще відбивають промені.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1505" name="Picture 1" descr="G:\15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8132" y="2412161"/>
            <a:ext cx="6661410" cy="4237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6596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08396"/>
            <a:ext cx="9601196" cy="1303867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C00000"/>
                </a:solidFill>
              </a:rPr>
              <a:t>Колір</a:t>
            </a:r>
            <a:r>
              <a:rPr lang="uk-UA" sz="3200" dirty="0">
                <a:solidFill>
                  <a:srgbClr val="C00000"/>
                </a:solidFill>
              </a:rPr>
              <a:t> – невід’ємна ознака будь-якого предмета. </a:t>
            </a:r>
            <a:br>
              <a:rPr lang="uk-UA" sz="3200" dirty="0">
                <a:solidFill>
                  <a:srgbClr val="C00000"/>
                </a:solidFill>
              </a:rPr>
            </a:br>
            <a:r>
              <a:rPr lang="uk-UA" sz="3200" dirty="0">
                <a:solidFill>
                  <a:srgbClr val="C00000"/>
                </a:solidFill>
              </a:rPr>
              <a:t>Ця ознака є мінливою. Той самий за кольором предмет може сприйматися нами по-різному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20482" name="Picture 2" descr="Апельсин великий - купити за 0.00 грн, доставка по Києву та України, низька  ціна | Інтернет-ринок продуктів FreshM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054" y="2516474"/>
            <a:ext cx="4579495" cy="3434621"/>
          </a:xfrm>
          <a:prstGeom prst="rect">
            <a:avLst/>
          </a:prstGeom>
          <a:noFill/>
        </p:spPr>
      </p:pic>
      <p:sp>
        <p:nvSpPr>
          <p:cNvPr id="20484" name="AutoShape 4" descr="Апельс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Апельс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Апельс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Апельс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2" name="Picture 12" descr="Захоплюючі факти про апельсинах (12 фактів) - Цікаві факти. Цікаве в світі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6847" y="2538516"/>
            <a:ext cx="4876800" cy="3114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0394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Колірний спектр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2446950"/>
            <a:ext cx="4462272" cy="6747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b="1" dirty="0"/>
          </a:p>
        </p:txBody>
      </p:sp>
      <p:pic>
        <p:nvPicPr>
          <p:cNvPr id="19460" name="Picture 4" descr="Механічний спосіб змішання кольору. Змішання квітів. Оптичне змішування  кольорів - Гіпермаркет знань Нейтральна колірна паліт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2671"/>
            <a:ext cx="4946754" cy="4542159"/>
          </a:xfrm>
          <a:prstGeom prst="rect">
            <a:avLst/>
          </a:prstGeom>
          <a:noFill/>
        </p:spPr>
      </p:pic>
      <p:sp>
        <p:nvSpPr>
          <p:cNvPr id="19462" name="AutoShape 6" descr="КОЛЬОРОВЕД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КОЛЬОРОВЕД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6" name="Picture 10" descr="Теплі та холодні кольори | Тест з образотворчого мистецтва – «На Урок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9947" y="1716375"/>
            <a:ext cx="6726859" cy="3170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7396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2 Пейзаж ideas | живопис, малюнки, акварельна творчі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8428" y="343681"/>
            <a:ext cx="5063871" cy="6237001"/>
          </a:xfrm>
          <a:prstGeom prst="rect">
            <a:avLst/>
          </a:prstGeom>
          <a:noFill/>
        </p:spPr>
      </p:pic>
      <p:pic>
        <p:nvPicPr>
          <p:cNvPr id="18436" name="Picture 4" descr="Розробка уроку з образотворчого мистецтва&amp;quot;Осінній настрій в пейзажі&amp;quot; 6 клас  | Інші методичні матеріали. Образотворче мистец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21040"/>
            <a:ext cx="5180924" cy="624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478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b="1" dirty="0"/>
          </a:p>
        </p:txBody>
      </p:sp>
      <p:pic>
        <p:nvPicPr>
          <p:cNvPr id="17410" name="Picture 2" descr="Презентація&amp;quot;Основні та похідні кольори&amp;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438" y="1527124"/>
            <a:ext cx="6418287" cy="4813715"/>
          </a:xfrm>
          <a:prstGeom prst="rect">
            <a:avLst/>
          </a:prstGeom>
          <a:noFill/>
        </p:spPr>
      </p:pic>
      <p:pic>
        <p:nvPicPr>
          <p:cNvPr id="17412" name="Picture 4" descr="Презентація до уроку образотворчого мистецтва 5 кла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0878" y="434716"/>
            <a:ext cx="5686269" cy="4264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2566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258</TotalTime>
  <Words>93</Words>
  <Application>Microsoft Office PowerPoint</Application>
  <PresentationFormat>Произвольный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Живопис. Тепла гама кольорів.</vt:lpstr>
      <vt:lpstr>Живопис –  це вид образотворчого мистецтва, створення зображень на площині за допомогою фарб</vt:lpstr>
      <vt:lpstr>Колір – основний зображувальний та емоційний засіб живопису</vt:lpstr>
      <vt:lpstr>Слайд 4</vt:lpstr>
      <vt:lpstr>Слайд 5</vt:lpstr>
      <vt:lpstr>Колір – невід’ємна ознака будь-якого предмета.  Ця ознака є мінливою. Той самий за кольором предмет може сприйматися нами по-різному</vt:lpstr>
      <vt:lpstr>Колірний спектр</vt:lpstr>
      <vt:lpstr>Слайд 8</vt:lpstr>
      <vt:lpstr>Слайд 9</vt:lpstr>
      <vt:lpstr>Творче завдання: створити  пейзажну композицію «Золота осінь» в теплій гамі</vt:lpstr>
      <vt:lpstr>Послідовність виконання</vt:lpstr>
      <vt:lpstr>Слайд 12</vt:lpstr>
      <vt:lpstr>Дякую за урок!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Колірний спектр</dc:title>
  <dc:creator>SuperPC</dc:creator>
  <cp:lastModifiedBy>Танюшка</cp:lastModifiedBy>
  <cp:revision>25</cp:revision>
  <dcterms:created xsi:type="dcterms:W3CDTF">2021-01-18T12:33:18Z</dcterms:created>
  <dcterms:modified xsi:type="dcterms:W3CDTF">2021-12-08T19:30:15Z</dcterms:modified>
</cp:coreProperties>
</file>