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713605"/>
    <a:srgbClr val="673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45903">
            <a:off x="1537288" y="50142"/>
            <a:ext cx="49336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    </a:t>
            </a:r>
          </a:p>
          <a:p>
            <a:pPr algn="ctr"/>
            <a:endParaRPr lang="ru-RU" sz="4800" b="1" dirty="0" smtClean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</a:endParaRPr>
          </a:p>
          <a:p>
            <a:pPr algn="ctr"/>
            <a:endParaRPr lang="ru-RU" sz="4800" b="1" dirty="0" smtClean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Художня</a:t>
            </a:r>
            <a:r>
              <a:rPr lang="ru-RU" sz="48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спадщина</a:t>
            </a:r>
            <a:r>
              <a:rPr lang="ru-RU" sz="48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України</a:t>
            </a:r>
            <a:endParaRPr lang="ru-RU" sz="4800" b="1" dirty="0" smtClean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Мистецтво</a:t>
            </a:r>
            <a:r>
              <a:rPr lang="ru-RU" sz="48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Київської</a:t>
            </a:r>
            <a:r>
              <a:rPr lang="ru-RU" sz="48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Русі</a:t>
            </a:r>
            <a:endParaRPr lang="ru-RU" sz="48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  <a:cs typeface="Gautami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29077">
            <a:off x="2875140" y="4999519"/>
            <a:ext cx="3382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400" b="1" i="1" dirty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Ребуси</a:t>
            </a:r>
            <a:r>
              <a:rPr lang="ru-RU" sz="2400" b="1" i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,  </a:t>
            </a:r>
            <a:r>
              <a:rPr lang="ru-RU" sz="2400" b="1" i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кросворд</a:t>
            </a:r>
            <a:r>
              <a:rPr lang="ru-RU" sz="2400" b="1" i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400" b="1" i="1" dirty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i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    QR -</a:t>
            </a:r>
            <a:r>
              <a:rPr lang="ru-RU" sz="2400" b="1" i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закодовани</a:t>
            </a:r>
            <a:r>
              <a:rPr lang="ru-RU" sz="2400" b="1" i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об’єкти</a:t>
            </a:r>
            <a:endParaRPr lang="ru-RU" sz="2400" b="1" i="1" dirty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ownloads\Муз інстр кросворд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240359" cy="4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\Downloads\Гуслі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9" y="538967"/>
            <a:ext cx="2306614" cy="15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C\Downloads\кувикл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1" y="2348880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C\Downloads\окар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77" y="4498235"/>
            <a:ext cx="2162969" cy="21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C\Downloads\дзвон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32917"/>
            <a:ext cx="3384375" cy="22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C\Downloads\сурм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44" y="538967"/>
            <a:ext cx="19907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C\Downloads\Дуд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44" y="2042489"/>
            <a:ext cx="2016224" cy="22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4398" y="260648"/>
            <a:ext cx="373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</a:t>
            </a:r>
            <a:r>
              <a:rPr lang="uk-UA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319" y="260648"/>
            <a:ext cx="46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2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6156173" y="3613664"/>
            <a:ext cx="1563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3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221088"/>
            <a:ext cx="3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3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524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4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1663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5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872466"/>
            <a:ext cx="33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6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14400" y="5399399"/>
            <a:ext cx="4543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542804"/>
                </a:solidFill>
                <a:latin typeface="Monotype Corsiva" pitchFamily="66" charset="0"/>
              </a:rPr>
              <a:t>Розгадайте</a:t>
            </a:r>
            <a:r>
              <a:rPr lang="ru-RU" sz="2400" b="1" i="1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кросворд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,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вписуючи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 у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клітинки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 з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відповідними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 номерами 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назви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музичних</a:t>
            </a:r>
            <a:r>
              <a:rPr lang="ru-RU" sz="2400" b="1" i="1" dirty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2400" b="1" i="1" dirty="0" err="1">
                <a:solidFill>
                  <a:srgbClr val="542804"/>
                </a:solidFill>
                <a:latin typeface="Monotype Corsiva" pitchFamily="66" charset="0"/>
              </a:rPr>
              <a:t>інструментів</a:t>
            </a:r>
            <a:endParaRPr lang="uk-UA" sz="2400" b="1" i="1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/>
          <a:lstStyle/>
          <a:p>
            <a:r>
              <a:rPr lang="uk-UA" sz="4000" b="1" dirty="0" smtClean="0">
                <a:solidFill>
                  <a:srgbClr val="542804"/>
                </a:solidFill>
                <a:latin typeface="Monotype Corsiva" pitchFamily="66" charset="0"/>
              </a:rPr>
              <a:t>Назвіть витвір мистецтва та вкажіть техніку виконання</a:t>
            </a:r>
            <a:endParaRPr lang="uk-UA" sz="4000" b="1" dirty="0">
              <a:solidFill>
                <a:srgbClr val="542804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PC\Downloads\qr Пантократор мозаїк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wnloads\qr фреска скоморох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solidFill>
                  <a:srgbClr val="542804"/>
                </a:solidFill>
                <a:latin typeface="Monotype Corsiva" pitchFamily="66" charset="0"/>
              </a:rPr>
              <a:t>Назвіть витвір мистецтва та вкажіть техніку виконання</a:t>
            </a:r>
            <a:endParaRPr lang="uk-UA" sz="4000" dirty="0"/>
          </a:p>
        </p:txBody>
      </p:sp>
      <p:pic>
        <p:nvPicPr>
          <p:cNvPr id="2050" name="Picture 2" descr="C:\Users\PC\Downloads\qr янгол золоте волосс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ownloads\qr книжкова мініатюр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0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59632" y="4653136"/>
            <a:ext cx="758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Шаблон </a:t>
            </a:r>
            <a:r>
              <a:rPr lang="ru-RU" sz="2400" b="1" dirty="0" err="1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rial" pitchFamily="34" charset="0"/>
              </a:rPr>
              <a:t>презентації</a:t>
            </a:r>
            <a:endParaRPr lang="ru-RU" sz="2400" b="1" dirty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Оліфірової</a:t>
            </a:r>
            <a:r>
              <a:rPr lang="ru-RU" sz="2400" b="1" i="1" dirty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Тетяни</a:t>
            </a:r>
            <a:r>
              <a:rPr lang="ru-RU" sz="2400" b="1" i="1" dirty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Іванівни</a:t>
            </a:r>
            <a:endParaRPr lang="ru-RU" sz="2400" b="1" i="1" dirty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476672"/>
            <a:ext cx="5976664" cy="1440160"/>
          </a:xfrm>
        </p:spPr>
        <p:txBody>
          <a:bodyPr/>
          <a:lstStyle/>
          <a:p>
            <a:endParaRPr lang="ru-RU" sz="4800" b="1" i="1" dirty="0" smtClean="0">
              <a:solidFill>
                <a:srgbClr val="542804"/>
              </a:solidFill>
              <a:latin typeface="Monotype Corsiva" pitchFamily="66" charset="0"/>
            </a:endParaRPr>
          </a:p>
          <a:p>
            <a:endParaRPr lang="ru-RU" sz="4800" b="1" i="1" dirty="0">
              <a:solidFill>
                <a:srgbClr val="542804"/>
              </a:solidFill>
              <a:latin typeface="Monotype Corsiva" pitchFamily="66" charset="0"/>
            </a:endParaRPr>
          </a:p>
          <a:p>
            <a:endParaRPr lang="ru-RU" sz="4800" b="1" i="1" dirty="0" smtClean="0">
              <a:solidFill>
                <a:srgbClr val="542804"/>
              </a:solidFill>
              <a:latin typeface="Monotype Corsiva" pitchFamily="66" charset="0"/>
            </a:endParaRPr>
          </a:p>
          <a:p>
            <a:r>
              <a:rPr lang="ru-RU" sz="4000" b="1" i="1" dirty="0" err="1" smtClean="0">
                <a:solidFill>
                  <a:srgbClr val="542804"/>
                </a:solidFill>
                <a:latin typeface="Monotype Corsiva" pitchFamily="66" charset="0"/>
              </a:rPr>
              <a:t>Розгадайте</a:t>
            </a:r>
            <a:r>
              <a:rPr lang="ru-RU" sz="4000" b="1" i="1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542804"/>
                </a:solidFill>
                <a:latin typeface="Monotype Corsiva" pitchFamily="66" charset="0"/>
              </a:rPr>
              <a:t>ребуси</a:t>
            </a:r>
            <a:r>
              <a:rPr lang="ru-RU" sz="4000" b="1" i="1" dirty="0">
                <a:solidFill>
                  <a:srgbClr val="542804"/>
                </a:solidFill>
                <a:latin typeface="Monotype Corsiva" pitchFamily="66" charset="0"/>
              </a:rPr>
              <a:t>,</a:t>
            </a:r>
            <a:r>
              <a:rPr lang="ru-RU" sz="4000" b="1" i="1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en-US" sz="4000" b="1" i="1" dirty="0" smtClean="0">
                <a:solidFill>
                  <a:srgbClr val="542804"/>
                </a:solidFill>
                <a:latin typeface="Monotype Corsiva" pitchFamily="66" charset="0"/>
              </a:rPr>
              <a:t>                 </a:t>
            </a:r>
            <a:r>
              <a:rPr lang="ru-RU" sz="4000" b="1" i="1" dirty="0" err="1" smtClean="0">
                <a:solidFill>
                  <a:srgbClr val="542804"/>
                </a:solidFill>
                <a:latin typeface="Monotype Corsiva" pitchFamily="66" charset="0"/>
              </a:rPr>
              <a:t>поясніть</a:t>
            </a:r>
            <a:r>
              <a:rPr lang="ru-RU" sz="4000" b="1" i="1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542804"/>
                </a:solidFill>
                <a:latin typeface="Monotype Corsiva" pitchFamily="66" charset="0"/>
              </a:rPr>
              <a:t>значення</a:t>
            </a:r>
            <a:r>
              <a:rPr lang="ru-RU" sz="4000" b="1" i="1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542804"/>
                </a:solidFill>
                <a:latin typeface="Monotype Corsiva" pitchFamily="66" charset="0"/>
              </a:rPr>
              <a:t>слів</a:t>
            </a:r>
            <a:endParaRPr lang="ru-RU" sz="4000" b="1" i="1" dirty="0">
              <a:solidFill>
                <a:srgbClr val="542804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55" y="2060848"/>
            <a:ext cx="70786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81688"/>
              </p:ext>
            </p:extLst>
          </p:nvPr>
        </p:nvGraphicFramePr>
        <p:xfrm>
          <a:off x="1763683" y="4653136"/>
          <a:ext cx="5904660" cy="64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  <a:gridCol w="590466"/>
              </a:tblGrid>
              <a:tr h="576064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5971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7788"/>
              </p:ext>
            </p:extLst>
          </p:nvPr>
        </p:nvGraphicFramePr>
        <p:xfrm>
          <a:off x="1637432" y="4581128"/>
          <a:ext cx="6246936" cy="6480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0867"/>
                <a:gridCol w="780867"/>
                <a:gridCol w="780867"/>
                <a:gridCol w="780867"/>
                <a:gridCol w="780867"/>
                <a:gridCol w="780867"/>
                <a:gridCol w="780867"/>
                <a:gridCol w="780867"/>
              </a:tblGrid>
              <a:tr h="64807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6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rebus Іконопис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8303"/>
            <a:ext cx="69135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40923"/>
              </p:ext>
            </p:extLst>
          </p:nvPr>
        </p:nvGraphicFramePr>
        <p:xfrm>
          <a:off x="1392413" y="4437112"/>
          <a:ext cx="6359968" cy="576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4996"/>
                <a:gridCol w="794996"/>
                <a:gridCol w="794996"/>
                <a:gridCol w="794996"/>
                <a:gridCol w="794996"/>
                <a:gridCol w="794996"/>
                <a:gridCol w="794996"/>
                <a:gridCol w="794996"/>
              </a:tblGrid>
              <a:tr h="5760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00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059213" cy="317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93363"/>
              </p:ext>
            </p:extLst>
          </p:nvPr>
        </p:nvGraphicFramePr>
        <p:xfrm>
          <a:off x="2555776" y="4653136"/>
          <a:ext cx="4176464" cy="576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4116"/>
                <a:gridCol w="1044116"/>
                <a:gridCol w="1044116"/>
                <a:gridCol w="1044116"/>
              </a:tblGrid>
              <a:tr h="5760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0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196752"/>
            <a:ext cx="6794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11881"/>
              </p:ext>
            </p:extLst>
          </p:nvPr>
        </p:nvGraphicFramePr>
        <p:xfrm>
          <a:off x="2123730" y="4365104"/>
          <a:ext cx="4824534" cy="576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4089"/>
                <a:gridCol w="804089"/>
                <a:gridCol w="804089"/>
                <a:gridCol w="804089"/>
                <a:gridCol w="804089"/>
                <a:gridCol w="804089"/>
              </a:tblGrid>
              <a:tr h="5760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1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56111"/>
            <a:ext cx="5040560" cy="355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39001"/>
              </p:ext>
            </p:extLst>
          </p:nvPr>
        </p:nvGraphicFramePr>
        <p:xfrm>
          <a:off x="2411760" y="4869160"/>
          <a:ext cx="417646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4116"/>
                <a:gridCol w="1044116"/>
                <a:gridCol w="1044116"/>
                <a:gridCol w="10441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9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68760"/>
            <a:ext cx="6694487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41226"/>
              </p:ext>
            </p:extLst>
          </p:nvPr>
        </p:nvGraphicFramePr>
        <p:xfrm>
          <a:off x="1523206" y="4437112"/>
          <a:ext cx="6145139" cy="576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7877"/>
                <a:gridCol w="877877"/>
                <a:gridCol w="877877"/>
                <a:gridCol w="877877"/>
                <a:gridCol w="877877"/>
                <a:gridCol w="877877"/>
                <a:gridCol w="877877"/>
              </a:tblGrid>
              <a:tr h="5760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1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412776"/>
            <a:ext cx="75755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06357"/>
              </p:ext>
            </p:extLst>
          </p:nvPr>
        </p:nvGraphicFramePr>
        <p:xfrm>
          <a:off x="1619672" y="4509120"/>
          <a:ext cx="6192688" cy="504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  <a:gridCol w="774086"/>
              </a:tblGrid>
              <a:tr h="50405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484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Назвіть витвір мистецтва та вкажіть техніку виконання</vt:lpstr>
      <vt:lpstr>Назвіть витвір мистецтва та вкажіть техніку виконання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PC</cp:lastModifiedBy>
  <cp:revision>27</cp:revision>
  <dcterms:created xsi:type="dcterms:W3CDTF">2016-01-18T19:20:57Z</dcterms:created>
  <dcterms:modified xsi:type="dcterms:W3CDTF">2021-12-08T20:02:01Z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