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2"/>
  </p:notesMasterIdLst>
  <p:handoutMasterIdLst>
    <p:handoutMasterId r:id="rId43"/>
  </p:handoutMasterIdLst>
  <p:sldIdLst>
    <p:sldId id="295" r:id="rId2"/>
    <p:sldId id="296" r:id="rId3"/>
    <p:sldId id="309" r:id="rId4"/>
    <p:sldId id="310" r:id="rId5"/>
    <p:sldId id="311" r:id="rId6"/>
    <p:sldId id="312" r:id="rId7"/>
    <p:sldId id="313" r:id="rId8"/>
    <p:sldId id="264" r:id="rId9"/>
    <p:sldId id="266" r:id="rId10"/>
    <p:sldId id="314" r:id="rId11"/>
    <p:sldId id="269" r:id="rId12"/>
    <p:sldId id="273" r:id="rId13"/>
    <p:sldId id="275" r:id="rId14"/>
    <p:sldId id="315" r:id="rId15"/>
    <p:sldId id="256" r:id="rId16"/>
    <p:sldId id="257" r:id="rId17"/>
    <p:sldId id="292" r:id="rId18"/>
    <p:sldId id="267" r:id="rId19"/>
    <p:sldId id="276" r:id="rId20"/>
    <p:sldId id="277" r:id="rId21"/>
    <p:sldId id="279" r:id="rId22"/>
    <p:sldId id="280" r:id="rId23"/>
    <p:sldId id="281" r:id="rId24"/>
    <p:sldId id="260" r:id="rId25"/>
    <p:sldId id="261" r:id="rId26"/>
    <p:sldId id="262" r:id="rId27"/>
    <p:sldId id="263" r:id="rId28"/>
    <p:sldId id="286" r:id="rId29"/>
    <p:sldId id="287" r:id="rId30"/>
    <p:sldId id="288" r:id="rId31"/>
    <p:sldId id="271" r:id="rId32"/>
    <p:sldId id="293" r:id="rId33"/>
    <p:sldId id="259" r:id="rId34"/>
    <p:sldId id="284" r:id="rId35"/>
    <p:sldId id="285" r:id="rId36"/>
    <p:sldId id="283" r:id="rId37"/>
    <p:sldId id="290" r:id="rId38"/>
    <p:sldId id="291" r:id="rId39"/>
    <p:sldId id="289" r:id="rId40"/>
    <p:sldId id="294" r:id="rId41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FF66"/>
    <a:srgbClr val="CCFF66"/>
    <a:srgbClr val="00FFFF"/>
    <a:srgbClr val="FF99FF"/>
    <a:srgbClr val="99CCFF"/>
    <a:srgbClr val="99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286" autoAdjust="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68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DD081-1B30-45AD-9DD5-835C2ECC1CBD}" type="doc">
      <dgm:prSet loTypeId="urn:microsoft.com/office/officeart/2005/8/layout/orgChart1" loCatId="hierarchy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A2BC4A-5FD9-4407-AA0B-469DA34955B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Температура </a:t>
          </a:r>
          <a:r>
            <a:rPr lang="ru-RU" b="1" dirty="0" err="1">
              <a:solidFill>
                <a:schemeClr val="tx1"/>
              </a:solidFill>
            </a:rPr>
            <a:t>плавлення</a:t>
          </a:r>
          <a:endParaRPr lang="ru-RU" b="1" dirty="0">
            <a:solidFill>
              <a:schemeClr val="tx1"/>
            </a:solidFill>
          </a:endParaRPr>
        </a:p>
      </dgm:t>
    </dgm:pt>
    <dgm:pt modelId="{D99DB7B7-FB5E-40ED-A6F0-7D1648BE017E}" type="parTrans" cxnId="{A696FAF2-4A32-48D5-A843-4EF328AC7004}">
      <dgm:prSet/>
      <dgm:spPr/>
      <dgm:t>
        <a:bodyPr/>
        <a:lstStyle/>
        <a:p>
          <a:endParaRPr lang="ru-RU"/>
        </a:p>
      </dgm:t>
    </dgm:pt>
    <dgm:pt modelId="{49719289-B889-4344-8C48-168AD9B9A406}" type="sibTrans" cxnId="{A696FAF2-4A32-48D5-A843-4EF328AC7004}">
      <dgm:prSet/>
      <dgm:spPr/>
      <dgm:t>
        <a:bodyPr/>
        <a:lstStyle/>
        <a:p>
          <a:endParaRPr lang="ru-RU"/>
        </a:p>
      </dgm:t>
    </dgm:pt>
    <dgm:pt modelId="{E48EB6DE-9D52-4E44-8441-E8C154F100FE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Легкоплавкі</a:t>
          </a:r>
          <a:r>
            <a:rPr lang="ru-RU" b="1" dirty="0">
              <a:solidFill>
                <a:schemeClr val="tx1"/>
              </a:solidFill>
            </a:rPr>
            <a:t> -</a:t>
          </a:r>
          <a:r>
            <a:rPr lang="en-US" b="1" dirty="0">
              <a:solidFill>
                <a:schemeClr val="tx1"/>
              </a:solidFill>
            </a:rPr>
            <a:t>&lt; 1000</a:t>
          </a:r>
          <a:r>
            <a:rPr lang="en-US" b="1" baseline="30000" dirty="0">
              <a:solidFill>
                <a:schemeClr val="tx1"/>
              </a:solidFill>
            </a:rPr>
            <a:t>0</a:t>
          </a:r>
          <a:r>
            <a:rPr lang="en-US" b="1" baseline="0" dirty="0">
              <a:solidFill>
                <a:schemeClr val="tx1"/>
              </a:solidFill>
            </a:rPr>
            <a:t>C</a:t>
          </a:r>
          <a:r>
            <a:rPr lang="ru-RU" b="1" dirty="0">
              <a:solidFill>
                <a:schemeClr val="tx1"/>
              </a:solidFill>
            </a:rPr>
            <a:t> </a:t>
          </a:r>
        </a:p>
      </dgm:t>
    </dgm:pt>
    <dgm:pt modelId="{9D216421-7002-4C8F-AC74-277A6C1A19EF}" type="parTrans" cxnId="{9349EC04-91BB-4548-B582-15BC21829AA6}">
      <dgm:prSet/>
      <dgm:spPr/>
      <dgm:t>
        <a:bodyPr/>
        <a:lstStyle/>
        <a:p>
          <a:endParaRPr lang="ru-RU"/>
        </a:p>
      </dgm:t>
    </dgm:pt>
    <dgm:pt modelId="{CD5C7A28-FA69-4AC2-B69A-271E3B81D7D0}" type="sibTrans" cxnId="{9349EC04-91BB-4548-B582-15BC21829AA6}">
      <dgm:prSet/>
      <dgm:spPr/>
      <dgm:t>
        <a:bodyPr/>
        <a:lstStyle/>
        <a:p>
          <a:endParaRPr lang="ru-RU"/>
        </a:p>
      </dgm:t>
    </dgm:pt>
    <dgm:pt modelId="{B824060E-7A06-4467-8DE8-1FA37A0A44DA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Тугоплавкі</a:t>
          </a:r>
          <a:r>
            <a:rPr lang="en-US" b="1" dirty="0">
              <a:solidFill>
                <a:schemeClr val="tx1"/>
              </a:solidFill>
            </a:rPr>
            <a:t> - &gt; 1000</a:t>
          </a:r>
          <a:r>
            <a:rPr lang="en-US" b="1" baseline="30000" dirty="0">
              <a:solidFill>
                <a:schemeClr val="tx1"/>
              </a:solidFill>
            </a:rPr>
            <a:t>0</a:t>
          </a:r>
          <a:r>
            <a:rPr lang="en-US" b="1" baseline="0" dirty="0">
              <a:solidFill>
                <a:schemeClr val="tx1"/>
              </a:solidFill>
            </a:rPr>
            <a:t>C</a:t>
          </a:r>
          <a:endParaRPr lang="ru-RU" b="1" dirty="0">
            <a:solidFill>
              <a:schemeClr val="tx1"/>
            </a:solidFill>
          </a:endParaRPr>
        </a:p>
      </dgm:t>
    </dgm:pt>
    <dgm:pt modelId="{60F5485D-5B30-4D37-8F13-AC86ADEF4E14}" type="parTrans" cxnId="{B4AC3A5D-E1B4-47F9-A5EC-30EB58F334C6}">
      <dgm:prSet/>
      <dgm:spPr/>
      <dgm:t>
        <a:bodyPr/>
        <a:lstStyle/>
        <a:p>
          <a:endParaRPr lang="ru-RU"/>
        </a:p>
      </dgm:t>
    </dgm:pt>
    <dgm:pt modelId="{6B90E843-16F9-4907-A8FE-248321E3502C}" type="sibTrans" cxnId="{B4AC3A5D-E1B4-47F9-A5EC-30EB58F334C6}">
      <dgm:prSet/>
      <dgm:spPr/>
      <dgm:t>
        <a:bodyPr/>
        <a:lstStyle/>
        <a:p>
          <a:endParaRPr lang="ru-RU"/>
        </a:p>
      </dgm:t>
    </dgm:pt>
    <dgm:pt modelId="{7E826794-2133-489E-BFCD-DD88D7B236AD}" type="pres">
      <dgm:prSet presAssocID="{A69DD081-1B30-45AD-9DD5-835C2ECC1C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14E897-114B-4896-B2A6-09EA50B79406}" type="pres">
      <dgm:prSet presAssocID="{EDA2BC4A-5FD9-4407-AA0B-469DA34955BC}" presName="hierRoot1" presStyleCnt="0">
        <dgm:presLayoutVars>
          <dgm:hierBranch val="init"/>
        </dgm:presLayoutVars>
      </dgm:prSet>
      <dgm:spPr/>
    </dgm:pt>
    <dgm:pt modelId="{4CE479C2-C233-4E6F-9859-D46859BF7084}" type="pres">
      <dgm:prSet presAssocID="{EDA2BC4A-5FD9-4407-AA0B-469DA34955BC}" presName="rootComposite1" presStyleCnt="0"/>
      <dgm:spPr/>
    </dgm:pt>
    <dgm:pt modelId="{188B1E32-0DCF-4B71-A6D1-AE7D3312B146}" type="pres">
      <dgm:prSet presAssocID="{EDA2BC4A-5FD9-4407-AA0B-469DA34955BC}" presName="rootText1" presStyleLbl="node0" presStyleIdx="0" presStyleCnt="1">
        <dgm:presLayoutVars>
          <dgm:chPref val="3"/>
        </dgm:presLayoutVars>
      </dgm:prSet>
      <dgm:spPr/>
    </dgm:pt>
    <dgm:pt modelId="{7CC19621-7B2D-4A93-95CC-08AD8C646376}" type="pres">
      <dgm:prSet presAssocID="{EDA2BC4A-5FD9-4407-AA0B-469DA34955BC}" presName="rootConnector1" presStyleLbl="node1" presStyleIdx="0" presStyleCnt="0"/>
      <dgm:spPr/>
    </dgm:pt>
    <dgm:pt modelId="{28EA4659-A844-40D5-898B-A1FFAF2D9A9C}" type="pres">
      <dgm:prSet presAssocID="{EDA2BC4A-5FD9-4407-AA0B-469DA34955BC}" presName="hierChild2" presStyleCnt="0"/>
      <dgm:spPr/>
    </dgm:pt>
    <dgm:pt modelId="{FF5E8084-B8BD-4EB7-A5CF-4985619844FA}" type="pres">
      <dgm:prSet presAssocID="{9D216421-7002-4C8F-AC74-277A6C1A19EF}" presName="Name37" presStyleLbl="parChTrans1D2" presStyleIdx="0" presStyleCnt="2"/>
      <dgm:spPr/>
    </dgm:pt>
    <dgm:pt modelId="{FE309699-0BEC-4F34-BA0C-8DC9C8C91183}" type="pres">
      <dgm:prSet presAssocID="{E48EB6DE-9D52-4E44-8441-E8C154F100FE}" presName="hierRoot2" presStyleCnt="0">
        <dgm:presLayoutVars>
          <dgm:hierBranch val="init"/>
        </dgm:presLayoutVars>
      </dgm:prSet>
      <dgm:spPr/>
    </dgm:pt>
    <dgm:pt modelId="{DAAD832E-A257-46F2-A506-DD2187178EC8}" type="pres">
      <dgm:prSet presAssocID="{E48EB6DE-9D52-4E44-8441-E8C154F100FE}" presName="rootComposite" presStyleCnt="0"/>
      <dgm:spPr/>
    </dgm:pt>
    <dgm:pt modelId="{4EC0A4EE-023A-4A21-A002-43B8B07AACCF}" type="pres">
      <dgm:prSet presAssocID="{E48EB6DE-9D52-4E44-8441-E8C154F100FE}" presName="rootText" presStyleLbl="node2" presStyleIdx="0" presStyleCnt="2" custScaleY="73886">
        <dgm:presLayoutVars>
          <dgm:chPref val="3"/>
        </dgm:presLayoutVars>
      </dgm:prSet>
      <dgm:spPr/>
    </dgm:pt>
    <dgm:pt modelId="{8DC2531C-C628-4ED3-B6A1-8D5D5B6CDFEE}" type="pres">
      <dgm:prSet presAssocID="{E48EB6DE-9D52-4E44-8441-E8C154F100FE}" presName="rootConnector" presStyleLbl="node2" presStyleIdx="0" presStyleCnt="2"/>
      <dgm:spPr/>
    </dgm:pt>
    <dgm:pt modelId="{4B601242-0D7E-4DD3-BB1D-4E7B931069B6}" type="pres">
      <dgm:prSet presAssocID="{E48EB6DE-9D52-4E44-8441-E8C154F100FE}" presName="hierChild4" presStyleCnt="0"/>
      <dgm:spPr/>
    </dgm:pt>
    <dgm:pt modelId="{8E7D104F-FC2E-4404-85B1-1A029FFE59C4}" type="pres">
      <dgm:prSet presAssocID="{E48EB6DE-9D52-4E44-8441-E8C154F100FE}" presName="hierChild5" presStyleCnt="0"/>
      <dgm:spPr/>
    </dgm:pt>
    <dgm:pt modelId="{9B12F254-22F7-4A7A-8322-01837015363A}" type="pres">
      <dgm:prSet presAssocID="{60F5485D-5B30-4D37-8F13-AC86ADEF4E14}" presName="Name37" presStyleLbl="parChTrans1D2" presStyleIdx="1" presStyleCnt="2"/>
      <dgm:spPr/>
    </dgm:pt>
    <dgm:pt modelId="{6B0C19C4-7E62-40F9-906C-8C06A1325DA2}" type="pres">
      <dgm:prSet presAssocID="{B824060E-7A06-4467-8DE8-1FA37A0A44DA}" presName="hierRoot2" presStyleCnt="0">
        <dgm:presLayoutVars>
          <dgm:hierBranch val="init"/>
        </dgm:presLayoutVars>
      </dgm:prSet>
      <dgm:spPr/>
    </dgm:pt>
    <dgm:pt modelId="{50F2323B-A1F6-4EFC-A8A1-B66C94CE859A}" type="pres">
      <dgm:prSet presAssocID="{B824060E-7A06-4467-8DE8-1FA37A0A44DA}" presName="rootComposite" presStyleCnt="0"/>
      <dgm:spPr/>
    </dgm:pt>
    <dgm:pt modelId="{DCDF9AF4-40C4-42D3-BF63-A751AB4B3A9C}" type="pres">
      <dgm:prSet presAssocID="{B824060E-7A06-4467-8DE8-1FA37A0A44DA}" presName="rootText" presStyleLbl="node2" presStyleIdx="1" presStyleCnt="2" custScaleY="73886">
        <dgm:presLayoutVars>
          <dgm:chPref val="3"/>
        </dgm:presLayoutVars>
      </dgm:prSet>
      <dgm:spPr/>
    </dgm:pt>
    <dgm:pt modelId="{9A70EA4E-26CF-4EB8-A766-18DCB63A0415}" type="pres">
      <dgm:prSet presAssocID="{B824060E-7A06-4467-8DE8-1FA37A0A44DA}" presName="rootConnector" presStyleLbl="node2" presStyleIdx="1" presStyleCnt="2"/>
      <dgm:spPr/>
    </dgm:pt>
    <dgm:pt modelId="{972FA94B-574C-4DE3-99F5-53AA6BC8C008}" type="pres">
      <dgm:prSet presAssocID="{B824060E-7A06-4467-8DE8-1FA37A0A44DA}" presName="hierChild4" presStyleCnt="0"/>
      <dgm:spPr/>
    </dgm:pt>
    <dgm:pt modelId="{A3078FBD-6490-4411-892D-0D78833299A7}" type="pres">
      <dgm:prSet presAssocID="{B824060E-7A06-4467-8DE8-1FA37A0A44DA}" presName="hierChild5" presStyleCnt="0"/>
      <dgm:spPr/>
    </dgm:pt>
    <dgm:pt modelId="{824BCE2B-9E03-40E2-9A4F-850B89F690AB}" type="pres">
      <dgm:prSet presAssocID="{EDA2BC4A-5FD9-4407-AA0B-469DA34955BC}" presName="hierChild3" presStyleCnt="0"/>
      <dgm:spPr/>
    </dgm:pt>
  </dgm:ptLst>
  <dgm:cxnLst>
    <dgm:cxn modelId="{9349EC04-91BB-4548-B582-15BC21829AA6}" srcId="{EDA2BC4A-5FD9-4407-AA0B-469DA34955BC}" destId="{E48EB6DE-9D52-4E44-8441-E8C154F100FE}" srcOrd="0" destOrd="0" parTransId="{9D216421-7002-4C8F-AC74-277A6C1A19EF}" sibTransId="{CD5C7A28-FA69-4AC2-B69A-271E3B81D7D0}"/>
    <dgm:cxn modelId="{A64DE320-CAD2-4969-9308-0A0DDDC5D272}" type="presOf" srcId="{EDA2BC4A-5FD9-4407-AA0B-469DA34955BC}" destId="{7CC19621-7B2D-4A93-95CC-08AD8C646376}" srcOrd="1" destOrd="0" presId="urn:microsoft.com/office/officeart/2005/8/layout/orgChart1"/>
    <dgm:cxn modelId="{5B0A312C-CC65-4FCE-8798-A3DF43A0DE10}" type="presOf" srcId="{E48EB6DE-9D52-4E44-8441-E8C154F100FE}" destId="{4EC0A4EE-023A-4A21-A002-43B8B07AACCF}" srcOrd="0" destOrd="0" presId="urn:microsoft.com/office/officeart/2005/8/layout/orgChart1"/>
    <dgm:cxn modelId="{719DAF39-3A6E-46EE-9CD3-FB362DCB5B61}" type="presOf" srcId="{B824060E-7A06-4467-8DE8-1FA37A0A44DA}" destId="{DCDF9AF4-40C4-42D3-BF63-A751AB4B3A9C}" srcOrd="0" destOrd="0" presId="urn:microsoft.com/office/officeart/2005/8/layout/orgChart1"/>
    <dgm:cxn modelId="{B4AC3A5D-E1B4-47F9-A5EC-30EB58F334C6}" srcId="{EDA2BC4A-5FD9-4407-AA0B-469DA34955BC}" destId="{B824060E-7A06-4467-8DE8-1FA37A0A44DA}" srcOrd="1" destOrd="0" parTransId="{60F5485D-5B30-4D37-8F13-AC86ADEF4E14}" sibTransId="{6B90E843-16F9-4907-A8FE-248321E3502C}"/>
    <dgm:cxn modelId="{56A7E35F-5840-47A3-B36E-A044158E97C5}" type="presOf" srcId="{60F5485D-5B30-4D37-8F13-AC86ADEF4E14}" destId="{9B12F254-22F7-4A7A-8322-01837015363A}" srcOrd="0" destOrd="0" presId="urn:microsoft.com/office/officeart/2005/8/layout/orgChart1"/>
    <dgm:cxn modelId="{CAD95044-ADD1-41BC-B6B7-FA9B245C9AF2}" type="presOf" srcId="{B824060E-7A06-4467-8DE8-1FA37A0A44DA}" destId="{9A70EA4E-26CF-4EB8-A766-18DCB63A0415}" srcOrd="1" destOrd="0" presId="urn:microsoft.com/office/officeart/2005/8/layout/orgChart1"/>
    <dgm:cxn modelId="{A6FE2467-3903-4371-98CC-3128E0AEABF5}" type="presOf" srcId="{E48EB6DE-9D52-4E44-8441-E8C154F100FE}" destId="{8DC2531C-C628-4ED3-B6A1-8D5D5B6CDFEE}" srcOrd="1" destOrd="0" presId="urn:microsoft.com/office/officeart/2005/8/layout/orgChart1"/>
    <dgm:cxn modelId="{EE71F57E-054E-4E5D-9A7E-350D93745ACC}" type="presOf" srcId="{EDA2BC4A-5FD9-4407-AA0B-469DA34955BC}" destId="{188B1E32-0DCF-4B71-A6D1-AE7D3312B146}" srcOrd="0" destOrd="0" presId="urn:microsoft.com/office/officeart/2005/8/layout/orgChart1"/>
    <dgm:cxn modelId="{E7670DA9-6A09-4D41-88AC-0B82962BA4E5}" type="presOf" srcId="{9D216421-7002-4C8F-AC74-277A6C1A19EF}" destId="{FF5E8084-B8BD-4EB7-A5CF-4985619844FA}" srcOrd="0" destOrd="0" presId="urn:microsoft.com/office/officeart/2005/8/layout/orgChart1"/>
    <dgm:cxn modelId="{FD5F0BD4-2216-4EE1-AB73-E6DB82960AC9}" type="presOf" srcId="{A69DD081-1B30-45AD-9DD5-835C2ECC1CBD}" destId="{7E826794-2133-489E-BFCD-DD88D7B236AD}" srcOrd="0" destOrd="0" presId="urn:microsoft.com/office/officeart/2005/8/layout/orgChart1"/>
    <dgm:cxn modelId="{A696FAF2-4A32-48D5-A843-4EF328AC7004}" srcId="{A69DD081-1B30-45AD-9DD5-835C2ECC1CBD}" destId="{EDA2BC4A-5FD9-4407-AA0B-469DA34955BC}" srcOrd="0" destOrd="0" parTransId="{D99DB7B7-FB5E-40ED-A6F0-7D1648BE017E}" sibTransId="{49719289-B889-4344-8C48-168AD9B9A406}"/>
    <dgm:cxn modelId="{0E9EF05B-5ABB-4F8E-B51B-EB764F13BC55}" type="presParOf" srcId="{7E826794-2133-489E-BFCD-DD88D7B236AD}" destId="{4E14E897-114B-4896-B2A6-09EA50B79406}" srcOrd="0" destOrd="0" presId="urn:microsoft.com/office/officeart/2005/8/layout/orgChart1"/>
    <dgm:cxn modelId="{B460BFDF-11A8-4196-80B7-605871071287}" type="presParOf" srcId="{4E14E897-114B-4896-B2A6-09EA50B79406}" destId="{4CE479C2-C233-4E6F-9859-D46859BF7084}" srcOrd="0" destOrd="0" presId="urn:microsoft.com/office/officeart/2005/8/layout/orgChart1"/>
    <dgm:cxn modelId="{5108386A-4CAA-4700-BA8A-2C2E3C476C66}" type="presParOf" srcId="{4CE479C2-C233-4E6F-9859-D46859BF7084}" destId="{188B1E32-0DCF-4B71-A6D1-AE7D3312B146}" srcOrd="0" destOrd="0" presId="urn:microsoft.com/office/officeart/2005/8/layout/orgChart1"/>
    <dgm:cxn modelId="{64EDE693-F570-4C26-847B-37139A6714CA}" type="presParOf" srcId="{4CE479C2-C233-4E6F-9859-D46859BF7084}" destId="{7CC19621-7B2D-4A93-95CC-08AD8C646376}" srcOrd="1" destOrd="0" presId="urn:microsoft.com/office/officeart/2005/8/layout/orgChart1"/>
    <dgm:cxn modelId="{EC9BEEB1-E920-480E-AFD1-DC9847C71F14}" type="presParOf" srcId="{4E14E897-114B-4896-B2A6-09EA50B79406}" destId="{28EA4659-A844-40D5-898B-A1FFAF2D9A9C}" srcOrd="1" destOrd="0" presId="urn:microsoft.com/office/officeart/2005/8/layout/orgChart1"/>
    <dgm:cxn modelId="{FC265B94-5D7C-471A-ADCF-E37DFB49943F}" type="presParOf" srcId="{28EA4659-A844-40D5-898B-A1FFAF2D9A9C}" destId="{FF5E8084-B8BD-4EB7-A5CF-4985619844FA}" srcOrd="0" destOrd="0" presId="urn:microsoft.com/office/officeart/2005/8/layout/orgChart1"/>
    <dgm:cxn modelId="{11315F70-23AD-4046-9761-755108C0556F}" type="presParOf" srcId="{28EA4659-A844-40D5-898B-A1FFAF2D9A9C}" destId="{FE309699-0BEC-4F34-BA0C-8DC9C8C91183}" srcOrd="1" destOrd="0" presId="urn:microsoft.com/office/officeart/2005/8/layout/orgChart1"/>
    <dgm:cxn modelId="{DF2DCA6D-9BB0-4394-9715-60C4253DCCF4}" type="presParOf" srcId="{FE309699-0BEC-4F34-BA0C-8DC9C8C91183}" destId="{DAAD832E-A257-46F2-A506-DD2187178EC8}" srcOrd="0" destOrd="0" presId="urn:microsoft.com/office/officeart/2005/8/layout/orgChart1"/>
    <dgm:cxn modelId="{3973DE38-E33C-437B-A669-8639CEB707EB}" type="presParOf" srcId="{DAAD832E-A257-46F2-A506-DD2187178EC8}" destId="{4EC0A4EE-023A-4A21-A002-43B8B07AACCF}" srcOrd="0" destOrd="0" presId="urn:microsoft.com/office/officeart/2005/8/layout/orgChart1"/>
    <dgm:cxn modelId="{7006C0C3-30C7-45C5-A3F6-8AB4DA6E2A6A}" type="presParOf" srcId="{DAAD832E-A257-46F2-A506-DD2187178EC8}" destId="{8DC2531C-C628-4ED3-B6A1-8D5D5B6CDFEE}" srcOrd="1" destOrd="0" presId="urn:microsoft.com/office/officeart/2005/8/layout/orgChart1"/>
    <dgm:cxn modelId="{0400D2A7-2A58-4CDB-9EC5-81D92068570C}" type="presParOf" srcId="{FE309699-0BEC-4F34-BA0C-8DC9C8C91183}" destId="{4B601242-0D7E-4DD3-BB1D-4E7B931069B6}" srcOrd="1" destOrd="0" presId="urn:microsoft.com/office/officeart/2005/8/layout/orgChart1"/>
    <dgm:cxn modelId="{1E8502D9-4956-4128-98BD-12B0A0EDDB6F}" type="presParOf" srcId="{FE309699-0BEC-4F34-BA0C-8DC9C8C91183}" destId="{8E7D104F-FC2E-4404-85B1-1A029FFE59C4}" srcOrd="2" destOrd="0" presId="urn:microsoft.com/office/officeart/2005/8/layout/orgChart1"/>
    <dgm:cxn modelId="{B904EB72-6EC5-42E3-A20C-8FF9ED62269D}" type="presParOf" srcId="{28EA4659-A844-40D5-898B-A1FFAF2D9A9C}" destId="{9B12F254-22F7-4A7A-8322-01837015363A}" srcOrd="2" destOrd="0" presId="urn:microsoft.com/office/officeart/2005/8/layout/orgChart1"/>
    <dgm:cxn modelId="{9D654382-B980-45A8-98AC-8BB496B5560B}" type="presParOf" srcId="{28EA4659-A844-40D5-898B-A1FFAF2D9A9C}" destId="{6B0C19C4-7E62-40F9-906C-8C06A1325DA2}" srcOrd="3" destOrd="0" presId="urn:microsoft.com/office/officeart/2005/8/layout/orgChart1"/>
    <dgm:cxn modelId="{B7C63457-29C2-4F17-98E9-C66A9E793904}" type="presParOf" srcId="{6B0C19C4-7E62-40F9-906C-8C06A1325DA2}" destId="{50F2323B-A1F6-4EFC-A8A1-B66C94CE859A}" srcOrd="0" destOrd="0" presId="urn:microsoft.com/office/officeart/2005/8/layout/orgChart1"/>
    <dgm:cxn modelId="{6C64AB10-8207-4026-A82B-1E4EDD24613B}" type="presParOf" srcId="{50F2323B-A1F6-4EFC-A8A1-B66C94CE859A}" destId="{DCDF9AF4-40C4-42D3-BF63-A751AB4B3A9C}" srcOrd="0" destOrd="0" presId="urn:microsoft.com/office/officeart/2005/8/layout/orgChart1"/>
    <dgm:cxn modelId="{304F2835-53E0-406E-9067-471A8D077839}" type="presParOf" srcId="{50F2323B-A1F6-4EFC-A8A1-B66C94CE859A}" destId="{9A70EA4E-26CF-4EB8-A766-18DCB63A0415}" srcOrd="1" destOrd="0" presId="urn:microsoft.com/office/officeart/2005/8/layout/orgChart1"/>
    <dgm:cxn modelId="{8A9E35B5-719A-465F-A152-25AC2F456307}" type="presParOf" srcId="{6B0C19C4-7E62-40F9-906C-8C06A1325DA2}" destId="{972FA94B-574C-4DE3-99F5-53AA6BC8C008}" srcOrd="1" destOrd="0" presId="urn:microsoft.com/office/officeart/2005/8/layout/orgChart1"/>
    <dgm:cxn modelId="{EB7B7396-46C3-4A77-946F-83F22B844623}" type="presParOf" srcId="{6B0C19C4-7E62-40F9-906C-8C06A1325DA2}" destId="{A3078FBD-6490-4411-892D-0D78833299A7}" srcOrd="2" destOrd="0" presId="urn:microsoft.com/office/officeart/2005/8/layout/orgChart1"/>
    <dgm:cxn modelId="{6F492AEE-88B7-4EC0-9780-778E9301A55B}" type="presParOf" srcId="{4E14E897-114B-4896-B2A6-09EA50B79406}" destId="{824BCE2B-9E03-40E2-9A4F-850B89F690AB}" srcOrd="2" destOrd="0" presId="urn:microsoft.com/office/officeart/2005/8/layout/orgChart1"/>
  </dgm:cxnLst>
  <dgm:bg>
    <a:gradFill>
      <a:gsLst>
        <a:gs pos="0">
          <a:srgbClr val="00B050"/>
        </a:gs>
        <a:gs pos="53000">
          <a:schemeClr val="accent5">
            <a:lumMod val="40000"/>
            <a:lumOff val="60000"/>
          </a:schemeClr>
        </a:gs>
        <a:gs pos="100000">
          <a:srgbClr val="FFFF00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0A931-389C-47E3-88FC-EC1693D98943}" type="doc">
      <dgm:prSet loTypeId="urn:microsoft.com/office/officeart/2005/8/layout/hierarchy2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DE0C9B-B3E7-431F-BEEC-B3F5F142E56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 </a:t>
          </a:r>
          <a:r>
            <a:rPr lang="ru-RU" b="1" dirty="0" err="1">
              <a:solidFill>
                <a:schemeClr val="tx1"/>
              </a:solidFill>
            </a:rPr>
            <a:t>магн</a:t>
          </a:r>
          <a:r>
            <a:rPr lang="uk-UA" b="1" dirty="0">
              <a:solidFill>
                <a:schemeClr val="tx1"/>
              </a:solidFill>
            </a:rPr>
            <a:t>і</a:t>
          </a:r>
          <a:r>
            <a:rPr lang="ru-RU" b="1" dirty="0" err="1">
              <a:solidFill>
                <a:schemeClr val="tx1"/>
              </a:solidFill>
            </a:rPr>
            <a:t>тности</a:t>
          </a:r>
          <a:endParaRPr lang="ru-RU" b="1" dirty="0">
            <a:solidFill>
              <a:schemeClr val="tx1"/>
            </a:solidFill>
          </a:endParaRPr>
        </a:p>
      </dgm:t>
    </dgm:pt>
    <dgm:pt modelId="{835B3F68-DD97-41DC-BEAE-B15B62C0CD64}" type="parTrans" cxnId="{95538326-9FD6-4833-94A0-688B2B2A432F}">
      <dgm:prSet/>
      <dgm:spPr/>
      <dgm:t>
        <a:bodyPr/>
        <a:lstStyle/>
        <a:p>
          <a:endParaRPr lang="ru-RU"/>
        </a:p>
      </dgm:t>
    </dgm:pt>
    <dgm:pt modelId="{B4291CB1-804E-46E4-B94C-344D6FD1C5E7}" type="sibTrans" cxnId="{95538326-9FD6-4833-94A0-688B2B2A432F}">
      <dgm:prSet/>
      <dgm:spPr/>
      <dgm:t>
        <a:bodyPr/>
        <a:lstStyle/>
        <a:p>
          <a:endParaRPr lang="ru-RU"/>
        </a:p>
      </dgm:t>
    </dgm:pt>
    <dgm:pt modelId="{D1751327-37A6-4FAD-8A3D-3443B8CA3750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Феромагнітні</a:t>
          </a:r>
          <a:endParaRPr lang="ru-RU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Fe, Co, Ni</a:t>
          </a:r>
          <a:endParaRPr lang="ru-RU" b="1" dirty="0">
            <a:solidFill>
              <a:schemeClr val="tx1"/>
            </a:solidFill>
          </a:endParaRPr>
        </a:p>
      </dgm:t>
    </dgm:pt>
    <dgm:pt modelId="{3F188181-BF86-490F-8C17-A79391EABFCF}" type="parTrans" cxnId="{810A0017-45FC-4899-BBA1-615D1763FF83}">
      <dgm:prSet/>
      <dgm:spPr/>
      <dgm:t>
        <a:bodyPr/>
        <a:lstStyle/>
        <a:p>
          <a:endParaRPr lang="ru-RU"/>
        </a:p>
      </dgm:t>
    </dgm:pt>
    <dgm:pt modelId="{B0E76F60-F32B-4013-8ECF-7FA1933F6E96}" type="sibTrans" cxnId="{810A0017-45FC-4899-BBA1-615D1763FF83}">
      <dgm:prSet/>
      <dgm:spPr/>
      <dgm:t>
        <a:bodyPr/>
        <a:lstStyle/>
        <a:p>
          <a:endParaRPr lang="ru-RU"/>
        </a:p>
      </dgm:t>
    </dgm:pt>
    <dgm:pt modelId="{D5EA68F6-A4C2-4D57-A24D-615BCC242FBE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Діамагнітні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Bi, Cu</a:t>
          </a:r>
          <a:endParaRPr lang="ru-RU" b="1" dirty="0">
            <a:solidFill>
              <a:schemeClr val="tx1"/>
            </a:solidFill>
          </a:endParaRPr>
        </a:p>
      </dgm:t>
    </dgm:pt>
    <dgm:pt modelId="{1E04F1E9-7464-441F-9B77-90CAF761BFD9}" type="parTrans" cxnId="{85252EE9-4A8D-49AE-AECE-E0CBC8D7095A}">
      <dgm:prSet/>
      <dgm:spPr/>
      <dgm:t>
        <a:bodyPr/>
        <a:lstStyle/>
        <a:p>
          <a:endParaRPr lang="ru-RU"/>
        </a:p>
      </dgm:t>
    </dgm:pt>
    <dgm:pt modelId="{DADEC487-BBDF-41AC-8B19-38118E792E9F}" type="sibTrans" cxnId="{85252EE9-4A8D-49AE-AECE-E0CBC8D7095A}">
      <dgm:prSet/>
      <dgm:spPr/>
      <dgm:t>
        <a:bodyPr/>
        <a:lstStyle/>
        <a:p>
          <a:endParaRPr lang="ru-RU"/>
        </a:p>
      </dgm:t>
    </dgm:pt>
    <dgm:pt modelId="{C64C0762-73B7-42CB-8B52-E258530AC15D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Парамагнітні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Al, Cr, Ti</a:t>
          </a:r>
          <a:endParaRPr lang="ru-RU" b="1" dirty="0">
            <a:solidFill>
              <a:schemeClr val="tx1"/>
            </a:solidFill>
          </a:endParaRPr>
        </a:p>
      </dgm:t>
    </dgm:pt>
    <dgm:pt modelId="{B2E34999-6A91-4B99-BC63-2A570EEF27AF}" type="parTrans" cxnId="{FB37A5F7-F145-41A2-AC9A-6F8A85AD6EF1}">
      <dgm:prSet/>
      <dgm:spPr/>
      <dgm:t>
        <a:bodyPr/>
        <a:lstStyle/>
        <a:p>
          <a:endParaRPr lang="ru-RU"/>
        </a:p>
      </dgm:t>
    </dgm:pt>
    <dgm:pt modelId="{A5148086-1DF5-4F8D-9C9E-755420226ED0}" type="sibTrans" cxnId="{FB37A5F7-F145-41A2-AC9A-6F8A85AD6EF1}">
      <dgm:prSet/>
      <dgm:spPr/>
      <dgm:t>
        <a:bodyPr/>
        <a:lstStyle/>
        <a:p>
          <a:endParaRPr lang="ru-RU"/>
        </a:p>
      </dgm:t>
    </dgm:pt>
    <dgm:pt modelId="{E2A69E73-1E81-4B86-B9B2-7C244295683F}" type="pres">
      <dgm:prSet presAssocID="{F9D0A931-389C-47E3-88FC-EC1693D989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B5CC62-1DE0-470C-B2E4-146055BCDF62}" type="pres">
      <dgm:prSet presAssocID="{33DE0C9B-B3E7-431F-BEEC-B3F5F142E56A}" presName="root1" presStyleCnt="0"/>
      <dgm:spPr/>
    </dgm:pt>
    <dgm:pt modelId="{B1C61E43-3E60-4BFD-989B-C656FB6BD3B6}" type="pres">
      <dgm:prSet presAssocID="{33DE0C9B-B3E7-431F-BEEC-B3F5F142E56A}" presName="LevelOneTextNode" presStyleLbl="node0" presStyleIdx="0" presStyleCnt="1">
        <dgm:presLayoutVars>
          <dgm:chPref val="3"/>
        </dgm:presLayoutVars>
      </dgm:prSet>
      <dgm:spPr/>
    </dgm:pt>
    <dgm:pt modelId="{484AA515-C983-43C3-922B-9133CADAE3BE}" type="pres">
      <dgm:prSet presAssocID="{33DE0C9B-B3E7-431F-BEEC-B3F5F142E56A}" presName="level2hierChild" presStyleCnt="0"/>
      <dgm:spPr/>
    </dgm:pt>
    <dgm:pt modelId="{D9B86F69-0752-4B23-A6D8-B271B767E5BA}" type="pres">
      <dgm:prSet presAssocID="{3F188181-BF86-490F-8C17-A79391EABFCF}" presName="conn2-1" presStyleLbl="parChTrans1D2" presStyleIdx="0" presStyleCnt="3"/>
      <dgm:spPr/>
    </dgm:pt>
    <dgm:pt modelId="{625D17A5-BB38-4DB8-831E-0B390E538208}" type="pres">
      <dgm:prSet presAssocID="{3F188181-BF86-490F-8C17-A79391EABFCF}" presName="connTx" presStyleLbl="parChTrans1D2" presStyleIdx="0" presStyleCnt="3"/>
      <dgm:spPr/>
    </dgm:pt>
    <dgm:pt modelId="{AD7F5211-3749-421F-AA52-8EE0307D7BD6}" type="pres">
      <dgm:prSet presAssocID="{D1751327-37A6-4FAD-8A3D-3443B8CA3750}" presName="root2" presStyleCnt="0"/>
      <dgm:spPr/>
    </dgm:pt>
    <dgm:pt modelId="{0CFCE6AA-2D82-45AC-B9EA-89F53B517745}" type="pres">
      <dgm:prSet presAssocID="{D1751327-37A6-4FAD-8A3D-3443B8CA3750}" presName="LevelTwoTextNode" presStyleLbl="node2" presStyleIdx="0" presStyleCnt="3" custLinFactNeighborX="-6749" custLinFactNeighborY="-1578">
        <dgm:presLayoutVars>
          <dgm:chPref val="3"/>
        </dgm:presLayoutVars>
      </dgm:prSet>
      <dgm:spPr/>
    </dgm:pt>
    <dgm:pt modelId="{3138EBD1-00FE-463C-A5BA-CA71F35A9AEC}" type="pres">
      <dgm:prSet presAssocID="{D1751327-37A6-4FAD-8A3D-3443B8CA3750}" presName="level3hierChild" presStyleCnt="0"/>
      <dgm:spPr/>
    </dgm:pt>
    <dgm:pt modelId="{B12ADED9-BE2E-4487-B5A3-24C702617EE0}" type="pres">
      <dgm:prSet presAssocID="{B2E34999-6A91-4B99-BC63-2A570EEF27AF}" presName="conn2-1" presStyleLbl="parChTrans1D2" presStyleIdx="1" presStyleCnt="3"/>
      <dgm:spPr/>
    </dgm:pt>
    <dgm:pt modelId="{7643F0A8-2271-46AA-91C9-21B21F2C5D8C}" type="pres">
      <dgm:prSet presAssocID="{B2E34999-6A91-4B99-BC63-2A570EEF27AF}" presName="connTx" presStyleLbl="parChTrans1D2" presStyleIdx="1" presStyleCnt="3"/>
      <dgm:spPr/>
    </dgm:pt>
    <dgm:pt modelId="{C11256FB-78F7-4876-87C2-65A8705736B7}" type="pres">
      <dgm:prSet presAssocID="{C64C0762-73B7-42CB-8B52-E258530AC15D}" presName="root2" presStyleCnt="0"/>
      <dgm:spPr/>
    </dgm:pt>
    <dgm:pt modelId="{13459AD0-D742-4148-9940-F03C6060458C}" type="pres">
      <dgm:prSet presAssocID="{C64C0762-73B7-42CB-8B52-E258530AC15D}" presName="LevelTwoTextNode" presStyleLbl="node2" presStyleIdx="1" presStyleCnt="3">
        <dgm:presLayoutVars>
          <dgm:chPref val="3"/>
        </dgm:presLayoutVars>
      </dgm:prSet>
      <dgm:spPr/>
    </dgm:pt>
    <dgm:pt modelId="{9E2B8576-28BC-4AA0-8EEC-FFA067274F13}" type="pres">
      <dgm:prSet presAssocID="{C64C0762-73B7-42CB-8B52-E258530AC15D}" presName="level3hierChild" presStyleCnt="0"/>
      <dgm:spPr/>
    </dgm:pt>
    <dgm:pt modelId="{D8DDF8F9-6E90-4CE2-97DF-E9E25A9A2896}" type="pres">
      <dgm:prSet presAssocID="{1E04F1E9-7464-441F-9B77-90CAF761BFD9}" presName="conn2-1" presStyleLbl="parChTrans1D2" presStyleIdx="2" presStyleCnt="3"/>
      <dgm:spPr/>
    </dgm:pt>
    <dgm:pt modelId="{A7D6EAF9-2D36-43B9-9420-2DC51DC69826}" type="pres">
      <dgm:prSet presAssocID="{1E04F1E9-7464-441F-9B77-90CAF761BFD9}" presName="connTx" presStyleLbl="parChTrans1D2" presStyleIdx="2" presStyleCnt="3"/>
      <dgm:spPr/>
    </dgm:pt>
    <dgm:pt modelId="{3AD501A3-802B-4C11-8744-1A82FEDB7DCE}" type="pres">
      <dgm:prSet presAssocID="{D5EA68F6-A4C2-4D57-A24D-615BCC242FBE}" presName="root2" presStyleCnt="0"/>
      <dgm:spPr/>
    </dgm:pt>
    <dgm:pt modelId="{84850BC9-A45D-4A4C-82D1-47C95637902F}" type="pres">
      <dgm:prSet presAssocID="{D5EA68F6-A4C2-4D57-A24D-615BCC242FBE}" presName="LevelTwoTextNode" presStyleLbl="node2" presStyleIdx="2" presStyleCnt="3" custLinFactNeighborX="907" custLinFactNeighborY="3146">
        <dgm:presLayoutVars>
          <dgm:chPref val="3"/>
        </dgm:presLayoutVars>
      </dgm:prSet>
      <dgm:spPr/>
    </dgm:pt>
    <dgm:pt modelId="{7D89854A-4900-44C6-9FF4-8B78BAA2C9DE}" type="pres">
      <dgm:prSet presAssocID="{D5EA68F6-A4C2-4D57-A24D-615BCC242FBE}" presName="level3hierChild" presStyleCnt="0"/>
      <dgm:spPr/>
    </dgm:pt>
  </dgm:ptLst>
  <dgm:cxnLst>
    <dgm:cxn modelId="{71EC940B-7BA2-496F-B832-436206FCAB02}" type="presOf" srcId="{B2E34999-6A91-4B99-BC63-2A570EEF27AF}" destId="{7643F0A8-2271-46AA-91C9-21B21F2C5D8C}" srcOrd="1" destOrd="0" presId="urn:microsoft.com/office/officeart/2005/8/layout/hierarchy2"/>
    <dgm:cxn modelId="{4B9FE315-71D4-4D11-80A3-3D4D4399A073}" type="presOf" srcId="{1E04F1E9-7464-441F-9B77-90CAF761BFD9}" destId="{D8DDF8F9-6E90-4CE2-97DF-E9E25A9A2896}" srcOrd="0" destOrd="0" presId="urn:microsoft.com/office/officeart/2005/8/layout/hierarchy2"/>
    <dgm:cxn modelId="{810A0017-45FC-4899-BBA1-615D1763FF83}" srcId="{33DE0C9B-B3E7-431F-BEEC-B3F5F142E56A}" destId="{D1751327-37A6-4FAD-8A3D-3443B8CA3750}" srcOrd="0" destOrd="0" parTransId="{3F188181-BF86-490F-8C17-A79391EABFCF}" sibTransId="{B0E76F60-F32B-4013-8ECF-7FA1933F6E96}"/>
    <dgm:cxn modelId="{95538326-9FD6-4833-94A0-688B2B2A432F}" srcId="{F9D0A931-389C-47E3-88FC-EC1693D98943}" destId="{33DE0C9B-B3E7-431F-BEEC-B3F5F142E56A}" srcOrd="0" destOrd="0" parTransId="{835B3F68-DD97-41DC-BEAE-B15B62C0CD64}" sibTransId="{B4291CB1-804E-46E4-B94C-344D6FD1C5E7}"/>
    <dgm:cxn modelId="{ECBFBE2E-0DC7-4639-B1E3-2D85E097924F}" type="presOf" srcId="{33DE0C9B-B3E7-431F-BEEC-B3F5F142E56A}" destId="{B1C61E43-3E60-4BFD-989B-C656FB6BD3B6}" srcOrd="0" destOrd="0" presId="urn:microsoft.com/office/officeart/2005/8/layout/hierarchy2"/>
    <dgm:cxn modelId="{A8F4B75D-6DED-4B97-B23B-F8C64B65077F}" type="presOf" srcId="{C64C0762-73B7-42CB-8B52-E258530AC15D}" destId="{13459AD0-D742-4148-9940-F03C6060458C}" srcOrd="0" destOrd="0" presId="urn:microsoft.com/office/officeart/2005/8/layout/hierarchy2"/>
    <dgm:cxn modelId="{537DA648-7BEB-4BBC-A745-6F3731442920}" type="presOf" srcId="{3F188181-BF86-490F-8C17-A79391EABFCF}" destId="{625D17A5-BB38-4DB8-831E-0B390E538208}" srcOrd="1" destOrd="0" presId="urn:microsoft.com/office/officeart/2005/8/layout/hierarchy2"/>
    <dgm:cxn modelId="{D5A90F74-D739-44F3-B791-211E727DA6ED}" type="presOf" srcId="{F9D0A931-389C-47E3-88FC-EC1693D98943}" destId="{E2A69E73-1E81-4B86-B9B2-7C244295683F}" srcOrd="0" destOrd="0" presId="urn:microsoft.com/office/officeart/2005/8/layout/hierarchy2"/>
    <dgm:cxn modelId="{2436C67F-FED9-4351-891E-C22ADE62D767}" type="presOf" srcId="{B2E34999-6A91-4B99-BC63-2A570EEF27AF}" destId="{B12ADED9-BE2E-4487-B5A3-24C702617EE0}" srcOrd="0" destOrd="0" presId="urn:microsoft.com/office/officeart/2005/8/layout/hierarchy2"/>
    <dgm:cxn modelId="{68149FB9-103D-48E2-AAD1-377ADB727848}" type="presOf" srcId="{D5EA68F6-A4C2-4D57-A24D-615BCC242FBE}" destId="{84850BC9-A45D-4A4C-82D1-47C95637902F}" srcOrd="0" destOrd="0" presId="urn:microsoft.com/office/officeart/2005/8/layout/hierarchy2"/>
    <dgm:cxn modelId="{4DE812C1-DC7C-4B82-82DD-BBA968F3D644}" type="presOf" srcId="{D1751327-37A6-4FAD-8A3D-3443B8CA3750}" destId="{0CFCE6AA-2D82-45AC-B9EA-89F53B517745}" srcOrd="0" destOrd="0" presId="urn:microsoft.com/office/officeart/2005/8/layout/hierarchy2"/>
    <dgm:cxn modelId="{3B633BC1-EABC-4A00-9A38-B6550BCC4D54}" type="presOf" srcId="{1E04F1E9-7464-441F-9B77-90CAF761BFD9}" destId="{A7D6EAF9-2D36-43B9-9420-2DC51DC69826}" srcOrd="1" destOrd="0" presId="urn:microsoft.com/office/officeart/2005/8/layout/hierarchy2"/>
    <dgm:cxn modelId="{8BCC56D5-923E-4E1E-9D16-44CAE90D0EF0}" type="presOf" srcId="{3F188181-BF86-490F-8C17-A79391EABFCF}" destId="{D9B86F69-0752-4B23-A6D8-B271B767E5BA}" srcOrd="0" destOrd="0" presId="urn:microsoft.com/office/officeart/2005/8/layout/hierarchy2"/>
    <dgm:cxn modelId="{85252EE9-4A8D-49AE-AECE-E0CBC8D7095A}" srcId="{33DE0C9B-B3E7-431F-BEEC-B3F5F142E56A}" destId="{D5EA68F6-A4C2-4D57-A24D-615BCC242FBE}" srcOrd="2" destOrd="0" parTransId="{1E04F1E9-7464-441F-9B77-90CAF761BFD9}" sibTransId="{DADEC487-BBDF-41AC-8B19-38118E792E9F}"/>
    <dgm:cxn modelId="{FB37A5F7-F145-41A2-AC9A-6F8A85AD6EF1}" srcId="{33DE0C9B-B3E7-431F-BEEC-B3F5F142E56A}" destId="{C64C0762-73B7-42CB-8B52-E258530AC15D}" srcOrd="1" destOrd="0" parTransId="{B2E34999-6A91-4B99-BC63-2A570EEF27AF}" sibTransId="{A5148086-1DF5-4F8D-9C9E-755420226ED0}"/>
    <dgm:cxn modelId="{97CD41F0-7FDB-446C-AB64-AB2B36AD9222}" type="presParOf" srcId="{E2A69E73-1E81-4B86-B9B2-7C244295683F}" destId="{95B5CC62-1DE0-470C-B2E4-146055BCDF62}" srcOrd="0" destOrd="0" presId="urn:microsoft.com/office/officeart/2005/8/layout/hierarchy2"/>
    <dgm:cxn modelId="{FD978E0E-A34A-4A71-A7CC-8D894FD7EBE3}" type="presParOf" srcId="{95B5CC62-1DE0-470C-B2E4-146055BCDF62}" destId="{B1C61E43-3E60-4BFD-989B-C656FB6BD3B6}" srcOrd="0" destOrd="0" presId="urn:microsoft.com/office/officeart/2005/8/layout/hierarchy2"/>
    <dgm:cxn modelId="{76E4E353-C981-4C8D-A2A2-172AD652F793}" type="presParOf" srcId="{95B5CC62-1DE0-470C-B2E4-146055BCDF62}" destId="{484AA515-C983-43C3-922B-9133CADAE3BE}" srcOrd="1" destOrd="0" presId="urn:microsoft.com/office/officeart/2005/8/layout/hierarchy2"/>
    <dgm:cxn modelId="{CE4EE5AD-5402-48D7-A15A-84D661EDD4DB}" type="presParOf" srcId="{484AA515-C983-43C3-922B-9133CADAE3BE}" destId="{D9B86F69-0752-4B23-A6D8-B271B767E5BA}" srcOrd="0" destOrd="0" presId="urn:microsoft.com/office/officeart/2005/8/layout/hierarchy2"/>
    <dgm:cxn modelId="{32AA26B9-2FE6-42A2-9050-79D358DFFAF5}" type="presParOf" srcId="{D9B86F69-0752-4B23-A6D8-B271B767E5BA}" destId="{625D17A5-BB38-4DB8-831E-0B390E538208}" srcOrd="0" destOrd="0" presId="urn:microsoft.com/office/officeart/2005/8/layout/hierarchy2"/>
    <dgm:cxn modelId="{F661F45B-9D43-49B5-B913-994A42190098}" type="presParOf" srcId="{484AA515-C983-43C3-922B-9133CADAE3BE}" destId="{AD7F5211-3749-421F-AA52-8EE0307D7BD6}" srcOrd="1" destOrd="0" presId="urn:microsoft.com/office/officeart/2005/8/layout/hierarchy2"/>
    <dgm:cxn modelId="{6EB349B5-FE2F-48A4-B1A1-20D40394E2C8}" type="presParOf" srcId="{AD7F5211-3749-421F-AA52-8EE0307D7BD6}" destId="{0CFCE6AA-2D82-45AC-B9EA-89F53B517745}" srcOrd="0" destOrd="0" presId="urn:microsoft.com/office/officeart/2005/8/layout/hierarchy2"/>
    <dgm:cxn modelId="{F79420FD-AE83-4DDA-AE0E-B2EB8360A746}" type="presParOf" srcId="{AD7F5211-3749-421F-AA52-8EE0307D7BD6}" destId="{3138EBD1-00FE-463C-A5BA-CA71F35A9AEC}" srcOrd="1" destOrd="0" presId="urn:microsoft.com/office/officeart/2005/8/layout/hierarchy2"/>
    <dgm:cxn modelId="{DF49C5F2-FEB8-4C90-9436-89217CDEB6A0}" type="presParOf" srcId="{484AA515-C983-43C3-922B-9133CADAE3BE}" destId="{B12ADED9-BE2E-4487-B5A3-24C702617EE0}" srcOrd="2" destOrd="0" presId="urn:microsoft.com/office/officeart/2005/8/layout/hierarchy2"/>
    <dgm:cxn modelId="{7CF5AB12-14C7-4E14-B9A5-ED46E787CBEF}" type="presParOf" srcId="{B12ADED9-BE2E-4487-B5A3-24C702617EE0}" destId="{7643F0A8-2271-46AA-91C9-21B21F2C5D8C}" srcOrd="0" destOrd="0" presId="urn:microsoft.com/office/officeart/2005/8/layout/hierarchy2"/>
    <dgm:cxn modelId="{F67390FF-6707-4E39-9E7D-0371FD004CDF}" type="presParOf" srcId="{484AA515-C983-43C3-922B-9133CADAE3BE}" destId="{C11256FB-78F7-4876-87C2-65A8705736B7}" srcOrd="3" destOrd="0" presId="urn:microsoft.com/office/officeart/2005/8/layout/hierarchy2"/>
    <dgm:cxn modelId="{B6195C88-5E07-4A7E-9012-D6CCE9DD1ACC}" type="presParOf" srcId="{C11256FB-78F7-4876-87C2-65A8705736B7}" destId="{13459AD0-D742-4148-9940-F03C6060458C}" srcOrd="0" destOrd="0" presId="urn:microsoft.com/office/officeart/2005/8/layout/hierarchy2"/>
    <dgm:cxn modelId="{DE9DC9A7-6891-4D5D-AF5E-0C2EA64BB260}" type="presParOf" srcId="{C11256FB-78F7-4876-87C2-65A8705736B7}" destId="{9E2B8576-28BC-4AA0-8EEC-FFA067274F13}" srcOrd="1" destOrd="0" presId="urn:microsoft.com/office/officeart/2005/8/layout/hierarchy2"/>
    <dgm:cxn modelId="{312E1454-CA1A-413A-9545-3A5D1A70A9AE}" type="presParOf" srcId="{484AA515-C983-43C3-922B-9133CADAE3BE}" destId="{D8DDF8F9-6E90-4CE2-97DF-E9E25A9A2896}" srcOrd="4" destOrd="0" presId="urn:microsoft.com/office/officeart/2005/8/layout/hierarchy2"/>
    <dgm:cxn modelId="{A617F97F-8B51-4317-A879-EFF79A747873}" type="presParOf" srcId="{D8DDF8F9-6E90-4CE2-97DF-E9E25A9A2896}" destId="{A7D6EAF9-2D36-43B9-9420-2DC51DC69826}" srcOrd="0" destOrd="0" presId="urn:microsoft.com/office/officeart/2005/8/layout/hierarchy2"/>
    <dgm:cxn modelId="{0FC80D09-CDE3-4331-ACD8-216CB1AAE687}" type="presParOf" srcId="{484AA515-C983-43C3-922B-9133CADAE3BE}" destId="{3AD501A3-802B-4C11-8744-1A82FEDB7DCE}" srcOrd="5" destOrd="0" presId="urn:microsoft.com/office/officeart/2005/8/layout/hierarchy2"/>
    <dgm:cxn modelId="{F234406C-A77F-4854-B8F2-829075BCB02B}" type="presParOf" srcId="{3AD501A3-802B-4C11-8744-1A82FEDB7DCE}" destId="{84850BC9-A45D-4A4C-82D1-47C95637902F}" srcOrd="0" destOrd="0" presId="urn:microsoft.com/office/officeart/2005/8/layout/hierarchy2"/>
    <dgm:cxn modelId="{F322F93C-3428-4640-B998-994189B8AE7F}" type="presParOf" srcId="{3AD501A3-802B-4C11-8744-1A82FEDB7DCE}" destId="{7D89854A-4900-44C6-9FF4-8B78BAA2C9DE}" srcOrd="1" destOrd="0" presId="urn:microsoft.com/office/officeart/2005/8/layout/hierarchy2"/>
  </dgm:cxnLst>
  <dgm:bg>
    <a:gradFill>
      <a:gsLst>
        <a:gs pos="0">
          <a:srgbClr val="00B050"/>
        </a:gs>
        <a:gs pos="53000">
          <a:schemeClr val="accent5">
            <a:lumMod val="40000"/>
            <a:lumOff val="60000"/>
          </a:schemeClr>
        </a:gs>
        <a:gs pos="100000">
          <a:srgbClr val="FFFF00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F834A-A397-4515-B143-F6D6AA6AF87F}" type="doc">
      <dgm:prSet loTypeId="urn:microsoft.com/office/officeart/2005/8/layout/hierarchy1" loCatId="hierarchy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D8AD82-9302-4C1F-AAD6-7016A39C2432}">
      <dgm:prSet phldrT="[Текст]" custT="1"/>
      <dgm:spPr/>
      <dgm:t>
        <a:bodyPr/>
        <a:lstStyle/>
        <a:p>
          <a:r>
            <a:rPr lang="ru-RU" sz="3200" b="1" dirty="0" err="1"/>
            <a:t>Легкі</a:t>
          </a:r>
          <a:r>
            <a:rPr lang="ru-RU" sz="3200" b="1" dirty="0"/>
            <a:t> </a:t>
          </a:r>
          <a:r>
            <a:rPr lang="ru-RU" sz="3200" b="1" dirty="0" err="1"/>
            <a:t>Ме</a:t>
          </a:r>
          <a:endParaRPr lang="ru-RU" sz="3200" b="1" dirty="0"/>
        </a:p>
      </dgm:t>
    </dgm:pt>
    <dgm:pt modelId="{8CA9A52C-7342-4F37-AC46-A5A48B8B855F}" type="parTrans" cxnId="{F89FF6FF-EB2C-4C0F-AD30-D6268D70E4FD}">
      <dgm:prSet/>
      <dgm:spPr/>
      <dgm:t>
        <a:bodyPr/>
        <a:lstStyle/>
        <a:p>
          <a:endParaRPr lang="ru-RU"/>
        </a:p>
      </dgm:t>
    </dgm:pt>
    <dgm:pt modelId="{BA9BD452-32D2-426F-B83C-80BCE1F9758B}" type="sibTrans" cxnId="{F89FF6FF-EB2C-4C0F-AD30-D6268D70E4FD}">
      <dgm:prSet/>
      <dgm:spPr/>
      <dgm:t>
        <a:bodyPr/>
        <a:lstStyle/>
        <a:p>
          <a:endParaRPr lang="ru-RU"/>
        </a:p>
      </dgm:t>
    </dgm:pt>
    <dgm:pt modelId="{FA839A55-23D6-4EBA-AFCB-728D97062DEA}">
      <dgm:prSet phldrT="[Текст]" custT="1"/>
      <dgm:spPr/>
      <dgm:t>
        <a:bodyPr/>
        <a:lstStyle/>
        <a:p>
          <a:r>
            <a:rPr lang="en-US" sz="2800" b="1" dirty="0"/>
            <a:t>&lt; 5</a:t>
          </a:r>
          <a:r>
            <a:rPr lang="ru-RU" sz="2800" b="1" dirty="0"/>
            <a:t> г\см</a:t>
          </a:r>
          <a:r>
            <a:rPr lang="ru-RU" sz="2800" b="1" baseline="30000" dirty="0"/>
            <a:t>3</a:t>
          </a:r>
        </a:p>
        <a:p>
          <a:r>
            <a:rPr lang="uk-UA" sz="2800" b="1" baseline="30000" dirty="0"/>
            <a:t>Лужні, лужноземельні </a:t>
          </a:r>
          <a:r>
            <a:rPr lang="uk-UA" sz="2800" b="1" baseline="30000" dirty="0" err="1"/>
            <a:t>Ме</a:t>
          </a:r>
          <a:r>
            <a:rPr lang="uk-UA" sz="2800" b="1" baseline="30000" dirty="0"/>
            <a:t> та Алюміній</a:t>
          </a:r>
          <a:endParaRPr lang="ru-RU" sz="2800" b="1" dirty="0"/>
        </a:p>
      </dgm:t>
    </dgm:pt>
    <dgm:pt modelId="{3A718D95-21C7-4C55-AC67-5D82F73FE650}" type="parTrans" cxnId="{5C4BF3CD-345E-4B4C-8F25-4AF739053F70}">
      <dgm:prSet/>
      <dgm:spPr/>
      <dgm:t>
        <a:bodyPr/>
        <a:lstStyle/>
        <a:p>
          <a:endParaRPr lang="ru-RU"/>
        </a:p>
      </dgm:t>
    </dgm:pt>
    <dgm:pt modelId="{4D115B53-2DB6-4E73-9270-7A316261339A}" type="sibTrans" cxnId="{5C4BF3CD-345E-4B4C-8F25-4AF739053F70}">
      <dgm:prSet/>
      <dgm:spPr/>
      <dgm:t>
        <a:bodyPr/>
        <a:lstStyle/>
        <a:p>
          <a:endParaRPr lang="ru-RU"/>
        </a:p>
      </dgm:t>
    </dgm:pt>
    <dgm:pt modelId="{B19B6DBA-42FD-4BB8-BD9E-F1A083994154}">
      <dgm:prSet phldrT="[Текст]" custT="1"/>
      <dgm:spPr/>
      <dgm:t>
        <a:bodyPr/>
        <a:lstStyle/>
        <a:p>
          <a:r>
            <a:rPr lang="ru-RU" sz="3200" b="1" dirty="0" err="1"/>
            <a:t>Важкі</a:t>
          </a:r>
          <a:r>
            <a:rPr lang="ru-RU" sz="3200" b="1" dirty="0"/>
            <a:t> </a:t>
          </a:r>
          <a:r>
            <a:rPr lang="ru-RU" sz="3200" b="1" dirty="0" err="1"/>
            <a:t>Ме</a:t>
          </a:r>
          <a:endParaRPr lang="ru-RU" sz="3200" b="1" dirty="0"/>
        </a:p>
      </dgm:t>
    </dgm:pt>
    <dgm:pt modelId="{13DF27EE-5C74-469F-9A73-4D86036139F0}" type="parTrans" cxnId="{E6F4EC57-957C-47DA-B6E0-5E9951D250A6}">
      <dgm:prSet/>
      <dgm:spPr/>
      <dgm:t>
        <a:bodyPr/>
        <a:lstStyle/>
        <a:p>
          <a:endParaRPr lang="ru-RU"/>
        </a:p>
      </dgm:t>
    </dgm:pt>
    <dgm:pt modelId="{601282EC-7127-4DC5-96B8-3570785D0F08}" type="sibTrans" cxnId="{E6F4EC57-957C-47DA-B6E0-5E9951D250A6}">
      <dgm:prSet/>
      <dgm:spPr/>
      <dgm:t>
        <a:bodyPr/>
        <a:lstStyle/>
        <a:p>
          <a:endParaRPr lang="ru-RU"/>
        </a:p>
      </dgm:t>
    </dgm:pt>
    <dgm:pt modelId="{5C863251-CC0A-4C5C-A238-94B1811999BF}">
      <dgm:prSet phldrT="[Текст]"/>
      <dgm:spPr/>
      <dgm:t>
        <a:bodyPr/>
        <a:lstStyle/>
        <a:p>
          <a:r>
            <a:rPr lang="en-US" b="1" dirty="0"/>
            <a:t>&gt; 5</a:t>
          </a:r>
          <a:r>
            <a:rPr lang="ru-RU" b="1" dirty="0"/>
            <a:t> г\см</a:t>
          </a:r>
          <a:r>
            <a:rPr lang="ru-RU" b="1" baseline="30000" dirty="0"/>
            <a:t>3</a:t>
          </a:r>
        </a:p>
        <a:p>
          <a:r>
            <a:rPr lang="uk-UA" b="1" baseline="30000" dirty="0"/>
            <a:t>Найважчий - Осмій</a:t>
          </a:r>
          <a:endParaRPr lang="ru-RU" b="1" dirty="0"/>
        </a:p>
      </dgm:t>
    </dgm:pt>
    <dgm:pt modelId="{7965BC2C-AB7D-4499-A7AE-C5FA8FD97C51}" type="parTrans" cxnId="{35B4E789-D59C-48A8-8C73-3B8536B374B8}">
      <dgm:prSet/>
      <dgm:spPr/>
      <dgm:t>
        <a:bodyPr/>
        <a:lstStyle/>
        <a:p>
          <a:endParaRPr lang="ru-RU"/>
        </a:p>
      </dgm:t>
    </dgm:pt>
    <dgm:pt modelId="{0633F6B9-E059-4DD5-B41D-B9C58769FE69}" type="sibTrans" cxnId="{35B4E789-D59C-48A8-8C73-3B8536B374B8}">
      <dgm:prSet/>
      <dgm:spPr/>
      <dgm:t>
        <a:bodyPr/>
        <a:lstStyle/>
        <a:p>
          <a:endParaRPr lang="ru-RU"/>
        </a:p>
      </dgm:t>
    </dgm:pt>
    <dgm:pt modelId="{9BD6DEFF-5CC9-48C5-9405-AB953A87BA0D}">
      <dgm:prSet phldrT="[Текст]" custT="1"/>
      <dgm:spPr/>
      <dgm:t>
        <a:bodyPr/>
        <a:lstStyle/>
        <a:p>
          <a:r>
            <a:rPr lang="ru-RU" sz="3200" b="1" dirty="0" err="1"/>
            <a:t>Густина</a:t>
          </a:r>
          <a:endParaRPr lang="ru-RU" sz="3200" b="1" dirty="0"/>
        </a:p>
      </dgm:t>
    </dgm:pt>
    <dgm:pt modelId="{6206F907-B231-4E17-B2EA-AED87E957201}" type="sibTrans" cxnId="{6C99B082-372A-4645-841A-B7EC493EC50E}">
      <dgm:prSet/>
      <dgm:spPr/>
      <dgm:t>
        <a:bodyPr/>
        <a:lstStyle/>
        <a:p>
          <a:endParaRPr lang="ru-RU"/>
        </a:p>
      </dgm:t>
    </dgm:pt>
    <dgm:pt modelId="{2301AD4E-C923-4FEA-9154-5DE584581EDB}" type="parTrans" cxnId="{6C99B082-372A-4645-841A-B7EC493EC50E}">
      <dgm:prSet/>
      <dgm:spPr/>
      <dgm:t>
        <a:bodyPr/>
        <a:lstStyle/>
        <a:p>
          <a:endParaRPr lang="ru-RU"/>
        </a:p>
      </dgm:t>
    </dgm:pt>
    <dgm:pt modelId="{9E4677CD-E011-4CF5-B59E-C4D526A8C2F7}" type="pres">
      <dgm:prSet presAssocID="{7ADF834A-A397-4515-B143-F6D6AA6AF8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5AA061-B45E-43FD-B43A-6FAB3CD495B4}" type="pres">
      <dgm:prSet presAssocID="{9BD6DEFF-5CC9-48C5-9405-AB953A87BA0D}" presName="hierRoot1" presStyleCnt="0"/>
      <dgm:spPr/>
    </dgm:pt>
    <dgm:pt modelId="{7F817699-AFA3-4BA8-8C24-5401160650EB}" type="pres">
      <dgm:prSet presAssocID="{9BD6DEFF-5CC9-48C5-9405-AB953A87BA0D}" presName="composite" presStyleCnt="0"/>
      <dgm:spPr/>
    </dgm:pt>
    <dgm:pt modelId="{1377D573-D6A5-4391-B241-73AA9CE09540}" type="pres">
      <dgm:prSet presAssocID="{9BD6DEFF-5CC9-48C5-9405-AB953A87BA0D}" presName="background" presStyleLbl="node0" presStyleIdx="0" presStyleCnt="1"/>
      <dgm:spPr/>
    </dgm:pt>
    <dgm:pt modelId="{520D6312-C02A-41D8-A95A-C6DD7C6B4409}" type="pres">
      <dgm:prSet presAssocID="{9BD6DEFF-5CC9-48C5-9405-AB953A87BA0D}" presName="text" presStyleLbl="fgAcc0" presStyleIdx="0" presStyleCnt="1">
        <dgm:presLayoutVars>
          <dgm:chPref val="3"/>
        </dgm:presLayoutVars>
      </dgm:prSet>
      <dgm:spPr/>
    </dgm:pt>
    <dgm:pt modelId="{F89AA7B2-5605-43C7-B97D-490F43C43448}" type="pres">
      <dgm:prSet presAssocID="{9BD6DEFF-5CC9-48C5-9405-AB953A87BA0D}" presName="hierChild2" presStyleCnt="0"/>
      <dgm:spPr/>
    </dgm:pt>
    <dgm:pt modelId="{6AA17301-7322-4A5C-9CD6-7FD0F7839223}" type="pres">
      <dgm:prSet presAssocID="{8CA9A52C-7342-4F37-AC46-A5A48B8B855F}" presName="Name10" presStyleLbl="parChTrans1D2" presStyleIdx="0" presStyleCnt="2"/>
      <dgm:spPr/>
    </dgm:pt>
    <dgm:pt modelId="{E5BEF3F2-2AEB-4AF7-B405-89B09C2C821C}" type="pres">
      <dgm:prSet presAssocID="{7CD8AD82-9302-4C1F-AAD6-7016A39C2432}" presName="hierRoot2" presStyleCnt="0"/>
      <dgm:spPr/>
    </dgm:pt>
    <dgm:pt modelId="{3D49AD8F-3911-4DA9-8FE1-A2FE4DF75B90}" type="pres">
      <dgm:prSet presAssocID="{7CD8AD82-9302-4C1F-AAD6-7016A39C2432}" presName="composite2" presStyleCnt="0"/>
      <dgm:spPr/>
    </dgm:pt>
    <dgm:pt modelId="{79D1F1D8-5F15-4745-ADFA-ACE9A38FAC87}" type="pres">
      <dgm:prSet presAssocID="{7CD8AD82-9302-4C1F-AAD6-7016A39C2432}" presName="background2" presStyleLbl="node2" presStyleIdx="0" presStyleCnt="2"/>
      <dgm:spPr/>
    </dgm:pt>
    <dgm:pt modelId="{2C4E382F-1AF1-4989-92BB-10E8D27646B6}" type="pres">
      <dgm:prSet presAssocID="{7CD8AD82-9302-4C1F-AAD6-7016A39C2432}" presName="text2" presStyleLbl="fgAcc2" presStyleIdx="0" presStyleCnt="2">
        <dgm:presLayoutVars>
          <dgm:chPref val="3"/>
        </dgm:presLayoutVars>
      </dgm:prSet>
      <dgm:spPr/>
    </dgm:pt>
    <dgm:pt modelId="{933B4200-6E36-423E-ACDE-ADC858C983CB}" type="pres">
      <dgm:prSet presAssocID="{7CD8AD82-9302-4C1F-AAD6-7016A39C2432}" presName="hierChild3" presStyleCnt="0"/>
      <dgm:spPr/>
    </dgm:pt>
    <dgm:pt modelId="{CDCA4EF2-6662-4575-BD39-5CF0345C23F8}" type="pres">
      <dgm:prSet presAssocID="{3A718D95-21C7-4C55-AC67-5D82F73FE650}" presName="Name17" presStyleLbl="parChTrans1D3" presStyleIdx="0" presStyleCnt="2"/>
      <dgm:spPr/>
    </dgm:pt>
    <dgm:pt modelId="{F79CF800-F50D-42E2-AD2F-F4574F3B3E04}" type="pres">
      <dgm:prSet presAssocID="{FA839A55-23D6-4EBA-AFCB-728D97062DEA}" presName="hierRoot3" presStyleCnt="0"/>
      <dgm:spPr/>
    </dgm:pt>
    <dgm:pt modelId="{DAEA2764-1052-411B-8DFD-5F3744C2B02F}" type="pres">
      <dgm:prSet presAssocID="{FA839A55-23D6-4EBA-AFCB-728D97062DEA}" presName="composite3" presStyleCnt="0"/>
      <dgm:spPr/>
    </dgm:pt>
    <dgm:pt modelId="{CE6C5697-8133-4FD7-A0D4-A9921AE7639E}" type="pres">
      <dgm:prSet presAssocID="{FA839A55-23D6-4EBA-AFCB-728D97062DEA}" presName="background3" presStyleLbl="node3" presStyleIdx="0" presStyleCnt="2"/>
      <dgm:spPr/>
    </dgm:pt>
    <dgm:pt modelId="{FBE69800-C496-4C6D-8DBF-2F596C0DF001}" type="pres">
      <dgm:prSet presAssocID="{FA839A55-23D6-4EBA-AFCB-728D97062DEA}" presName="text3" presStyleLbl="fgAcc3" presStyleIdx="0" presStyleCnt="2">
        <dgm:presLayoutVars>
          <dgm:chPref val="3"/>
        </dgm:presLayoutVars>
      </dgm:prSet>
      <dgm:spPr/>
    </dgm:pt>
    <dgm:pt modelId="{DB42F1C9-6F35-40E0-AECD-C670C2F675BB}" type="pres">
      <dgm:prSet presAssocID="{FA839A55-23D6-4EBA-AFCB-728D97062DEA}" presName="hierChild4" presStyleCnt="0"/>
      <dgm:spPr/>
    </dgm:pt>
    <dgm:pt modelId="{68704E0E-37E0-4CBB-B453-168E94E0A8F6}" type="pres">
      <dgm:prSet presAssocID="{13DF27EE-5C74-469F-9A73-4D86036139F0}" presName="Name10" presStyleLbl="parChTrans1D2" presStyleIdx="1" presStyleCnt="2"/>
      <dgm:spPr/>
    </dgm:pt>
    <dgm:pt modelId="{6518EE0E-9915-4298-B5C1-E0094E63F7A9}" type="pres">
      <dgm:prSet presAssocID="{B19B6DBA-42FD-4BB8-BD9E-F1A083994154}" presName="hierRoot2" presStyleCnt="0"/>
      <dgm:spPr/>
    </dgm:pt>
    <dgm:pt modelId="{655BEE18-0C9C-427D-91F4-DB9D772FA899}" type="pres">
      <dgm:prSet presAssocID="{B19B6DBA-42FD-4BB8-BD9E-F1A083994154}" presName="composite2" presStyleCnt="0"/>
      <dgm:spPr/>
    </dgm:pt>
    <dgm:pt modelId="{E4CD6D2D-74A0-4DFC-B23A-CFD22B14184A}" type="pres">
      <dgm:prSet presAssocID="{B19B6DBA-42FD-4BB8-BD9E-F1A083994154}" presName="background2" presStyleLbl="node2" presStyleIdx="1" presStyleCnt="2"/>
      <dgm:spPr/>
    </dgm:pt>
    <dgm:pt modelId="{5AA8327A-4DE9-4DB5-B259-C886F7739952}" type="pres">
      <dgm:prSet presAssocID="{B19B6DBA-42FD-4BB8-BD9E-F1A083994154}" presName="text2" presStyleLbl="fgAcc2" presStyleIdx="1" presStyleCnt="2">
        <dgm:presLayoutVars>
          <dgm:chPref val="3"/>
        </dgm:presLayoutVars>
      </dgm:prSet>
      <dgm:spPr/>
    </dgm:pt>
    <dgm:pt modelId="{6A42C072-89A0-40C7-A237-E220A5A8EA04}" type="pres">
      <dgm:prSet presAssocID="{B19B6DBA-42FD-4BB8-BD9E-F1A083994154}" presName="hierChild3" presStyleCnt="0"/>
      <dgm:spPr/>
    </dgm:pt>
    <dgm:pt modelId="{4AF15268-5AC6-4B78-A41F-3E290AEE55B3}" type="pres">
      <dgm:prSet presAssocID="{7965BC2C-AB7D-4499-A7AE-C5FA8FD97C51}" presName="Name17" presStyleLbl="parChTrans1D3" presStyleIdx="1" presStyleCnt="2"/>
      <dgm:spPr/>
    </dgm:pt>
    <dgm:pt modelId="{2CB5998C-A94E-4E20-912E-DCA780FA6849}" type="pres">
      <dgm:prSet presAssocID="{5C863251-CC0A-4C5C-A238-94B1811999BF}" presName="hierRoot3" presStyleCnt="0"/>
      <dgm:spPr/>
    </dgm:pt>
    <dgm:pt modelId="{B81B88D9-36B9-4C3C-B0D5-221830F867FD}" type="pres">
      <dgm:prSet presAssocID="{5C863251-CC0A-4C5C-A238-94B1811999BF}" presName="composite3" presStyleCnt="0"/>
      <dgm:spPr/>
    </dgm:pt>
    <dgm:pt modelId="{42FB5802-EB97-4AED-8456-D53DAB6F4607}" type="pres">
      <dgm:prSet presAssocID="{5C863251-CC0A-4C5C-A238-94B1811999BF}" presName="background3" presStyleLbl="node3" presStyleIdx="1" presStyleCnt="2"/>
      <dgm:spPr/>
    </dgm:pt>
    <dgm:pt modelId="{17F381AE-2144-4588-A160-6292120F540E}" type="pres">
      <dgm:prSet presAssocID="{5C863251-CC0A-4C5C-A238-94B1811999BF}" presName="text3" presStyleLbl="fgAcc3" presStyleIdx="1" presStyleCnt="2">
        <dgm:presLayoutVars>
          <dgm:chPref val="3"/>
        </dgm:presLayoutVars>
      </dgm:prSet>
      <dgm:spPr/>
    </dgm:pt>
    <dgm:pt modelId="{9746388E-A6B8-4470-91C9-3E790914BB7A}" type="pres">
      <dgm:prSet presAssocID="{5C863251-CC0A-4C5C-A238-94B1811999BF}" presName="hierChild4" presStyleCnt="0"/>
      <dgm:spPr/>
    </dgm:pt>
  </dgm:ptLst>
  <dgm:cxnLst>
    <dgm:cxn modelId="{51B01C07-28D8-433B-A4F1-094A38E3DA3F}" type="presOf" srcId="{FA839A55-23D6-4EBA-AFCB-728D97062DEA}" destId="{FBE69800-C496-4C6D-8DBF-2F596C0DF001}" srcOrd="0" destOrd="0" presId="urn:microsoft.com/office/officeart/2005/8/layout/hierarchy1"/>
    <dgm:cxn modelId="{BD5FB608-340A-443B-BF54-520911363ED9}" type="presOf" srcId="{7CD8AD82-9302-4C1F-AAD6-7016A39C2432}" destId="{2C4E382F-1AF1-4989-92BB-10E8D27646B6}" srcOrd="0" destOrd="0" presId="urn:microsoft.com/office/officeart/2005/8/layout/hierarchy1"/>
    <dgm:cxn modelId="{BBDCEE09-8E63-4A30-88BD-F5950B68E5D2}" type="presOf" srcId="{13DF27EE-5C74-469F-9A73-4D86036139F0}" destId="{68704E0E-37E0-4CBB-B453-168E94E0A8F6}" srcOrd="0" destOrd="0" presId="urn:microsoft.com/office/officeart/2005/8/layout/hierarchy1"/>
    <dgm:cxn modelId="{4591BC68-FAAE-4589-9842-4F231AB13442}" type="presOf" srcId="{8CA9A52C-7342-4F37-AC46-A5A48B8B855F}" destId="{6AA17301-7322-4A5C-9CD6-7FD0F7839223}" srcOrd="0" destOrd="0" presId="urn:microsoft.com/office/officeart/2005/8/layout/hierarchy1"/>
    <dgm:cxn modelId="{45C35A6B-CD88-4E42-AE33-BF0743AF149E}" type="presOf" srcId="{7ADF834A-A397-4515-B143-F6D6AA6AF87F}" destId="{9E4677CD-E011-4CF5-B59E-C4D526A8C2F7}" srcOrd="0" destOrd="0" presId="urn:microsoft.com/office/officeart/2005/8/layout/hierarchy1"/>
    <dgm:cxn modelId="{298BB24E-F6A5-4ACF-A829-B29922AE68DD}" type="presOf" srcId="{5C863251-CC0A-4C5C-A238-94B1811999BF}" destId="{17F381AE-2144-4588-A160-6292120F540E}" srcOrd="0" destOrd="0" presId="urn:microsoft.com/office/officeart/2005/8/layout/hierarchy1"/>
    <dgm:cxn modelId="{E6F4EC57-957C-47DA-B6E0-5E9951D250A6}" srcId="{9BD6DEFF-5CC9-48C5-9405-AB953A87BA0D}" destId="{B19B6DBA-42FD-4BB8-BD9E-F1A083994154}" srcOrd="1" destOrd="0" parTransId="{13DF27EE-5C74-469F-9A73-4D86036139F0}" sibTransId="{601282EC-7127-4DC5-96B8-3570785D0F08}"/>
    <dgm:cxn modelId="{34A3C07C-C757-4424-A188-BE56126208FE}" type="presOf" srcId="{3A718D95-21C7-4C55-AC67-5D82F73FE650}" destId="{CDCA4EF2-6662-4575-BD39-5CF0345C23F8}" srcOrd="0" destOrd="0" presId="urn:microsoft.com/office/officeart/2005/8/layout/hierarchy1"/>
    <dgm:cxn modelId="{BE06E481-3DDF-4C84-B649-407133A444AD}" type="presOf" srcId="{9BD6DEFF-5CC9-48C5-9405-AB953A87BA0D}" destId="{520D6312-C02A-41D8-A95A-C6DD7C6B4409}" srcOrd="0" destOrd="0" presId="urn:microsoft.com/office/officeart/2005/8/layout/hierarchy1"/>
    <dgm:cxn modelId="{6C99B082-372A-4645-841A-B7EC493EC50E}" srcId="{7ADF834A-A397-4515-B143-F6D6AA6AF87F}" destId="{9BD6DEFF-5CC9-48C5-9405-AB953A87BA0D}" srcOrd="0" destOrd="0" parTransId="{2301AD4E-C923-4FEA-9154-5DE584581EDB}" sibTransId="{6206F907-B231-4E17-B2EA-AED87E957201}"/>
    <dgm:cxn modelId="{6251E588-C881-4A76-AB43-F2207AA67F73}" type="presOf" srcId="{B19B6DBA-42FD-4BB8-BD9E-F1A083994154}" destId="{5AA8327A-4DE9-4DB5-B259-C886F7739952}" srcOrd="0" destOrd="0" presId="urn:microsoft.com/office/officeart/2005/8/layout/hierarchy1"/>
    <dgm:cxn modelId="{35B4E789-D59C-48A8-8C73-3B8536B374B8}" srcId="{B19B6DBA-42FD-4BB8-BD9E-F1A083994154}" destId="{5C863251-CC0A-4C5C-A238-94B1811999BF}" srcOrd="0" destOrd="0" parTransId="{7965BC2C-AB7D-4499-A7AE-C5FA8FD97C51}" sibTransId="{0633F6B9-E059-4DD5-B41D-B9C58769FE69}"/>
    <dgm:cxn modelId="{5C4BF3CD-345E-4B4C-8F25-4AF739053F70}" srcId="{7CD8AD82-9302-4C1F-AAD6-7016A39C2432}" destId="{FA839A55-23D6-4EBA-AFCB-728D97062DEA}" srcOrd="0" destOrd="0" parTransId="{3A718D95-21C7-4C55-AC67-5D82F73FE650}" sibTransId="{4D115B53-2DB6-4E73-9270-7A316261339A}"/>
    <dgm:cxn modelId="{317A30D5-25A6-4AB5-88F1-1B04ABA04060}" type="presOf" srcId="{7965BC2C-AB7D-4499-A7AE-C5FA8FD97C51}" destId="{4AF15268-5AC6-4B78-A41F-3E290AEE55B3}" srcOrd="0" destOrd="0" presId="urn:microsoft.com/office/officeart/2005/8/layout/hierarchy1"/>
    <dgm:cxn modelId="{F89FF6FF-EB2C-4C0F-AD30-D6268D70E4FD}" srcId="{9BD6DEFF-5CC9-48C5-9405-AB953A87BA0D}" destId="{7CD8AD82-9302-4C1F-AAD6-7016A39C2432}" srcOrd="0" destOrd="0" parTransId="{8CA9A52C-7342-4F37-AC46-A5A48B8B855F}" sibTransId="{BA9BD452-32D2-426F-B83C-80BCE1F9758B}"/>
    <dgm:cxn modelId="{CE94846A-425E-4E92-8571-56E25515153C}" type="presParOf" srcId="{9E4677CD-E011-4CF5-B59E-C4D526A8C2F7}" destId="{525AA061-B45E-43FD-B43A-6FAB3CD495B4}" srcOrd="0" destOrd="0" presId="urn:microsoft.com/office/officeart/2005/8/layout/hierarchy1"/>
    <dgm:cxn modelId="{1C0A58AC-B5CB-4F1F-BB6B-8715F6613801}" type="presParOf" srcId="{525AA061-B45E-43FD-B43A-6FAB3CD495B4}" destId="{7F817699-AFA3-4BA8-8C24-5401160650EB}" srcOrd="0" destOrd="0" presId="urn:microsoft.com/office/officeart/2005/8/layout/hierarchy1"/>
    <dgm:cxn modelId="{0DBEB25E-9065-4BB9-9739-087CD3096B92}" type="presParOf" srcId="{7F817699-AFA3-4BA8-8C24-5401160650EB}" destId="{1377D573-D6A5-4391-B241-73AA9CE09540}" srcOrd="0" destOrd="0" presId="urn:microsoft.com/office/officeart/2005/8/layout/hierarchy1"/>
    <dgm:cxn modelId="{AD186179-E0B7-4FB4-81BC-6A1143FFFE21}" type="presParOf" srcId="{7F817699-AFA3-4BA8-8C24-5401160650EB}" destId="{520D6312-C02A-41D8-A95A-C6DD7C6B4409}" srcOrd="1" destOrd="0" presId="urn:microsoft.com/office/officeart/2005/8/layout/hierarchy1"/>
    <dgm:cxn modelId="{F5B7360A-4924-4ACA-BC9A-DADFFA8120C0}" type="presParOf" srcId="{525AA061-B45E-43FD-B43A-6FAB3CD495B4}" destId="{F89AA7B2-5605-43C7-B97D-490F43C43448}" srcOrd="1" destOrd="0" presId="urn:microsoft.com/office/officeart/2005/8/layout/hierarchy1"/>
    <dgm:cxn modelId="{2A455D7C-ECA8-4BA0-AA06-A05C130744D4}" type="presParOf" srcId="{F89AA7B2-5605-43C7-B97D-490F43C43448}" destId="{6AA17301-7322-4A5C-9CD6-7FD0F7839223}" srcOrd="0" destOrd="0" presId="urn:microsoft.com/office/officeart/2005/8/layout/hierarchy1"/>
    <dgm:cxn modelId="{88764047-75FD-4004-83A2-47B468CF062D}" type="presParOf" srcId="{F89AA7B2-5605-43C7-B97D-490F43C43448}" destId="{E5BEF3F2-2AEB-4AF7-B405-89B09C2C821C}" srcOrd="1" destOrd="0" presId="urn:microsoft.com/office/officeart/2005/8/layout/hierarchy1"/>
    <dgm:cxn modelId="{853D5E0B-3D9B-41E9-9265-A12EC2BF8200}" type="presParOf" srcId="{E5BEF3F2-2AEB-4AF7-B405-89B09C2C821C}" destId="{3D49AD8F-3911-4DA9-8FE1-A2FE4DF75B90}" srcOrd="0" destOrd="0" presId="urn:microsoft.com/office/officeart/2005/8/layout/hierarchy1"/>
    <dgm:cxn modelId="{8EE39523-B4F3-474D-8337-833A004FDC74}" type="presParOf" srcId="{3D49AD8F-3911-4DA9-8FE1-A2FE4DF75B90}" destId="{79D1F1D8-5F15-4745-ADFA-ACE9A38FAC87}" srcOrd="0" destOrd="0" presId="urn:microsoft.com/office/officeart/2005/8/layout/hierarchy1"/>
    <dgm:cxn modelId="{68EC961C-D21F-4E8D-8068-18D253F72C5C}" type="presParOf" srcId="{3D49AD8F-3911-4DA9-8FE1-A2FE4DF75B90}" destId="{2C4E382F-1AF1-4989-92BB-10E8D27646B6}" srcOrd="1" destOrd="0" presId="urn:microsoft.com/office/officeart/2005/8/layout/hierarchy1"/>
    <dgm:cxn modelId="{A6D25ED9-B75E-41EC-84C4-2F990C7EED56}" type="presParOf" srcId="{E5BEF3F2-2AEB-4AF7-B405-89B09C2C821C}" destId="{933B4200-6E36-423E-ACDE-ADC858C983CB}" srcOrd="1" destOrd="0" presId="urn:microsoft.com/office/officeart/2005/8/layout/hierarchy1"/>
    <dgm:cxn modelId="{E53E6331-19A6-4971-A2C7-0E9760640D88}" type="presParOf" srcId="{933B4200-6E36-423E-ACDE-ADC858C983CB}" destId="{CDCA4EF2-6662-4575-BD39-5CF0345C23F8}" srcOrd="0" destOrd="0" presId="urn:microsoft.com/office/officeart/2005/8/layout/hierarchy1"/>
    <dgm:cxn modelId="{1C4C7EA0-EB12-4306-9E64-0E585E24CFA5}" type="presParOf" srcId="{933B4200-6E36-423E-ACDE-ADC858C983CB}" destId="{F79CF800-F50D-42E2-AD2F-F4574F3B3E04}" srcOrd="1" destOrd="0" presId="urn:microsoft.com/office/officeart/2005/8/layout/hierarchy1"/>
    <dgm:cxn modelId="{FDA4F1D6-23E9-4E60-95CA-6284C88D8774}" type="presParOf" srcId="{F79CF800-F50D-42E2-AD2F-F4574F3B3E04}" destId="{DAEA2764-1052-411B-8DFD-5F3744C2B02F}" srcOrd="0" destOrd="0" presId="urn:microsoft.com/office/officeart/2005/8/layout/hierarchy1"/>
    <dgm:cxn modelId="{DC52DD0F-1FD5-45F3-BC35-14AD30C81D78}" type="presParOf" srcId="{DAEA2764-1052-411B-8DFD-5F3744C2B02F}" destId="{CE6C5697-8133-4FD7-A0D4-A9921AE7639E}" srcOrd="0" destOrd="0" presId="urn:microsoft.com/office/officeart/2005/8/layout/hierarchy1"/>
    <dgm:cxn modelId="{7880497C-8911-4A47-BFF9-2CCF932F64EC}" type="presParOf" srcId="{DAEA2764-1052-411B-8DFD-5F3744C2B02F}" destId="{FBE69800-C496-4C6D-8DBF-2F596C0DF001}" srcOrd="1" destOrd="0" presId="urn:microsoft.com/office/officeart/2005/8/layout/hierarchy1"/>
    <dgm:cxn modelId="{FF12FC53-10C4-40D4-8432-F6F3AF40178B}" type="presParOf" srcId="{F79CF800-F50D-42E2-AD2F-F4574F3B3E04}" destId="{DB42F1C9-6F35-40E0-AECD-C670C2F675BB}" srcOrd="1" destOrd="0" presId="urn:microsoft.com/office/officeart/2005/8/layout/hierarchy1"/>
    <dgm:cxn modelId="{0FE836C0-E0DB-4A3D-8EDF-526A9F718610}" type="presParOf" srcId="{F89AA7B2-5605-43C7-B97D-490F43C43448}" destId="{68704E0E-37E0-4CBB-B453-168E94E0A8F6}" srcOrd="2" destOrd="0" presId="urn:microsoft.com/office/officeart/2005/8/layout/hierarchy1"/>
    <dgm:cxn modelId="{D6ECE0B7-AFAD-4F6E-8AB9-6A67C0EFC971}" type="presParOf" srcId="{F89AA7B2-5605-43C7-B97D-490F43C43448}" destId="{6518EE0E-9915-4298-B5C1-E0094E63F7A9}" srcOrd="3" destOrd="0" presId="urn:microsoft.com/office/officeart/2005/8/layout/hierarchy1"/>
    <dgm:cxn modelId="{0688CA8B-D904-4C3E-B990-4B1C4F29A595}" type="presParOf" srcId="{6518EE0E-9915-4298-B5C1-E0094E63F7A9}" destId="{655BEE18-0C9C-427D-91F4-DB9D772FA899}" srcOrd="0" destOrd="0" presId="urn:microsoft.com/office/officeart/2005/8/layout/hierarchy1"/>
    <dgm:cxn modelId="{90E289A0-1DDE-4048-AFC6-430C144CDFCB}" type="presParOf" srcId="{655BEE18-0C9C-427D-91F4-DB9D772FA899}" destId="{E4CD6D2D-74A0-4DFC-B23A-CFD22B14184A}" srcOrd="0" destOrd="0" presId="urn:microsoft.com/office/officeart/2005/8/layout/hierarchy1"/>
    <dgm:cxn modelId="{AF22CF32-1E97-411B-98D7-A22452950725}" type="presParOf" srcId="{655BEE18-0C9C-427D-91F4-DB9D772FA899}" destId="{5AA8327A-4DE9-4DB5-B259-C886F7739952}" srcOrd="1" destOrd="0" presId="urn:microsoft.com/office/officeart/2005/8/layout/hierarchy1"/>
    <dgm:cxn modelId="{53170F28-B18F-4CFB-99AE-8C7E101E4D26}" type="presParOf" srcId="{6518EE0E-9915-4298-B5C1-E0094E63F7A9}" destId="{6A42C072-89A0-40C7-A237-E220A5A8EA04}" srcOrd="1" destOrd="0" presId="urn:microsoft.com/office/officeart/2005/8/layout/hierarchy1"/>
    <dgm:cxn modelId="{DF8FAB83-F652-4BC8-8C1F-C9EDE6509637}" type="presParOf" srcId="{6A42C072-89A0-40C7-A237-E220A5A8EA04}" destId="{4AF15268-5AC6-4B78-A41F-3E290AEE55B3}" srcOrd="0" destOrd="0" presId="urn:microsoft.com/office/officeart/2005/8/layout/hierarchy1"/>
    <dgm:cxn modelId="{8AD1ED34-D348-4A59-882E-3527A8D78352}" type="presParOf" srcId="{6A42C072-89A0-40C7-A237-E220A5A8EA04}" destId="{2CB5998C-A94E-4E20-912E-DCA780FA6849}" srcOrd="1" destOrd="0" presId="urn:microsoft.com/office/officeart/2005/8/layout/hierarchy1"/>
    <dgm:cxn modelId="{8D1E8B4C-BCC1-4C00-8B36-81704CB2DC39}" type="presParOf" srcId="{2CB5998C-A94E-4E20-912E-DCA780FA6849}" destId="{B81B88D9-36B9-4C3C-B0D5-221830F867FD}" srcOrd="0" destOrd="0" presId="urn:microsoft.com/office/officeart/2005/8/layout/hierarchy1"/>
    <dgm:cxn modelId="{35F8011A-E6BC-4AE7-971D-1A1D36A3CB5C}" type="presParOf" srcId="{B81B88D9-36B9-4C3C-B0D5-221830F867FD}" destId="{42FB5802-EB97-4AED-8456-D53DAB6F4607}" srcOrd="0" destOrd="0" presId="urn:microsoft.com/office/officeart/2005/8/layout/hierarchy1"/>
    <dgm:cxn modelId="{549F2B92-2690-4C12-AEB2-8A81F9B1E387}" type="presParOf" srcId="{B81B88D9-36B9-4C3C-B0D5-221830F867FD}" destId="{17F381AE-2144-4588-A160-6292120F540E}" srcOrd="1" destOrd="0" presId="urn:microsoft.com/office/officeart/2005/8/layout/hierarchy1"/>
    <dgm:cxn modelId="{C91FB8E5-70D7-46CE-A466-3222C09DB4B7}" type="presParOf" srcId="{2CB5998C-A94E-4E20-912E-DCA780FA6849}" destId="{9746388E-A6B8-4470-91C9-3E790914BB7A}" srcOrd="1" destOrd="0" presId="urn:microsoft.com/office/officeart/2005/8/layout/hierarchy1"/>
  </dgm:cxnLst>
  <dgm:bg>
    <a:gradFill>
      <a:gsLst>
        <a:gs pos="0">
          <a:srgbClr val="00B050"/>
        </a:gs>
        <a:gs pos="53000">
          <a:schemeClr val="accent5">
            <a:lumMod val="40000"/>
            <a:lumOff val="60000"/>
          </a:schemeClr>
        </a:gs>
        <a:gs pos="100000">
          <a:srgbClr val="FFFF00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2F254-22F7-4A7A-8322-01837015363A}">
      <dsp:nvSpPr>
        <dsp:cNvPr id="0" name=""/>
        <dsp:cNvSpPr/>
      </dsp:nvSpPr>
      <dsp:spPr>
        <a:xfrm>
          <a:off x="4572000" y="3264756"/>
          <a:ext cx="2502014" cy="86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233"/>
              </a:lnTo>
              <a:lnTo>
                <a:pt x="2502014" y="434233"/>
              </a:lnTo>
              <a:lnTo>
                <a:pt x="2502014" y="86846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E8084-B8BD-4EB7-A5CF-4985619844FA}">
      <dsp:nvSpPr>
        <dsp:cNvPr id="0" name=""/>
        <dsp:cNvSpPr/>
      </dsp:nvSpPr>
      <dsp:spPr>
        <a:xfrm>
          <a:off x="2069985" y="3264756"/>
          <a:ext cx="2502014" cy="868467"/>
        </a:xfrm>
        <a:custGeom>
          <a:avLst/>
          <a:gdLst/>
          <a:ahLst/>
          <a:cxnLst/>
          <a:rect l="0" t="0" r="0" b="0"/>
          <a:pathLst>
            <a:path>
              <a:moveTo>
                <a:pt x="2502014" y="0"/>
              </a:moveTo>
              <a:lnTo>
                <a:pt x="2502014" y="434233"/>
              </a:lnTo>
              <a:lnTo>
                <a:pt x="0" y="434233"/>
              </a:lnTo>
              <a:lnTo>
                <a:pt x="0" y="86846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B1E32-0DCF-4B71-A6D1-AE7D3312B146}">
      <dsp:nvSpPr>
        <dsp:cNvPr id="0" name=""/>
        <dsp:cNvSpPr/>
      </dsp:nvSpPr>
      <dsp:spPr>
        <a:xfrm>
          <a:off x="2504219" y="1196975"/>
          <a:ext cx="4135561" cy="2067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1" kern="1200" dirty="0">
              <a:solidFill>
                <a:schemeClr val="tx1"/>
              </a:solidFill>
            </a:rPr>
            <a:t>Температура </a:t>
          </a:r>
          <a:r>
            <a:rPr lang="ru-RU" sz="4600" b="1" kern="1200" dirty="0" err="1">
              <a:solidFill>
                <a:schemeClr val="tx1"/>
              </a:solidFill>
            </a:rPr>
            <a:t>плавлення</a:t>
          </a:r>
          <a:endParaRPr lang="ru-RU" sz="4600" b="1" kern="1200" dirty="0">
            <a:solidFill>
              <a:schemeClr val="tx1"/>
            </a:solidFill>
          </a:endParaRPr>
        </a:p>
      </dsp:txBody>
      <dsp:txXfrm>
        <a:off x="2504219" y="1196975"/>
        <a:ext cx="4135561" cy="2067780"/>
      </dsp:txXfrm>
    </dsp:sp>
    <dsp:sp modelId="{4EC0A4EE-023A-4A21-A002-43B8B07AACCF}">
      <dsp:nvSpPr>
        <dsp:cNvPr id="0" name=""/>
        <dsp:cNvSpPr/>
      </dsp:nvSpPr>
      <dsp:spPr>
        <a:xfrm>
          <a:off x="2204" y="4133224"/>
          <a:ext cx="4135561" cy="1527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1" kern="1200" dirty="0" err="1">
              <a:solidFill>
                <a:schemeClr val="tx1"/>
              </a:solidFill>
            </a:rPr>
            <a:t>Легкоплавкі</a:t>
          </a:r>
          <a:r>
            <a:rPr lang="ru-RU" sz="4600" b="1" kern="1200" dirty="0">
              <a:solidFill>
                <a:schemeClr val="tx1"/>
              </a:solidFill>
            </a:rPr>
            <a:t> -</a:t>
          </a:r>
          <a:r>
            <a:rPr lang="en-US" sz="4600" b="1" kern="1200" dirty="0">
              <a:solidFill>
                <a:schemeClr val="tx1"/>
              </a:solidFill>
            </a:rPr>
            <a:t>&lt; 1000</a:t>
          </a:r>
          <a:r>
            <a:rPr lang="en-US" sz="4600" b="1" kern="1200" baseline="30000" dirty="0">
              <a:solidFill>
                <a:schemeClr val="tx1"/>
              </a:solidFill>
            </a:rPr>
            <a:t>0</a:t>
          </a:r>
          <a:r>
            <a:rPr lang="en-US" sz="4600" b="1" kern="1200" baseline="0" dirty="0">
              <a:solidFill>
                <a:schemeClr val="tx1"/>
              </a:solidFill>
            </a:rPr>
            <a:t>C</a:t>
          </a:r>
          <a:r>
            <a:rPr lang="ru-RU" sz="4600" b="1" kern="1200" dirty="0">
              <a:solidFill>
                <a:schemeClr val="tx1"/>
              </a:solidFill>
            </a:rPr>
            <a:t> </a:t>
          </a:r>
        </a:p>
      </dsp:txBody>
      <dsp:txXfrm>
        <a:off x="2204" y="4133224"/>
        <a:ext cx="4135561" cy="1527800"/>
      </dsp:txXfrm>
    </dsp:sp>
    <dsp:sp modelId="{DCDF9AF4-40C4-42D3-BF63-A751AB4B3A9C}">
      <dsp:nvSpPr>
        <dsp:cNvPr id="0" name=""/>
        <dsp:cNvSpPr/>
      </dsp:nvSpPr>
      <dsp:spPr>
        <a:xfrm>
          <a:off x="5006233" y="4133224"/>
          <a:ext cx="4135561" cy="1527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1" kern="1200" dirty="0" err="1">
              <a:solidFill>
                <a:schemeClr val="tx1"/>
              </a:solidFill>
            </a:rPr>
            <a:t>Тугоплавкі</a:t>
          </a:r>
          <a:r>
            <a:rPr lang="en-US" sz="4600" b="1" kern="1200" dirty="0">
              <a:solidFill>
                <a:schemeClr val="tx1"/>
              </a:solidFill>
            </a:rPr>
            <a:t> - &gt; 1000</a:t>
          </a:r>
          <a:r>
            <a:rPr lang="en-US" sz="4600" b="1" kern="1200" baseline="30000" dirty="0">
              <a:solidFill>
                <a:schemeClr val="tx1"/>
              </a:solidFill>
            </a:rPr>
            <a:t>0</a:t>
          </a:r>
          <a:r>
            <a:rPr lang="en-US" sz="4600" b="1" kern="1200" baseline="0" dirty="0">
              <a:solidFill>
                <a:schemeClr val="tx1"/>
              </a:solidFill>
            </a:rPr>
            <a:t>C</a:t>
          </a:r>
          <a:endParaRPr lang="ru-RU" sz="4600" b="1" kern="1200" dirty="0">
            <a:solidFill>
              <a:schemeClr val="tx1"/>
            </a:solidFill>
          </a:endParaRPr>
        </a:p>
      </dsp:txBody>
      <dsp:txXfrm>
        <a:off x="5006233" y="4133224"/>
        <a:ext cx="4135561" cy="1527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61E43-3E60-4BFD-989B-C656FB6BD3B6}">
      <dsp:nvSpPr>
        <dsp:cNvPr id="0" name=""/>
        <dsp:cNvSpPr/>
      </dsp:nvSpPr>
      <dsp:spPr>
        <a:xfrm>
          <a:off x="7143" y="2477988"/>
          <a:ext cx="3804046" cy="19020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chemeClr val="tx1"/>
              </a:solidFill>
            </a:rPr>
            <a:t>По </a:t>
          </a:r>
          <a:r>
            <a:rPr lang="ru-RU" sz="4200" b="1" kern="1200" dirty="0" err="1">
              <a:solidFill>
                <a:schemeClr val="tx1"/>
              </a:solidFill>
            </a:rPr>
            <a:t>магн</a:t>
          </a:r>
          <a:r>
            <a:rPr lang="uk-UA" sz="4200" b="1" kern="1200" dirty="0">
              <a:solidFill>
                <a:schemeClr val="tx1"/>
              </a:solidFill>
            </a:rPr>
            <a:t>і</a:t>
          </a:r>
          <a:r>
            <a:rPr lang="ru-RU" sz="4200" b="1" kern="1200" dirty="0" err="1">
              <a:solidFill>
                <a:schemeClr val="tx1"/>
              </a:solidFill>
            </a:rPr>
            <a:t>тности</a:t>
          </a:r>
          <a:endParaRPr lang="ru-RU" sz="4200" b="1" kern="1200" dirty="0">
            <a:solidFill>
              <a:schemeClr val="tx1"/>
            </a:solidFill>
          </a:endParaRPr>
        </a:p>
      </dsp:txBody>
      <dsp:txXfrm>
        <a:off x="62851" y="2533696"/>
        <a:ext cx="3692630" cy="1790607"/>
      </dsp:txXfrm>
    </dsp:sp>
    <dsp:sp modelId="{D9B86F69-0752-4B23-A6D8-B271B767E5BA}">
      <dsp:nvSpPr>
        <dsp:cNvPr id="0" name=""/>
        <dsp:cNvSpPr/>
      </dsp:nvSpPr>
      <dsp:spPr>
        <a:xfrm rot="17982158">
          <a:off x="3167257" y="2295368"/>
          <a:ext cx="2552749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552749" y="2496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4379813" y="2256510"/>
        <a:ext cx="127637" cy="127637"/>
      </dsp:txXfrm>
    </dsp:sp>
    <dsp:sp modelId="{0CFCE6AA-2D82-45AC-B9EA-89F53B517745}">
      <dsp:nvSpPr>
        <dsp:cNvPr id="0" name=""/>
        <dsp:cNvSpPr/>
      </dsp:nvSpPr>
      <dsp:spPr>
        <a:xfrm>
          <a:off x="5076074" y="260647"/>
          <a:ext cx="3804046" cy="19020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 err="1">
              <a:solidFill>
                <a:schemeClr val="tx1"/>
              </a:solidFill>
            </a:rPr>
            <a:t>Феромагнітні</a:t>
          </a:r>
          <a:endParaRPr lang="ru-RU" sz="4200" b="1" kern="1200" dirty="0">
            <a:solidFill>
              <a:schemeClr val="tx1"/>
            </a:solidFill>
          </a:endParaRP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</a:rPr>
            <a:t>Fe, Co, Ni</a:t>
          </a:r>
          <a:endParaRPr lang="ru-RU" sz="4200" b="1" kern="1200" dirty="0">
            <a:solidFill>
              <a:schemeClr val="tx1"/>
            </a:solidFill>
          </a:endParaRPr>
        </a:p>
      </dsp:txBody>
      <dsp:txXfrm>
        <a:off x="5131782" y="316355"/>
        <a:ext cx="3692630" cy="1790607"/>
      </dsp:txXfrm>
    </dsp:sp>
    <dsp:sp modelId="{B12ADED9-BE2E-4487-B5A3-24C702617EE0}">
      <dsp:nvSpPr>
        <dsp:cNvPr id="0" name=""/>
        <dsp:cNvSpPr/>
      </dsp:nvSpPr>
      <dsp:spPr>
        <a:xfrm>
          <a:off x="3811190" y="3404039"/>
          <a:ext cx="1521618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1521618" y="2496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33959" y="3390959"/>
        <a:ext cx="76080" cy="76080"/>
      </dsp:txXfrm>
    </dsp:sp>
    <dsp:sp modelId="{13459AD0-D742-4148-9940-F03C6060458C}">
      <dsp:nvSpPr>
        <dsp:cNvPr id="0" name=""/>
        <dsp:cNvSpPr/>
      </dsp:nvSpPr>
      <dsp:spPr>
        <a:xfrm>
          <a:off x="5332809" y="2477988"/>
          <a:ext cx="3804046" cy="19020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 err="1">
              <a:solidFill>
                <a:schemeClr val="tx1"/>
              </a:solidFill>
            </a:rPr>
            <a:t>Парамагнітні</a:t>
          </a:r>
          <a:endParaRPr lang="en-US" sz="4200" b="1" kern="1200" dirty="0">
            <a:solidFill>
              <a:schemeClr val="tx1"/>
            </a:solidFill>
          </a:endParaRP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</a:rPr>
            <a:t>Al, Cr, Ti</a:t>
          </a:r>
          <a:endParaRPr lang="ru-RU" sz="4200" b="1" kern="1200" dirty="0">
            <a:solidFill>
              <a:schemeClr val="tx1"/>
            </a:solidFill>
          </a:endParaRPr>
        </a:p>
      </dsp:txBody>
      <dsp:txXfrm>
        <a:off x="5388517" y="2533696"/>
        <a:ext cx="3692630" cy="1790607"/>
      </dsp:txXfrm>
    </dsp:sp>
    <dsp:sp modelId="{D8DDF8F9-6E90-4CE2-97DF-E9E25A9A2896}">
      <dsp:nvSpPr>
        <dsp:cNvPr id="0" name=""/>
        <dsp:cNvSpPr/>
      </dsp:nvSpPr>
      <dsp:spPr>
        <a:xfrm rot="3346336">
          <a:off x="3216632" y="4527621"/>
          <a:ext cx="2717878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717878" y="2496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4507624" y="4484635"/>
        <a:ext cx="135893" cy="135893"/>
      </dsp:txXfrm>
    </dsp:sp>
    <dsp:sp modelId="{84850BC9-A45D-4A4C-82D1-47C95637902F}">
      <dsp:nvSpPr>
        <dsp:cNvPr id="0" name=""/>
        <dsp:cNvSpPr/>
      </dsp:nvSpPr>
      <dsp:spPr>
        <a:xfrm>
          <a:off x="5339953" y="4725152"/>
          <a:ext cx="3804046" cy="19020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 err="1">
              <a:solidFill>
                <a:schemeClr val="tx1"/>
              </a:solidFill>
            </a:rPr>
            <a:t>Діамагнітні</a:t>
          </a:r>
          <a:endParaRPr lang="en-US" sz="4200" b="1" kern="1200" dirty="0">
            <a:solidFill>
              <a:schemeClr val="tx1"/>
            </a:solidFill>
          </a:endParaRP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</a:rPr>
            <a:t>Bi, Cu</a:t>
          </a:r>
          <a:endParaRPr lang="ru-RU" sz="4200" b="1" kern="1200" dirty="0">
            <a:solidFill>
              <a:schemeClr val="tx1"/>
            </a:solidFill>
          </a:endParaRPr>
        </a:p>
      </dsp:txBody>
      <dsp:txXfrm>
        <a:off x="5395661" y="4780860"/>
        <a:ext cx="3692630" cy="179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15268-5AC6-4B78-A41F-3E290AEE55B3}">
      <dsp:nvSpPr>
        <dsp:cNvPr id="0" name=""/>
        <dsp:cNvSpPr/>
      </dsp:nvSpPr>
      <dsp:spPr>
        <a:xfrm>
          <a:off x="5995213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04E0E-37E0-4CBB-B453-168E94E0A8F6}">
      <dsp:nvSpPr>
        <dsp:cNvPr id="0" name=""/>
        <dsp:cNvSpPr/>
      </dsp:nvSpPr>
      <dsp:spPr>
        <a:xfrm>
          <a:off x="4425106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A4EF2-6662-4575-BD39-5CF0345C23F8}">
      <dsp:nvSpPr>
        <dsp:cNvPr id="0" name=""/>
        <dsp:cNvSpPr/>
      </dsp:nvSpPr>
      <dsp:spPr>
        <a:xfrm>
          <a:off x="2763559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17301-7322-4A5C-9CD6-7FD0F7839223}">
      <dsp:nvSpPr>
        <dsp:cNvPr id="0" name=""/>
        <dsp:cNvSpPr/>
      </dsp:nvSpPr>
      <dsp:spPr>
        <a:xfrm>
          <a:off x="2809279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7D573-D6A5-4391-B241-73AA9CE09540}">
      <dsp:nvSpPr>
        <dsp:cNvPr id="0" name=""/>
        <dsp:cNvSpPr/>
      </dsp:nvSpPr>
      <dsp:spPr>
        <a:xfrm>
          <a:off x="3103066" y="1977"/>
          <a:ext cx="2644080" cy="1678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6312-C02A-41D8-A95A-C6DD7C6B4409}">
      <dsp:nvSpPr>
        <dsp:cNvPr id="0" name=""/>
        <dsp:cNvSpPr/>
      </dsp:nvSpPr>
      <dsp:spPr>
        <a:xfrm>
          <a:off x="3396853" y="281075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/>
            <a:t>Густина</a:t>
          </a:r>
          <a:endParaRPr lang="ru-RU" sz="3200" b="1" kern="1200" dirty="0"/>
        </a:p>
      </dsp:txBody>
      <dsp:txXfrm>
        <a:off x="3446029" y="330251"/>
        <a:ext cx="2545728" cy="1580639"/>
      </dsp:txXfrm>
    </dsp:sp>
    <dsp:sp modelId="{79D1F1D8-5F15-4745-ADFA-ACE9A38FAC87}">
      <dsp:nvSpPr>
        <dsp:cNvPr id="0" name=""/>
        <dsp:cNvSpPr/>
      </dsp:nvSpPr>
      <dsp:spPr>
        <a:xfrm>
          <a:off x="1487239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E382F-1AF1-4989-92BB-10E8D27646B6}">
      <dsp:nvSpPr>
        <dsp:cNvPr id="0" name=""/>
        <dsp:cNvSpPr/>
      </dsp:nvSpPr>
      <dsp:spPr>
        <a:xfrm>
          <a:off x="1781026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/>
            <a:t>Легкі</a:t>
          </a:r>
          <a:r>
            <a:rPr lang="ru-RU" sz="3200" b="1" kern="1200" dirty="0"/>
            <a:t> </a:t>
          </a:r>
          <a:r>
            <a:rPr lang="ru-RU" sz="3200" b="1" kern="1200" dirty="0" err="1"/>
            <a:t>Ме</a:t>
          </a:r>
          <a:endParaRPr lang="ru-RU" sz="3200" b="1" kern="1200" dirty="0"/>
        </a:p>
      </dsp:txBody>
      <dsp:txXfrm>
        <a:off x="1830202" y="2778229"/>
        <a:ext cx="2545728" cy="1580639"/>
      </dsp:txXfrm>
    </dsp:sp>
    <dsp:sp modelId="{CE6C5697-8133-4FD7-A0D4-A9921AE7639E}">
      <dsp:nvSpPr>
        <dsp:cNvPr id="0" name=""/>
        <dsp:cNvSpPr/>
      </dsp:nvSpPr>
      <dsp:spPr>
        <a:xfrm>
          <a:off x="1487239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69800-C496-4C6D-8DBF-2F596C0DF001}">
      <dsp:nvSpPr>
        <dsp:cNvPr id="0" name=""/>
        <dsp:cNvSpPr/>
      </dsp:nvSpPr>
      <dsp:spPr>
        <a:xfrm>
          <a:off x="1781026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&lt; 5</a:t>
          </a:r>
          <a:r>
            <a:rPr lang="ru-RU" sz="2800" b="1" kern="1200" dirty="0"/>
            <a:t> г\см</a:t>
          </a:r>
          <a:r>
            <a:rPr lang="ru-RU" sz="2800" b="1" kern="1200" baseline="30000" dirty="0"/>
            <a:t>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baseline="30000" dirty="0"/>
            <a:t>Лужні, лужноземельні </a:t>
          </a:r>
          <a:r>
            <a:rPr lang="uk-UA" sz="2800" b="1" kern="1200" baseline="30000" dirty="0" err="1"/>
            <a:t>Ме</a:t>
          </a:r>
          <a:r>
            <a:rPr lang="uk-UA" sz="2800" b="1" kern="1200" baseline="30000" dirty="0"/>
            <a:t> та Алюміній</a:t>
          </a:r>
          <a:endParaRPr lang="ru-RU" sz="2800" b="1" kern="1200" dirty="0"/>
        </a:p>
      </dsp:txBody>
      <dsp:txXfrm>
        <a:off x="1830202" y="5226206"/>
        <a:ext cx="2545728" cy="1580639"/>
      </dsp:txXfrm>
    </dsp:sp>
    <dsp:sp modelId="{E4CD6D2D-74A0-4DFC-B23A-CFD22B14184A}">
      <dsp:nvSpPr>
        <dsp:cNvPr id="0" name=""/>
        <dsp:cNvSpPr/>
      </dsp:nvSpPr>
      <dsp:spPr>
        <a:xfrm>
          <a:off x="4718893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8327A-4DE9-4DB5-B259-C886F7739952}">
      <dsp:nvSpPr>
        <dsp:cNvPr id="0" name=""/>
        <dsp:cNvSpPr/>
      </dsp:nvSpPr>
      <dsp:spPr>
        <a:xfrm>
          <a:off x="5012680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/>
            <a:t>Важкі</a:t>
          </a:r>
          <a:r>
            <a:rPr lang="ru-RU" sz="3200" b="1" kern="1200" dirty="0"/>
            <a:t> </a:t>
          </a:r>
          <a:r>
            <a:rPr lang="ru-RU" sz="3200" b="1" kern="1200" dirty="0" err="1"/>
            <a:t>Ме</a:t>
          </a:r>
          <a:endParaRPr lang="ru-RU" sz="3200" b="1" kern="1200" dirty="0"/>
        </a:p>
      </dsp:txBody>
      <dsp:txXfrm>
        <a:off x="5061856" y="2778229"/>
        <a:ext cx="2545728" cy="1580639"/>
      </dsp:txXfrm>
    </dsp:sp>
    <dsp:sp modelId="{42FB5802-EB97-4AED-8456-D53DAB6F4607}">
      <dsp:nvSpPr>
        <dsp:cNvPr id="0" name=""/>
        <dsp:cNvSpPr/>
      </dsp:nvSpPr>
      <dsp:spPr>
        <a:xfrm>
          <a:off x="4718893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381AE-2144-4588-A160-6292120F540E}">
      <dsp:nvSpPr>
        <dsp:cNvPr id="0" name=""/>
        <dsp:cNvSpPr/>
      </dsp:nvSpPr>
      <dsp:spPr>
        <a:xfrm>
          <a:off x="5012680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&gt; 5</a:t>
          </a:r>
          <a:r>
            <a:rPr lang="ru-RU" sz="2800" b="1" kern="1200" dirty="0"/>
            <a:t> г\см</a:t>
          </a:r>
          <a:r>
            <a:rPr lang="ru-RU" sz="2800" b="1" kern="1200" baseline="30000" dirty="0"/>
            <a:t>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baseline="30000" dirty="0"/>
            <a:t>Найважчий - Осмій</a:t>
          </a:r>
          <a:endParaRPr lang="ru-RU" sz="2800" b="1" kern="1200" dirty="0"/>
        </a:p>
      </dsp:txBody>
      <dsp:txXfrm>
        <a:off x="5061856" y="5226206"/>
        <a:ext cx="2545728" cy="158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91F06D-AE02-4AB3-8EFB-79CFF4DCB407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17E6EA-4DA4-4D04-985F-8812C4173D3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3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EB1194-5A22-4975-9EA0-8B0AFD5B479C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BE6A59-2206-4802-AA99-E75911EE386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7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F2A16C-C442-4992-ABF1-BB401B0CBA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0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6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42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1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83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8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9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2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32EE-13C5-44AC-A327-B17B56D9ECB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5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0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5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4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4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8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9A89E4-E05B-4D95-9EBB-5F8ACD1E145E}" type="datetimeFigureOut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52DE77F-AF61-439B-B593-3FB1532FD19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8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e-tat.ru/Osteoform/images/ost2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C208E2A-673D-4ABA-AB6A-394EFC77D267}"/>
              </a:ext>
            </a:extLst>
          </p:cNvPr>
          <p:cNvSpPr txBox="1">
            <a:spLocks/>
          </p:cNvSpPr>
          <p:nvPr/>
        </p:nvSpPr>
        <p:spPr>
          <a:xfrm>
            <a:off x="467544" y="548680"/>
            <a:ext cx="8382000" cy="4819781"/>
          </a:xfrm>
          <a:prstGeom prst="rect">
            <a:avLst/>
          </a:prstGeom>
        </p:spPr>
        <p:txBody>
          <a:bodyPr vert="horz" anchor="b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Урок хімії  </a:t>
            </a:r>
            <a:br>
              <a:rPr lang="uk-UA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 (11 клас) на тему “</a:t>
            </a:r>
            <a:r>
              <a:rPr lang="uk-UA" sz="3600" dirty="0">
                <a:solidFill>
                  <a:schemeClr val="accent6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Загальна характеристика металічних елементів та металів“</a:t>
            </a:r>
            <a:br>
              <a:rPr lang="uk-UA" sz="8000" dirty="0"/>
            </a:br>
            <a:br>
              <a:rPr lang="uk-UA" dirty="0"/>
            </a:br>
            <a:endParaRPr lang="ru-RU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D072813-55C0-4DAA-96F7-6907711FD108}"/>
              </a:ext>
            </a:extLst>
          </p:cNvPr>
          <p:cNvSpPr txBox="1">
            <a:spLocks/>
          </p:cNvSpPr>
          <p:nvPr/>
        </p:nvSpPr>
        <p:spPr bwMode="auto">
          <a:xfrm>
            <a:off x="323157" y="-172454"/>
            <a:ext cx="900115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/>
              <a:t> </a:t>
            </a:r>
          </a:p>
          <a:p>
            <a:pPr algn="ctr"/>
            <a:r>
              <a:rPr lang="uk-UA" sz="3600" b="1" dirty="0"/>
              <a:t>Опорний заклад " Кобеляцький ліцей №2 </a:t>
            </a:r>
          </a:p>
          <a:p>
            <a:pPr algn="ctr"/>
            <a:r>
              <a:rPr lang="uk-UA" sz="3600" b="1" dirty="0"/>
              <a:t>імені Олеся Гончара“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6646A-0631-419E-BAB9-2E89A27FB669}"/>
              </a:ext>
            </a:extLst>
          </p:cNvPr>
          <p:cNvSpPr txBox="1"/>
          <p:nvPr/>
        </p:nvSpPr>
        <p:spPr>
          <a:xfrm>
            <a:off x="3652270" y="4509120"/>
            <a:ext cx="55123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/>
              <a:t> </a:t>
            </a:r>
            <a:r>
              <a:rPr lang="uk-UA" sz="2800" b="1" dirty="0"/>
              <a:t>Підготувала:</a:t>
            </a:r>
            <a:br>
              <a:rPr lang="uk-UA" sz="2800" b="1" dirty="0"/>
            </a:br>
            <a:r>
              <a:rPr lang="uk-UA" sz="2800" b="1" dirty="0"/>
              <a:t>вчитель хімії, вищої категорії,</a:t>
            </a:r>
            <a:br>
              <a:rPr lang="uk-UA" sz="2800" b="1" dirty="0"/>
            </a:br>
            <a:r>
              <a:rPr lang="uk-UA" sz="2800" b="1" dirty="0"/>
              <a:t>вчитель-методист</a:t>
            </a:r>
            <a:br>
              <a:rPr lang="uk-UA" sz="2800" b="1" dirty="0"/>
            </a:br>
            <a:r>
              <a:rPr lang="uk-UA" sz="2800" b="1" dirty="0"/>
              <a:t>ЧЕРНЯВСЬКА ВІКТОРІЯ </a:t>
            </a:r>
            <a:br>
              <a:rPr lang="uk-UA" sz="2800" b="1" dirty="0"/>
            </a:br>
            <a:r>
              <a:rPr lang="uk-UA" sz="2800" b="1" dirty="0"/>
              <a:t>ГЕННАДІЇВНА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0266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-17543" y="1"/>
            <a:ext cx="9144000" cy="68488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4000" dirty="0"/>
          </a:p>
          <a:p>
            <a:pPr algn="ctr"/>
            <a:r>
              <a:rPr lang="ru-RU" sz="4000" dirty="0" err="1"/>
              <a:t>Усі</a:t>
            </a:r>
            <a:r>
              <a:rPr lang="ru-RU" sz="4000" dirty="0"/>
              <a:t> метали </a:t>
            </a:r>
            <a:r>
              <a:rPr lang="ru-RU" sz="4000" dirty="0" err="1"/>
              <a:t>тверді</a:t>
            </a:r>
            <a:r>
              <a:rPr lang="ru-RU" sz="4000" dirty="0"/>
              <a:t>, </a:t>
            </a:r>
            <a:r>
              <a:rPr lang="ru-RU" sz="4000" dirty="0" err="1"/>
              <a:t>крім</a:t>
            </a:r>
            <a:r>
              <a:rPr lang="ru-RU" sz="4000" dirty="0"/>
              <a:t> </a:t>
            </a:r>
            <a:r>
              <a:rPr lang="ru-RU" sz="4000" dirty="0" err="1"/>
              <a:t>ртуті</a:t>
            </a:r>
            <a:endParaRPr lang="ru-RU" sz="4000" dirty="0"/>
          </a:p>
          <a:p>
            <a:pPr algn="ctr"/>
            <a:r>
              <a:rPr lang="uk-UA" sz="4000" dirty="0"/>
              <a:t>Найтвердіші С</a:t>
            </a:r>
            <a:r>
              <a:rPr lang="en-US" sz="4000" dirty="0"/>
              <a:t>r</a:t>
            </a:r>
            <a:r>
              <a:rPr lang="uk-UA" sz="4000" dirty="0"/>
              <a:t>,</a:t>
            </a:r>
            <a:r>
              <a:rPr lang="en-US" sz="4000" dirty="0"/>
              <a:t> W</a:t>
            </a:r>
            <a:endParaRPr lang="uk-UA" sz="4000" dirty="0"/>
          </a:p>
          <a:p>
            <a:pPr algn="ctr"/>
            <a:r>
              <a:rPr lang="uk-UA" sz="4000" dirty="0"/>
              <a:t>М</a:t>
            </a:r>
            <a:r>
              <a:rPr lang="en-US" sz="4000" dirty="0"/>
              <a:t>’</a:t>
            </a:r>
            <a:r>
              <a:rPr lang="uk-UA" sz="4000" dirty="0"/>
              <a:t>які – </a:t>
            </a:r>
            <a:r>
              <a:rPr lang="en-US" sz="4000" dirty="0"/>
              <a:t>Na</a:t>
            </a:r>
            <a:r>
              <a:rPr lang="uk-UA" sz="4000" dirty="0"/>
              <a:t>, К - </a:t>
            </a:r>
            <a:r>
              <a:rPr lang="en-US" sz="4000" dirty="0"/>
              <a:t> </a:t>
            </a:r>
            <a:r>
              <a:rPr lang="uk-UA" sz="4000" dirty="0"/>
              <a:t>ріжуться ножем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15363" name="Picture 2" descr="C:\Documents and Settings\Саша\Мои документы\картинки по химии\неорганическая химия, практикум\металлы\рту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789040"/>
            <a:ext cx="489108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0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L03p2p0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43000" y="5661025"/>
            <a:ext cx="15954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Documents and Settings\Саша\Мои документы\l00003i.bmp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43688" y="5745163"/>
            <a:ext cx="10001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3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7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0" y="-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29899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L03p2p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1280990"/>
            <a:ext cx="7620000" cy="513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23528" y="6420644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>
                <a:latin typeface="Constantia" pitchFamily="18" charset="0"/>
              </a:rPr>
              <a:t>Найпластичніший</a:t>
            </a:r>
            <a:r>
              <a:rPr lang="ru-RU" sz="2800" b="1" dirty="0">
                <a:latin typeface="Constantia" pitchFamily="18" charset="0"/>
              </a:rPr>
              <a:t> метал - золото</a:t>
            </a:r>
            <a:r>
              <a:rPr lang="ru-RU" b="1" dirty="0">
                <a:latin typeface="Constantia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074096" cy="1092350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chemeClr val="accent1">
                    <a:lumMod val="50000"/>
                  </a:schemeClr>
                </a:solidFill>
              </a:rPr>
              <a:t>Пластичність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748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52292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5400" dirty="0">
                <a:latin typeface="Arial Black" pitchFamily="34" charset="0"/>
              </a:rPr>
              <a:t>Функції металічних елементів у організмі людини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1945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5800" y="285750"/>
            <a:ext cx="7772400" cy="1200150"/>
          </a:xfrm>
        </p:spPr>
        <p:txBody>
          <a:bodyPr/>
          <a:lstStyle/>
          <a:p>
            <a:pPr marR="0"/>
            <a:endParaRPr lang="ru-RU" u="sng" dirty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57188" y="43576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C000"/>
          </a:solidFill>
        </p:spPr>
        <p:txBody>
          <a:bodyPr/>
          <a:lstStyle/>
          <a:p>
            <a:r>
              <a:rPr lang="uk-UA" dirty="0"/>
              <a:t>Метали в організмі людини</a:t>
            </a:r>
            <a:endParaRPr lang="ru-RU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138"/>
            <a:ext cx="9144000" cy="53768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>
                <a:solidFill>
                  <a:srgbClr val="000000"/>
                </a:solidFill>
              </a:rPr>
              <a:t>В </a:t>
            </a:r>
            <a:r>
              <a:rPr lang="ru-RU" sz="2800" dirty="0" err="1">
                <a:solidFill>
                  <a:srgbClr val="000000"/>
                </a:solidFill>
              </a:rPr>
              <a:t>організмі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людини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металів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близько</a:t>
            </a:r>
            <a:r>
              <a:rPr lang="ru-RU" sz="2800" dirty="0">
                <a:solidFill>
                  <a:srgbClr val="000000"/>
                </a:solidFill>
              </a:rPr>
              <a:t> 3 % (по </a:t>
            </a:r>
            <a:r>
              <a:rPr lang="uk-UA" sz="2800" dirty="0">
                <a:solidFill>
                  <a:srgbClr val="000000"/>
                </a:solidFill>
              </a:rPr>
              <a:t>вазі</a:t>
            </a:r>
            <a:r>
              <a:rPr lang="ru-RU" sz="2800" dirty="0">
                <a:solidFill>
                  <a:srgbClr val="000000"/>
                </a:solidFill>
              </a:rPr>
              <a:t>):</a:t>
            </a:r>
          </a:p>
          <a:p>
            <a:pPr marL="0" indent="256032" algn="just" fontAlgn="auto">
              <a:spcAft>
                <a:spcPts val="0"/>
              </a:spcAft>
              <a:buFont typeface="Wingdings 3"/>
              <a:buNone/>
              <a:defRPr/>
            </a:pPr>
            <a:endParaRPr lang="uk-UA" sz="2800" dirty="0">
              <a:solidFill>
                <a:srgbClr val="000000"/>
              </a:solidFill>
            </a:endParaRPr>
          </a:p>
          <a:p>
            <a:pPr marL="0" indent="256032" algn="just" fontAlgn="auto">
              <a:spcAft>
                <a:spcPts val="0"/>
              </a:spcAft>
              <a:buFont typeface="Wingdings 3"/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err="1">
                <a:solidFill>
                  <a:srgbClr val="000000"/>
                </a:solidFill>
              </a:rPr>
              <a:t>кальцій</a:t>
            </a:r>
            <a:r>
              <a:rPr lang="ru-RU" sz="2800" dirty="0">
                <a:solidFill>
                  <a:srgbClr val="000000"/>
                </a:solidFill>
              </a:rPr>
              <a:t> (1700 г),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err="1">
                <a:solidFill>
                  <a:srgbClr val="000000"/>
                </a:solidFill>
              </a:rPr>
              <a:t>калій</a:t>
            </a:r>
            <a:r>
              <a:rPr lang="ru-RU" sz="2800" dirty="0">
                <a:solidFill>
                  <a:srgbClr val="000000"/>
                </a:solidFill>
              </a:rPr>
              <a:t> (250 г),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err="1">
                <a:solidFill>
                  <a:srgbClr val="000000"/>
                </a:solidFill>
              </a:rPr>
              <a:t>натрій</a:t>
            </a:r>
            <a:r>
              <a:rPr lang="ru-RU" sz="2800" dirty="0">
                <a:solidFill>
                  <a:srgbClr val="000000"/>
                </a:solidFill>
              </a:rPr>
              <a:t> (70 г),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err="1">
                <a:solidFill>
                  <a:srgbClr val="000000"/>
                </a:solidFill>
              </a:rPr>
              <a:t>магній</a:t>
            </a:r>
            <a:r>
              <a:rPr lang="ru-RU" sz="2800" dirty="0">
                <a:solidFill>
                  <a:srgbClr val="000000"/>
                </a:solidFill>
              </a:rPr>
              <a:t> (42 г),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err="1">
                <a:solidFill>
                  <a:srgbClr val="000000"/>
                </a:solidFill>
              </a:rPr>
              <a:t>залізо</a:t>
            </a:r>
            <a:r>
              <a:rPr lang="ru-RU" sz="2800" dirty="0">
                <a:solidFill>
                  <a:srgbClr val="000000"/>
                </a:solidFill>
              </a:rPr>
              <a:t> (5 г),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>
                <a:solidFill>
                  <a:srgbClr val="000000"/>
                </a:solidFill>
              </a:rPr>
              <a:t>цинк (3 г). </a:t>
            </a:r>
          </a:p>
        </p:txBody>
      </p:sp>
      <p:pic>
        <p:nvPicPr>
          <p:cNvPr id="24579" name="Picture 4" descr="J02392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708275"/>
            <a:ext cx="47910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9" name="WordArt 5" descr="Белый мрамор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6525" y="4559300"/>
            <a:ext cx="487363" cy="688975"/>
          </a:xfrm>
          <a:prstGeom prst="rect">
            <a:avLst/>
          </a:prstGeom>
          <a:noFill/>
        </p:spPr>
      </p:pic>
      <p:pic>
        <p:nvPicPr>
          <p:cNvPr id="410630" name="WordArt 6" descr="Белый мрамор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5100" y="3554413"/>
            <a:ext cx="292100" cy="731837"/>
          </a:xfrm>
          <a:prstGeom prst="rect">
            <a:avLst/>
          </a:prstGeom>
          <a:noFill/>
        </p:spPr>
      </p:pic>
      <p:pic>
        <p:nvPicPr>
          <p:cNvPr id="410631" name="WordArt 7" descr="Белый мрамор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2213" y="3481388"/>
            <a:ext cx="463550" cy="730250"/>
          </a:xfrm>
          <a:prstGeom prst="rect">
            <a:avLst/>
          </a:prstGeom>
          <a:noFill/>
        </p:spPr>
      </p:pic>
      <p:pic>
        <p:nvPicPr>
          <p:cNvPr id="410632" name="WordArt 8" descr="Белый мрамор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2275" y="4127500"/>
            <a:ext cx="463550" cy="736600"/>
          </a:xfrm>
          <a:prstGeom prst="rect">
            <a:avLst/>
          </a:prstGeom>
          <a:noFill/>
        </p:spPr>
      </p:pic>
      <p:pic>
        <p:nvPicPr>
          <p:cNvPr id="410633" name="WordArt 9" descr="Белый мрамор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8688" y="4700588"/>
            <a:ext cx="401637" cy="736600"/>
          </a:xfrm>
          <a:prstGeom prst="rect">
            <a:avLst/>
          </a:prstGeom>
          <a:noFill/>
        </p:spPr>
      </p:pic>
      <p:pic>
        <p:nvPicPr>
          <p:cNvPr id="410634" name="WordArt 10" descr="Белый мрамор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8388" y="5278438"/>
            <a:ext cx="579437" cy="738187"/>
          </a:xfrm>
          <a:prstGeom prst="rect">
            <a:avLst/>
          </a:prstGeom>
          <a:noFill/>
        </p:spPr>
      </p:pic>
      <p:pic>
        <p:nvPicPr>
          <p:cNvPr id="410635" name="WordArt 11" descr="Белый мрамор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5963" y="3621088"/>
            <a:ext cx="420687" cy="738187"/>
          </a:xfrm>
          <a:prstGeom prst="rect">
            <a:avLst/>
          </a:prstGeom>
          <a:noFill/>
        </p:spPr>
      </p:pic>
      <p:pic>
        <p:nvPicPr>
          <p:cNvPr id="410636" name="WordArt 12" descr="Белый мрамор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6725" y="3194050"/>
            <a:ext cx="347663" cy="592138"/>
          </a:xfrm>
          <a:prstGeom prst="rect">
            <a:avLst/>
          </a:prstGeom>
          <a:noFill/>
        </p:spPr>
      </p:pic>
      <p:pic>
        <p:nvPicPr>
          <p:cNvPr id="410637" name="WordArt 13" descr="Белый мрамор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3138" y="4919663"/>
            <a:ext cx="420687" cy="590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56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uk-UA" sz="4400" dirty="0" err="1">
                <a:latin typeface="Arial Black" pitchFamily="34" charset="0"/>
              </a:rPr>
              <a:t>Макроелементи</a:t>
            </a:r>
            <a:r>
              <a:rPr lang="uk-UA" sz="4400" dirty="0">
                <a:latin typeface="Arial Black" pitchFamily="34" charset="0"/>
              </a:rPr>
              <a:t> та      мікроелементи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37686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>
                <a:latin typeface="Arial Black" pitchFamily="34" charset="0"/>
              </a:rPr>
              <a:t>До </a:t>
            </a:r>
            <a:r>
              <a:rPr lang="ru-RU" sz="3600" dirty="0" err="1">
                <a:latin typeface="Arial Black" pitchFamily="34" charset="0"/>
              </a:rPr>
              <a:t>макроелементів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відносять</a:t>
            </a:r>
            <a:r>
              <a:rPr lang="ru-RU" sz="3600" dirty="0">
                <a:latin typeface="Arial Black" pitchFamily="34" charset="0"/>
              </a:rPr>
              <a:t>:</a:t>
            </a:r>
          </a:p>
          <a:p>
            <a:pPr marL="0" indent="256032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>
              <a:latin typeface="Arial Black" pitchFamily="34" charset="0"/>
            </a:endParaRPr>
          </a:p>
          <a:p>
            <a:pPr marL="0" indent="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калій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Arial Black" pitchFamily="34" charset="0"/>
              </a:rPr>
              <a:t>К</a:t>
            </a:r>
            <a:r>
              <a:rPr lang="ru-RU" sz="3600" dirty="0">
                <a:latin typeface="Arial Black" pitchFamily="34" charset="0"/>
              </a:rPr>
              <a:t>, </a:t>
            </a:r>
            <a:r>
              <a:rPr lang="ru-RU" sz="3600" dirty="0" err="1">
                <a:latin typeface="Arial Black" pitchFamily="34" charset="0"/>
              </a:rPr>
              <a:t>натрій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Arial Black" pitchFamily="34" charset="0"/>
              </a:rPr>
              <a:t>Na</a:t>
            </a:r>
            <a:r>
              <a:rPr lang="en-US" sz="3600" dirty="0">
                <a:latin typeface="Arial Black" pitchFamily="34" charset="0"/>
              </a:rPr>
              <a:t>, </a:t>
            </a:r>
            <a:r>
              <a:rPr lang="ru-RU" sz="3600" dirty="0" err="1">
                <a:latin typeface="Arial Black" pitchFamily="34" charset="0"/>
              </a:rPr>
              <a:t>кальцій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Arial Black" pitchFamily="34" charset="0"/>
              </a:rPr>
              <a:t>Ca</a:t>
            </a:r>
            <a:r>
              <a:rPr lang="ru-RU" sz="3600" dirty="0">
                <a:latin typeface="Arial Black" pitchFamily="34" charset="0"/>
              </a:rPr>
              <a:t>, </a:t>
            </a:r>
            <a:r>
              <a:rPr lang="ru-RU" sz="3600" dirty="0" err="1">
                <a:latin typeface="Arial Black" pitchFamily="34" charset="0"/>
              </a:rPr>
              <a:t>магн</a:t>
            </a:r>
            <a:r>
              <a:rPr lang="uk-UA" sz="3600" dirty="0">
                <a:latin typeface="Arial Black" pitchFamily="34" charset="0"/>
              </a:rPr>
              <a:t>і</a:t>
            </a:r>
            <a:r>
              <a:rPr lang="ru-RU" sz="3600" dirty="0">
                <a:latin typeface="Arial Black" pitchFamily="34" charset="0"/>
              </a:rPr>
              <a:t>й </a:t>
            </a:r>
            <a:r>
              <a:rPr lang="en-US" sz="3600" dirty="0">
                <a:solidFill>
                  <a:schemeClr val="accent2"/>
                </a:solidFill>
                <a:latin typeface="Arial Black" pitchFamily="34" charset="0"/>
              </a:rPr>
              <a:t>Mg</a:t>
            </a:r>
            <a:r>
              <a:rPr lang="en-US" sz="3600" dirty="0">
                <a:latin typeface="Arial Black" pitchFamily="34" charset="0"/>
              </a:rPr>
              <a:t>,</a:t>
            </a:r>
            <a:endParaRPr lang="uk-UA" sz="3600" dirty="0">
              <a:latin typeface="Arial Black" pitchFamily="34" charset="0"/>
            </a:endParaRPr>
          </a:p>
          <a:p>
            <a:pPr marL="0" indent="256032" fontAlgn="auto">
              <a:spcAft>
                <a:spcPts val="0"/>
              </a:spcAft>
              <a:buFont typeface="Wingdings 3"/>
              <a:buNone/>
              <a:defRPr/>
            </a:pPr>
            <a:endParaRPr lang="uk-UA" sz="3600" dirty="0">
              <a:latin typeface="Arial Black" pitchFamily="34" charset="0"/>
            </a:endParaRPr>
          </a:p>
          <a:p>
            <a:pPr marL="0" indent="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інші</a:t>
            </a:r>
            <a:r>
              <a:rPr lang="ru-RU" sz="3600" dirty="0">
                <a:latin typeface="Arial Black" pitchFamily="34" charset="0"/>
              </a:rPr>
              <a:t> метали -           </a:t>
            </a:r>
            <a:r>
              <a:rPr lang="ru-RU" sz="3600" dirty="0" err="1">
                <a:latin typeface="Arial Black" pitchFamily="34" charset="0"/>
              </a:rPr>
              <a:t>мікроелементи</a:t>
            </a:r>
            <a:r>
              <a:rPr lang="ru-RU" sz="3600" dirty="0">
                <a:latin typeface="Arial Black" pitchFamily="34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Arial Black" pitchFamily="34" charset="0"/>
              </a:rPr>
              <a:t>Калій: функції в організмі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6625" name="Содержимое 9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00"/>
          </a:solidFill>
        </p:spPr>
        <p:txBody>
          <a:bodyPr/>
          <a:lstStyle/>
          <a:p>
            <a:r>
              <a:rPr lang="ru-RU" dirty="0" err="1"/>
              <a:t>Нормалізує</a:t>
            </a:r>
            <a:r>
              <a:rPr lang="ru-RU" dirty="0"/>
              <a:t> </a:t>
            </a:r>
            <a:r>
              <a:rPr lang="ru-RU" dirty="0" err="1"/>
              <a:t>водно</a:t>
            </a:r>
            <a:r>
              <a:rPr lang="ru-RU" dirty="0"/>
              <a:t> - </a:t>
            </a:r>
            <a:r>
              <a:rPr lang="ru-RU" dirty="0" err="1"/>
              <a:t>сольовий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uk-UA" dirty="0" err="1"/>
              <a:t>кислотно-</a:t>
            </a:r>
            <a:r>
              <a:rPr lang="uk-UA" dirty="0"/>
              <a:t> лужну </a:t>
            </a:r>
            <a:r>
              <a:rPr lang="ru-RU" dirty="0"/>
              <a:t> </a:t>
            </a:r>
            <a:r>
              <a:rPr lang="ru-RU" dirty="0" err="1"/>
              <a:t>рівновагу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uk-UA" dirty="0"/>
              <a:t>Бере участь у проведенні нервових імпульсів</a:t>
            </a:r>
          </a:p>
          <a:p>
            <a:endParaRPr lang="ru-RU" dirty="0"/>
          </a:p>
          <a:p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>
                <a:cs typeface="Times New Roman" pitchFamily="18" charset="0"/>
              </a:rPr>
              <a:t>регуляці</a:t>
            </a:r>
            <a:r>
              <a:rPr lang="ru-RU" dirty="0" err="1"/>
              <a:t>ю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скорочень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серця</a:t>
            </a:r>
            <a:r>
              <a:rPr lang="ru-RU" dirty="0">
                <a:cs typeface="Times New Roman" pitchFamily="18" charset="0"/>
              </a:rPr>
              <a:t> та  </a:t>
            </a:r>
            <a:r>
              <a:rPr lang="ru-RU" dirty="0" err="1">
                <a:cs typeface="Times New Roman" pitchFamily="18" charset="0"/>
              </a:rPr>
              <a:t>інших</a:t>
            </a:r>
            <a:r>
              <a:rPr lang="ru-RU" dirty="0">
                <a:cs typeface="Times New Roman" pitchFamily="18" charset="0"/>
              </a:rPr>
              <a:t> м</a:t>
            </a:r>
            <a:r>
              <a:rPr lang="en-US" dirty="0">
                <a:cs typeface="Times New Roman" pitchFamily="18" charset="0"/>
              </a:rPr>
              <a:t>’</a:t>
            </a:r>
            <a:r>
              <a:rPr lang="ru-RU" dirty="0" err="1">
                <a:cs typeface="Times New Roman" pitchFamily="18" charset="0"/>
              </a:rPr>
              <a:t>язів</a:t>
            </a:r>
            <a:endParaRPr lang="ru-RU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uk-UA" dirty="0">
                <a:cs typeface="Times New Roman" pitchFamily="18" charset="0"/>
              </a:rPr>
              <a:t>Підтримує осмотичний тиск у клітинах</a:t>
            </a:r>
          </a:p>
          <a:p>
            <a:endParaRPr lang="uk-UA" dirty="0">
              <a:cs typeface="Times New Roman" pitchFamily="18" charset="0"/>
            </a:endParaRPr>
          </a:p>
          <a:p>
            <a:r>
              <a:rPr lang="uk-UA" dirty="0">
                <a:cs typeface="Times New Roman" pitchFamily="18" charset="0"/>
              </a:rPr>
              <a:t>Активує деякі ферменти</a:t>
            </a:r>
          </a:p>
          <a:p>
            <a:endParaRPr lang="en-US" dirty="0">
              <a:cs typeface="Times New Roman" pitchFamily="18" charset="0"/>
            </a:endParaRPr>
          </a:p>
          <a:p>
            <a:pPr marL="109537" indent="0">
              <a:buNone/>
            </a:pPr>
            <a:endParaRPr lang="ru-RU" dirty="0"/>
          </a:p>
          <a:p>
            <a:endParaRPr lang="ru-RU" dirty="0"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36"/>
            <a:ext cx="9144000" cy="14734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4400" dirty="0">
                <a:latin typeface="Arial Black" pitchFamily="34" charset="0"/>
              </a:rPr>
              <a:t>Калій: нестача та надлишок в організмі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0" y="5589240"/>
            <a:ext cx="9144000" cy="12687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u="sng" dirty="0" err="1"/>
              <a:t>Відображається</a:t>
            </a:r>
            <a:r>
              <a:rPr lang="ru-RU" sz="3600" u="sng" dirty="0"/>
              <a:t> в основному на </a:t>
            </a:r>
            <a:r>
              <a:rPr lang="ru-RU" sz="3600" u="sng" dirty="0" err="1"/>
              <a:t>роботі</a:t>
            </a:r>
            <a:r>
              <a:rPr lang="ru-RU" sz="3600" u="sng" dirty="0"/>
              <a:t> </a:t>
            </a:r>
            <a:r>
              <a:rPr lang="ru-RU" sz="3600" u="sng" dirty="0" err="1"/>
              <a:t>сердця</a:t>
            </a:r>
            <a:r>
              <a:rPr lang="ru-RU" sz="3600" u="sng" dirty="0"/>
              <a:t> та м</a:t>
            </a:r>
            <a:r>
              <a:rPr lang="en-US" sz="3600" u="sng" dirty="0"/>
              <a:t>’</a:t>
            </a:r>
            <a:r>
              <a:rPr lang="ru-RU" sz="3600" u="sng" dirty="0" err="1"/>
              <a:t>язів</a:t>
            </a:r>
            <a:endParaRPr lang="ru-RU" sz="3600" dirty="0"/>
          </a:p>
        </p:txBody>
      </p:sp>
      <p:sp>
        <p:nvSpPr>
          <p:cNvPr id="27651" name="Содержимое 14"/>
          <p:cNvSpPr>
            <a:spLocks noGrp="1"/>
          </p:cNvSpPr>
          <p:nvPr>
            <p:ph sz="half" idx="2"/>
          </p:nvPr>
        </p:nvSpPr>
        <p:spPr>
          <a:xfrm>
            <a:off x="0" y="1444625"/>
            <a:ext cx="4572000" cy="4144615"/>
          </a:xfrm>
          <a:solidFill>
            <a:schemeClr val="accent2">
              <a:lumMod val="60000"/>
              <a:lumOff val="40000"/>
            </a:schemeClr>
          </a:solidFill>
          <a:ln>
            <a:prstDash val="solid"/>
          </a:ln>
        </p:spPr>
        <p:txBody>
          <a:bodyPr/>
          <a:lstStyle/>
          <a:p>
            <a:r>
              <a:rPr lang="uk-UA" sz="3200" dirty="0"/>
              <a:t>Надлишок</a:t>
            </a:r>
            <a:endParaRPr lang="ru-RU" sz="3200" dirty="0"/>
          </a:p>
          <a:p>
            <a:pPr lvl="1"/>
            <a:r>
              <a:rPr lang="uk-UA" sz="2800" dirty="0"/>
              <a:t>порушення роботи серця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  <a:p>
            <a:pPr>
              <a:buFont typeface="Wingdings 3" pitchFamily="18" charset="2"/>
              <a:buNone/>
            </a:pPr>
            <a:endParaRPr lang="ru-RU" dirty="0"/>
          </a:p>
        </p:txBody>
      </p:sp>
      <p:sp>
        <p:nvSpPr>
          <p:cNvPr id="27652" name="Содержимое 16"/>
          <p:cNvSpPr>
            <a:spLocks noGrp="1"/>
          </p:cNvSpPr>
          <p:nvPr>
            <p:ph sz="quarter" idx="4"/>
          </p:nvPr>
        </p:nvSpPr>
        <p:spPr>
          <a:xfrm>
            <a:off x="4572000" y="1444625"/>
            <a:ext cx="4572000" cy="4072607"/>
          </a:xfr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200" dirty="0" err="1"/>
              <a:t>Нестача</a:t>
            </a:r>
            <a:endParaRPr lang="ru-RU" sz="3200" dirty="0"/>
          </a:p>
          <a:p>
            <a:pPr lvl="1"/>
            <a:r>
              <a:rPr lang="ru-RU" sz="2800" dirty="0" err="1"/>
              <a:t>Зупинка</a:t>
            </a:r>
            <a:r>
              <a:rPr lang="ru-RU" sz="2800" dirty="0"/>
              <a:t> </a:t>
            </a:r>
            <a:r>
              <a:rPr lang="ru-RU" sz="2800" dirty="0" err="1"/>
              <a:t>сердця</a:t>
            </a:r>
            <a:endParaRPr lang="ru-RU" sz="2800" dirty="0"/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endParaRPr lang="ru-RU" dirty="0"/>
          </a:p>
        </p:txBody>
      </p:sp>
      <p:pic>
        <p:nvPicPr>
          <p:cNvPr id="27653" name="Picture 5" descr="K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996952"/>
            <a:ext cx="304800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Сто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996951"/>
            <a:ext cx="27803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0DC9B-2587-43E0-AB2B-10C566E2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2F455D-2CAE-4B7F-8C01-60BE66CF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216180-5EAF-4C81-A32F-EABAD6BD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0025" y="7755"/>
            <a:ext cx="9344025" cy="7007225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97285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Arial Black" pitchFamily="34" charset="0"/>
              </a:rPr>
              <a:t>Калій: основні джерела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8673" name="Содержимое 7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r>
              <a:rPr lang="ru-RU" sz="3200" dirty="0" err="1"/>
              <a:t>Добова</a:t>
            </a:r>
            <a:r>
              <a:rPr lang="ru-RU" sz="3200" u="sng" dirty="0"/>
              <a:t> </a:t>
            </a:r>
            <a:r>
              <a:rPr lang="ru-RU" sz="3200" dirty="0"/>
              <a:t>потреба</a:t>
            </a:r>
            <a:r>
              <a:rPr lang="ru-RU" sz="3200" u="sng" dirty="0"/>
              <a:t> </a:t>
            </a:r>
            <a:r>
              <a:rPr lang="ru-RU" sz="3200" dirty="0" err="1"/>
              <a:t>від</a:t>
            </a:r>
            <a:r>
              <a:rPr lang="ru-RU" sz="3200" u="sng" dirty="0"/>
              <a:t> </a:t>
            </a:r>
            <a:r>
              <a:rPr lang="ru-RU" sz="3200" dirty="0"/>
              <a:t>2-3</a:t>
            </a:r>
            <a:r>
              <a:rPr lang="ru-RU" sz="3200" u="sng" dirty="0"/>
              <a:t> </a:t>
            </a:r>
            <a:r>
              <a:rPr lang="ru-RU" sz="3200" dirty="0"/>
              <a:t>г.</a:t>
            </a:r>
          </a:p>
          <a:p>
            <a:pPr marL="109537" indent="0">
              <a:buNone/>
            </a:pPr>
            <a:r>
              <a:rPr lang="ru-RU" u="sng" dirty="0"/>
              <a:t> </a:t>
            </a:r>
            <a:r>
              <a:rPr lang="en-US" sz="2800" dirty="0"/>
              <a:t> </a:t>
            </a:r>
            <a:r>
              <a:rPr lang="uk-UA" sz="2800" dirty="0"/>
              <a:t>Картопля</a:t>
            </a:r>
            <a:endParaRPr lang="ru-RU" sz="2800" dirty="0"/>
          </a:p>
          <a:p>
            <a:pPr marL="109537" indent="0">
              <a:buNone/>
            </a:pPr>
            <a:r>
              <a:rPr lang="ru-RU" sz="2800" dirty="0"/>
              <a:t>   Капуста</a:t>
            </a:r>
          </a:p>
          <a:p>
            <a:pPr marL="109537" indent="0">
              <a:buNone/>
            </a:pPr>
            <a:r>
              <a:rPr lang="ru-RU" sz="2800" dirty="0"/>
              <a:t>   </a:t>
            </a:r>
            <a:r>
              <a:rPr lang="ru-RU" sz="2800" dirty="0" err="1"/>
              <a:t>Яблука</a:t>
            </a:r>
            <a:endParaRPr lang="ru-RU" sz="2800" dirty="0"/>
          </a:p>
          <a:p>
            <a:pPr marL="109537" indent="0">
              <a:buNone/>
            </a:pPr>
            <a:r>
              <a:rPr lang="ru-RU" sz="2800" dirty="0"/>
              <a:t>   </a:t>
            </a:r>
            <a:r>
              <a:rPr lang="ru-RU" sz="2800" dirty="0" err="1"/>
              <a:t>Банани</a:t>
            </a:r>
            <a:endParaRPr lang="ru-RU" sz="2800" dirty="0"/>
          </a:p>
          <a:p>
            <a:pPr marL="109537" indent="0">
              <a:buNone/>
            </a:pPr>
            <a:r>
              <a:rPr lang="ru-RU" sz="2800" dirty="0"/>
              <a:t>   Курага</a:t>
            </a:r>
          </a:p>
          <a:p>
            <a:pPr marL="109537" indent="0">
              <a:buNone/>
            </a:pPr>
            <a:r>
              <a:rPr lang="ru-RU" sz="2800" dirty="0"/>
              <a:t>   Персики</a:t>
            </a:r>
            <a:endParaRPr lang="uk-UA" sz="2800" dirty="0"/>
          </a:p>
          <a:p>
            <a:pPr marL="109537" indent="0">
              <a:buNone/>
            </a:pPr>
            <a:r>
              <a:rPr lang="uk-UA" sz="2800" dirty="0"/>
              <a:t>   Родзинки</a:t>
            </a:r>
            <a:endParaRPr lang="ru-RU" sz="2800" dirty="0"/>
          </a:p>
          <a:p>
            <a:pPr marL="109537" indent="0">
              <a:buNone/>
            </a:pPr>
            <a:r>
              <a:rPr lang="en-US" sz="2800" dirty="0"/>
              <a:t>   </a:t>
            </a:r>
            <a:r>
              <a:rPr lang="uk-UA" sz="2800" dirty="0"/>
              <a:t>Огірки</a:t>
            </a:r>
          </a:p>
          <a:p>
            <a:pPr marL="109537" indent="0">
              <a:buNone/>
            </a:pPr>
            <a:r>
              <a:rPr lang="en-US" sz="2800" dirty="0"/>
              <a:t>   </a:t>
            </a:r>
            <a:r>
              <a:rPr lang="uk-UA" sz="2800" dirty="0"/>
              <a:t>Часник</a:t>
            </a:r>
          </a:p>
          <a:p>
            <a:pPr marL="109537" indent="0">
              <a:buNone/>
            </a:pPr>
            <a:r>
              <a:rPr lang="en-US" sz="2800" dirty="0"/>
              <a:t>   </a:t>
            </a:r>
            <a:r>
              <a:rPr lang="uk-UA" sz="2800" dirty="0"/>
              <a:t>Бобові</a:t>
            </a:r>
            <a:endParaRPr lang="ru-RU" sz="2800" dirty="0"/>
          </a:p>
        </p:txBody>
      </p:sp>
      <p:pic>
        <p:nvPicPr>
          <p:cNvPr id="28675" name="Рисунок 21" descr="Untitled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000375"/>
            <a:ext cx="52959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Arial Black" pitchFamily="34" charset="0"/>
              </a:rPr>
              <a:t>Натрій: функції в організмі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0721" name="Содержимое 9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3768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000" dirty="0" err="1"/>
              <a:t>Життєво</a:t>
            </a:r>
            <a:r>
              <a:rPr lang="ru-RU" sz="4000" dirty="0"/>
              <a:t> </a:t>
            </a:r>
            <a:r>
              <a:rPr lang="ru-RU" sz="4000" dirty="0" err="1"/>
              <a:t>важливий</a:t>
            </a:r>
            <a:r>
              <a:rPr lang="ru-RU" sz="4000" dirty="0"/>
              <a:t> </a:t>
            </a:r>
            <a:r>
              <a:rPr lang="ru-RU" sz="4000" dirty="0" err="1"/>
              <a:t>міжклітинний</a:t>
            </a:r>
            <a:r>
              <a:rPr lang="ru-RU" sz="4000" dirty="0"/>
              <a:t> та </a:t>
            </a:r>
            <a:r>
              <a:rPr lang="ru-RU" sz="4000" dirty="0" err="1"/>
              <a:t>внутрішньоклітинний</a:t>
            </a:r>
            <a:r>
              <a:rPr lang="ru-RU" sz="4000" dirty="0"/>
              <a:t> </a:t>
            </a:r>
            <a:r>
              <a:rPr lang="ru-RU" sz="4000" dirty="0" err="1"/>
              <a:t>елемент</a:t>
            </a:r>
            <a:r>
              <a:rPr lang="ru-RU" sz="4000" dirty="0"/>
              <a:t> (метал – гомеостаз) </a:t>
            </a:r>
          </a:p>
          <a:p>
            <a:r>
              <a:rPr lang="ru-RU" sz="4000" dirty="0" err="1"/>
              <a:t>Регулює</a:t>
            </a:r>
            <a:r>
              <a:rPr lang="ru-RU" sz="4000" dirty="0"/>
              <a:t>  </a:t>
            </a:r>
            <a:r>
              <a:rPr lang="ru-RU" sz="4000" dirty="0" err="1"/>
              <a:t>артеріальний</a:t>
            </a:r>
            <a:r>
              <a:rPr lang="ru-RU" sz="4000" dirty="0"/>
              <a:t> </a:t>
            </a:r>
            <a:r>
              <a:rPr lang="ru-RU" sz="4000" dirty="0" err="1"/>
              <a:t>тиск</a:t>
            </a:r>
            <a:endParaRPr lang="ru-RU" sz="4000" dirty="0"/>
          </a:p>
          <a:p>
            <a:r>
              <a:rPr lang="uk-UA" sz="4000" dirty="0"/>
              <a:t>Бере участь у проведенні нервових імпульсів</a:t>
            </a:r>
          </a:p>
          <a:p>
            <a:r>
              <a:rPr lang="ru-RU" sz="4000" dirty="0" err="1"/>
              <a:t>Нормалізує</a:t>
            </a:r>
            <a:r>
              <a:rPr lang="ru-RU" sz="4000" dirty="0"/>
              <a:t> </a:t>
            </a:r>
            <a:r>
              <a:rPr lang="ru-RU" sz="4000" dirty="0" err="1"/>
              <a:t>водно</a:t>
            </a:r>
            <a:r>
              <a:rPr lang="ru-RU" sz="4000" dirty="0"/>
              <a:t> - </a:t>
            </a:r>
            <a:r>
              <a:rPr lang="ru-RU" sz="4000" dirty="0" err="1"/>
              <a:t>сольовий</a:t>
            </a:r>
            <a:r>
              <a:rPr lang="ru-RU" sz="4000" dirty="0"/>
              <a:t> </a:t>
            </a:r>
            <a:r>
              <a:rPr lang="ru-RU" sz="4000" dirty="0" err="1"/>
              <a:t>обмін</a:t>
            </a:r>
            <a:endParaRPr lang="ru-RU" sz="4000" dirty="0"/>
          </a:p>
          <a:p>
            <a:endParaRPr lang="uk-UA" sz="4000" dirty="0"/>
          </a:p>
          <a:p>
            <a:endParaRPr lang="ru-RU" sz="4000" dirty="0"/>
          </a:p>
          <a:p>
            <a:pPr>
              <a:buFont typeface="Wingdings 3" pitchFamily="18" charset="2"/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eeform 14"/>
          <p:cNvSpPr>
            <a:spLocks/>
          </p:cNvSpPr>
          <p:nvPr/>
        </p:nvSpPr>
        <p:spPr bwMode="auto">
          <a:xfrm>
            <a:off x="561975" y="2959100"/>
            <a:ext cx="2876550" cy="2062163"/>
          </a:xfrm>
          <a:custGeom>
            <a:avLst/>
            <a:gdLst>
              <a:gd name="T0" fmla="*/ 116 w 3623"/>
              <a:gd name="T1" fmla="*/ 2599 h 2599"/>
              <a:gd name="T2" fmla="*/ 89 w 3623"/>
              <a:gd name="T3" fmla="*/ 2428 h 2599"/>
              <a:gd name="T4" fmla="*/ 70 w 3623"/>
              <a:gd name="T5" fmla="*/ 2262 h 2599"/>
              <a:gd name="T6" fmla="*/ 53 w 3623"/>
              <a:gd name="T7" fmla="*/ 2095 h 2599"/>
              <a:gd name="T8" fmla="*/ 40 w 3623"/>
              <a:gd name="T9" fmla="*/ 1934 h 2599"/>
              <a:gd name="T10" fmla="*/ 30 w 3623"/>
              <a:gd name="T11" fmla="*/ 1770 h 2599"/>
              <a:gd name="T12" fmla="*/ 23 w 3623"/>
              <a:gd name="T13" fmla="*/ 1610 h 2599"/>
              <a:gd name="T14" fmla="*/ 17 w 3623"/>
              <a:gd name="T15" fmla="*/ 1449 h 2599"/>
              <a:gd name="T16" fmla="*/ 13 w 3623"/>
              <a:gd name="T17" fmla="*/ 1291 h 2599"/>
              <a:gd name="T18" fmla="*/ 10 w 3623"/>
              <a:gd name="T19" fmla="*/ 1130 h 2599"/>
              <a:gd name="T20" fmla="*/ 8 w 3623"/>
              <a:gd name="T21" fmla="*/ 970 h 2599"/>
              <a:gd name="T22" fmla="*/ 4 w 3623"/>
              <a:gd name="T23" fmla="*/ 810 h 2599"/>
              <a:gd name="T24" fmla="*/ 2 w 3623"/>
              <a:gd name="T25" fmla="*/ 651 h 2599"/>
              <a:gd name="T26" fmla="*/ 0 w 3623"/>
              <a:gd name="T27" fmla="*/ 489 h 2599"/>
              <a:gd name="T28" fmla="*/ 0 w 3623"/>
              <a:gd name="T29" fmla="*/ 327 h 2599"/>
              <a:gd name="T30" fmla="*/ 0 w 3623"/>
              <a:gd name="T31" fmla="*/ 166 h 2599"/>
              <a:gd name="T32" fmla="*/ 0 w 3623"/>
              <a:gd name="T33" fmla="*/ 0 h 2599"/>
              <a:gd name="T34" fmla="*/ 230 w 3623"/>
              <a:gd name="T35" fmla="*/ 31 h 2599"/>
              <a:gd name="T36" fmla="*/ 471 w 3623"/>
              <a:gd name="T37" fmla="*/ 54 h 2599"/>
              <a:gd name="T38" fmla="*/ 709 w 3623"/>
              <a:gd name="T39" fmla="*/ 69 h 2599"/>
              <a:gd name="T40" fmla="*/ 941 w 3623"/>
              <a:gd name="T41" fmla="*/ 78 h 2599"/>
              <a:gd name="T42" fmla="*/ 1169 w 3623"/>
              <a:gd name="T43" fmla="*/ 82 h 2599"/>
              <a:gd name="T44" fmla="*/ 1393 w 3623"/>
              <a:gd name="T45" fmla="*/ 84 h 2599"/>
              <a:gd name="T46" fmla="*/ 1616 w 3623"/>
              <a:gd name="T47" fmla="*/ 82 h 2599"/>
              <a:gd name="T48" fmla="*/ 1838 w 3623"/>
              <a:gd name="T49" fmla="*/ 80 h 2599"/>
              <a:gd name="T50" fmla="*/ 2055 w 3623"/>
              <a:gd name="T51" fmla="*/ 76 h 2599"/>
              <a:gd name="T52" fmla="*/ 2275 w 3623"/>
              <a:gd name="T53" fmla="*/ 75 h 2599"/>
              <a:gd name="T54" fmla="*/ 2494 w 3623"/>
              <a:gd name="T55" fmla="*/ 73 h 2599"/>
              <a:gd name="T56" fmla="*/ 2716 w 3623"/>
              <a:gd name="T57" fmla="*/ 75 h 2599"/>
              <a:gd name="T58" fmla="*/ 2937 w 3623"/>
              <a:gd name="T59" fmla="*/ 80 h 2599"/>
              <a:gd name="T60" fmla="*/ 3163 w 3623"/>
              <a:gd name="T61" fmla="*/ 92 h 2599"/>
              <a:gd name="T62" fmla="*/ 3391 w 3623"/>
              <a:gd name="T63" fmla="*/ 107 h 2599"/>
              <a:gd name="T64" fmla="*/ 3623 w 3623"/>
              <a:gd name="T65" fmla="*/ 133 h 2599"/>
              <a:gd name="T66" fmla="*/ 3598 w 3623"/>
              <a:gd name="T67" fmla="*/ 284 h 2599"/>
              <a:gd name="T68" fmla="*/ 3581 w 3623"/>
              <a:gd name="T69" fmla="*/ 434 h 2599"/>
              <a:gd name="T70" fmla="*/ 3568 w 3623"/>
              <a:gd name="T71" fmla="*/ 588 h 2599"/>
              <a:gd name="T72" fmla="*/ 3559 w 3623"/>
              <a:gd name="T73" fmla="*/ 740 h 2599"/>
              <a:gd name="T74" fmla="*/ 3551 w 3623"/>
              <a:gd name="T75" fmla="*/ 894 h 2599"/>
              <a:gd name="T76" fmla="*/ 3545 w 3623"/>
              <a:gd name="T77" fmla="*/ 1046 h 2599"/>
              <a:gd name="T78" fmla="*/ 3540 w 3623"/>
              <a:gd name="T79" fmla="*/ 1202 h 2599"/>
              <a:gd name="T80" fmla="*/ 3534 w 3623"/>
              <a:gd name="T81" fmla="*/ 1356 h 2599"/>
              <a:gd name="T82" fmla="*/ 3524 w 3623"/>
              <a:gd name="T83" fmla="*/ 1510 h 2599"/>
              <a:gd name="T84" fmla="*/ 3513 w 3623"/>
              <a:gd name="T85" fmla="*/ 1666 h 2599"/>
              <a:gd name="T86" fmla="*/ 3498 w 3623"/>
              <a:gd name="T87" fmla="*/ 1820 h 2599"/>
              <a:gd name="T88" fmla="*/ 3481 w 3623"/>
              <a:gd name="T89" fmla="*/ 1974 h 2599"/>
              <a:gd name="T90" fmla="*/ 3454 w 3623"/>
              <a:gd name="T91" fmla="*/ 2128 h 2599"/>
              <a:gd name="T92" fmla="*/ 3422 w 3623"/>
              <a:gd name="T93" fmla="*/ 2282 h 2599"/>
              <a:gd name="T94" fmla="*/ 3384 w 3623"/>
              <a:gd name="T95" fmla="*/ 2435 h 2599"/>
              <a:gd name="T96" fmla="*/ 3336 w 3623"/>
              <a:gd name="T97" fmla="*/ 2591 h 2599"/>
              <a:gd name="T98" fmla="*/ 116 w 3623"/>
              <a:gd name="T99" fmla="*/ 2599 h 2599"/>
              <a:gd name="T100" fmla="*/ 116 w 3623"/>
              <a:gd name="T101" fmla="*/ 2599 h 259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23"/>
              <a:gd name="T154" fmla="*/ 0 h 2599"/>
              <a:gd name="T155" fmla="*/ 3623 w 3623"/>
              <a:gd name="T156" fmla="*/ 2599 h 259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23" h="2599">
                <a:moveTo>
                  <a:pt x="116" y="2599"/>
                </a:moveTo>
                <a:lnTo>
                  <a:pt x="89" y="2428"/>
                </a:lnTo>
                <a:lnTo>
                  <a:pt x="70" y="2262"/>
                </a:lnTo>
                <a:lnTo>
                  <a:pt x="53" y="2095"/>
                </a:lnTo>
                <a:lnTo>
                  <a:pt x="40" y="1934"/>
                </a:lnTo>
                <a:lnTo>
                  <a:pt x="30" y="1770"/>
                </a:lnTo>
                <a:lnTo>
                  <a:pt x="23" y="1610"/>
                </a:lnTo>
                <a:lnTo>
                  <a:pt x="17" y="1449"/>
                </a:lnTo>
                <a:lnTo>
                  <a:pt x="13" y="1291"/>
                </a:lnTo>
                <a:lnTo>
                  <a:pt x="10" y="1130"/>
                </a:lnTo>
                <a:lnTo>
                  <a:pt x="8" y="970"/>
                </a:lnTo>
                <a:lnTo>
                  <a:pt x="4" y="810"/>
                </a:lnTo>
                <a:lnTo>
                  <a:pt x="2" y="651"/>
                </a:lnTo>
                <a:lnTo>
                  <a:pt x="0" y="489"/>
                </a:lnTo>
                <a:lnTo>
                  <a:pt x="0" y="327"/>
                </a:lnTo>
                <a:lnTo>
                  <a:pt x="0" y="166"/>
                </a:lnTo>
                <a:lnTo>
                  <a:pt x="0" y="0"/>
                </a:lnTo>
                <a:lnTo>
                  <a:pt x="230" y="31"/>
                </a:lnTo>
                <a:lnTo>
                  <a:pt x="471" y="54"/>
                </a:lnTo>
                <a:lnTo>
                  <a:pt x="709" y="69"/>
                </a:lnTo>
                <a:lnTo>
                  <a:pt x="941" y="78"/>
                </a:lnTo>
                <a:lnTo>
                  <a:pt x="1169" y="82"/>
                </a:lnTo>
                <a:lnTo>
                  <a:pt x="1393" y="84"/>
                </a:lnTo>
                <a:lnTo>
                  <a:pt x="1616" y="82"/>
                </a:lnTo>
                <a:lnTo>
                  <a:pt x="1838" y="80"/>
                </a:lnTo>
                <a:lnTo>
                  <a:pt x="2055" y="76"/>
                </a:lnTo>
                <a:lnTo>
                  <a:pt x="2275" y="75"/>
                </a:lnTo>
                <a:lnTo>
                  <a:pt x="2494" y="73"/>
                </a:lnTo>
                <a:lnTo>
                  <a:pt x="2716" y="75"/>
                </a:lnTo>
                <a:lnTo>
                  <a:pt x="2937" y="80"/>
                </a:lnTo>
                <a:lnTo>
                  <a:pt x="3163" y="92"/>
                </a:lnTo>
                <a:lnTo>
                  <a:pt x="3391" y="107"/>
                </a:lnTo>
                <a:lnTo>
                  <a:pt x="3623" y="133"/>
                </a:lnTo>
                <a:lnTo>
                  <a:pt x="3598" y="284"/>
                </a:lnTo>
                <a:lnTo>
                  <a:pt x="3581" y="434"/>
                </a:lnTo>
                <a:lnTo>
                  <a:pt x="3568" y="588"/>
                </a:lnTo>
                <a:lnTo>
                  <a:pt x="3559" y="740"/>
                </a:lnTo>
                <a:lnTo>
                  <a:pt x="3551" y="894"/>
                </a:lnTo>
                <a:lnTo>
                  <a:pt x="3545" y="1046"/>
                </a:lnTo>
                <a:lnTo>
                  <a:pt x="3540" y="1202"/>
                </a:lnTo>
                <a:lnTo>
                  <a:pt x="3534" y="1356"/>
                </a:lnTo>
                <a:lnTo>
                  <a:pt x="3524" y="1510"/>
                </a:lnTo>
                <a:lnTo>
                  <a:pt x="3513" y="1666"/>
                </a:lnTo>
                <a:lnTo>
                  <a:pt x="3498" y="1820"/>
                </a:lnTo>
                <a:lnTo>
                  <a:pt x="3481" y="1974"/>
                </a:lnTo>
                <a:lnTo>
                  <a:pt x="3454" y="2128"/>
                </a:lnTo>
                <a:lnTo>
                  <a:pt x="3422" y="2282"/>
                </a:lnTo>
                <a:lnTo>
                  <a:pt x="3384" y="2435"/>
                </a:lnTo>
                <a:lnTo>
                  <a:pt x="3336" y="2591"/>
                </a:lnTo>
                <a:lnTo>
                  <a:pt x="116" y="2599"/>
                </a:lnTo>
                <a:close/>
              </a:path>
            </a:pathLst>
          </a:custGeom>
          <a:solidFill>
            <a:srgbClr val="BDC9D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46" name="Freeform 15"/>
          <p:cNvSpPr>
            <a:spLocks/>
          </p:cNvSpPr>
          <p:nvPr/>
        </p:nvSpPr>
        <p:spPr bwMode="auto">
          <a:xfrm>
            <a:off x="561975" y="3206750"/>
            <a:ext cx="2894013" cy="169863"/>
          </a:xfrm>
          <a:custGeom>
            <a:avLst/>
            <a:gdLst>
              <a:gd name="T0" fmla="*/ 3646 w 3646"/>
              <a:gd name="T1" fmla="*/ 166 h 213"/>
              <a:gd name="T2" fmla="*/ 0 w 3646"/>
              <a:gd name="T3" fmla="*/ 0 h 213"/>
              <a:gd name="T4" fmla="*/ 6 w 3646"/>
              <a:gd name="T5" fmla="*/ 76 h 213"/>
              <a:gd name="T6" fmla="*/ 3633 w 3646"/>
              <a:gd name="T7" fmla="*/ 213 h 213"/>
              <a:gd name="T8" fmla="*/ 3646 w 3646"/>
              <a:gd name="T9" fmla="*/ 166 h 213"/>
              <a:gd name="T10" fmla="*/ 3646 w 3646"/>
              <a:gd name="T11" fmla="*/ 166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46"/>
              <a:gd name="T19" fmla="*/ 0 h 213"/>
              <a:gd name="T20" fmla="*/ 3646 w 3646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46" h="213">
                <a:moveTo>
                  <a:pt x="3646" y="166"/>
                </a:moveTo>
                <a:lnTo>
                  <a:pt x="0" y="0"/>
                </a:lnTo>
                <a:lnTo>
                  <a:pt x="6" y="76"/>
                </a:lnTo>
                <a:lnTo>
                  <a:pt x="3633" y="213"/>
                </a:lnTo>
                <a:lnTo>
                  <a:pt x="3646" y="166"/>
                </a:lnTo>
                <a:close/>
              </a:path>
            </a:pathLst>
          </a:custGeom>
          <a:solidFill>
            <a:srgbClr val="666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47" name="Freeform 16"/>
          <p:cNvSpPr>
            <a:spLocks/>
          </p:cNvSpPr>
          <p:nvPr/>
        </p:nvSpPr>
        <p:spPr bwMode="auto">
          <a:xfrm>
            <a:off x="561975" y="3206750"/>
            <a:ext cx="2894013" cy="169863"/>
          </a:xfrm>
          <a:custGeom>
            <a:avLst/>
            <a:gdLst>
              <a:gd name="T0" fmla="*/ 0 w 3646"/>
              <a:gd name="T1" fmla="*/ 0 h 213"/>
              <a:gd name="T2" fmla="*/ 3646 w 3646"/>
              <a:gd name="T3" fmla="*/ 166 h 213"/>
              <a:gd name="T4" fmla="*/ 3633 w 3646"/>
              <a:gd name="T5" fmla="*/ 213 h 213"/>
              <a:gd name="T6" fmla="*/ 6 w 3646"/>
              <a:gd name="T7" fmla="*/ 76 h 213"/>
              <a:gd name="T8" fmla="*/ 0 w 3646"/>
              <a:gd name="T9" fmla="*/ 0 h 213"/>
              <a:gd name="T10" fmla="*/ 0 w 3646"/>
              <a:gd name="T11" fmla="*/ 0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46"/>
              <a:gd name="T19" fmla="*/ 0 h 213"/>
              <a:gd name="T20" fmla="*/ 3646 w 3646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46" h="213">
                <a:moveTo>
                  <a:pt x="0" y="0"/>
                </a:moveTo>
                <a:lnTo>
                  <a:pt x="3646" y="166"/>
                </a:lnTo>
                <a:lnTo>
                  <a:pt x="3633" y="213"/>
                </a:lnTo>
                <a:lnTo>
                  <a:pt x="6" y="76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48" name="Freeform 17"/>
          <p:cNvSpPr>
            <a:spLocks/>
          </p:cNvSpPr>
          <p:nvPr/>
        </p:nvSpPr>
        <p:spPr bwMode="auto">
          <a:xfrm>
            <a:off x="573088" y="3455988"/>
            <a:ext cx="2838450" cy="168275"/>
          </a:xfrm>
          <a:custGeom>
            <a:avLst/>
            <a:gdLst>
              <a:gd name="T0" fmla="*/ 0 w 3578"/>
              <a:gd name="T1" fmla="*/ 0 h 213"/>
              <a:gd name="T2" fmla="*/ 3578 w 3578"/>
              <a:gd name="T3" fmla="*/ 167 h 213"/>
              <a:gd name="T4" fmla="*/ 3565 w 3578"/>
              <a:gd name="T5" fmla="*/ 213 h 213"/>
              <a:gd name="T6" fmla="*/ 10 w 3578"/>
              <a:gd name="T7" fmla="*/ 74 h 213"/>
              <a:gd name="T8" fmla="*/ 0 w 3578"/>
              <a:gd name="T9" fmla="*/ 0 h 213"/>
              <a:gd name="T10" fmla="*/ 0 w 3578"/>
              <a:gd name="T11" fmla="*/ 0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78"/>
              <a:gd name="T19" fmla="*/ 0 h 213"/>
              <a:gd name="T20" fmla="*/ 3578 w 3578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78" h="213">
                <a:moveTo>
                  <a:pt x="0" y="0"/>
                </a:moveTo>
                <a:lnTo>
                  <a:pt x="3578" y="167"/>
                </a:lnTo>
                <a:lnTo>
                  <a:pt x="3565" y="213"/>
                </a:lnTo>
                <a:lnTo>
                  <a:pt x="10" y="74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49" name="Freeform 18"/>
          <p:cNvSpPr>
            <a:spLocks/>
          </p:cNvSpPr>
          <p:nvPr/>
        </p:nvSpPr>
        <p:spPr bwMode="auto">
          <a:xfrm>
            <a:off x="582613" y="3706813"/>
            <a:ext cx="2786062" cy="165100"/>
          </a:xfrm>
          <a:custGeom>
            <a:avLst/>
            <a:gdLst>
              <a:gd name="T0" fmla="*/ 0 w 3509"/>
              <a:gd name="T1" fmla="*/ 0 h 209"/>
              <a:gd name="T2" fmla="*/ 3509 w 3509"/>
              <a:gd name="T3" fmla="*/ 164 h 209"/>
              <a:gd name="T4" fmla="*/ 3497 w 3509"/>
              <a:gd name="T5" fmla="*/ 209 h 209"/>
              <a:gd name="T6" fmla="*/ 9 w 3509"/>
              <a:gd name="T7" fmla="*/ 71 h 209"/>
              <a:gd name="T8" fmla="*/ 0 w 3509"/>
              <a:gd name="T9" fmla="*/ 0 h 209"/>
              <a:gd name="T10" fmla="*/ 0 w 3509"/>
              <a:gd name="T11" fmla="*/ 0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09"/>
              <a:gd name="T19" fmla="*/ 0 h 209"/>
              <a:gd name="T20" fmla="*/ 3509 w 3509"/>
              <a:gd name="T21" fmla="*/ 209 h 2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09" h="209">
                <a:moveTo>
                  <a:pt x="0" y="0"/>
                </a:moveTo>
                <a:lnTo>
                  <a:pt x="3509" y="164"/>
                </a:lnTo>
                <a:lnTo>
                  <a:pt x="3497" y="209"/>
                </a:lnTo>
                <a:lnTo>
                  <a:pt x="9" y="71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0" name="Freeform 19"/>
          <p:cNvSpPr>
            <a:spLocks/>
          </p:cNvSpPr>
          <p:nvPr/>
        </p:nvSpPr>
        <p:spPr bwMode="auto">
          <a:xfrm>
            <a:off x="596900" y="3956050"/>
            <a:ext cx="2727325" cy="161925"/>
          </a:xfrm>
          <a:custGeom>
            <a:avLst/>
            <a:gdLst>
              <a:gd name="T0" fmla="*/ 0 w 3437"/>
              <a:gd name="T1" fmla="*/ 0 h 205"/>
              <a:gd name="T2" fmla="*/ 3437 w 3437"/>
              <a:gd name="T3" fmla="*/ 163 h 205"/>
              <a:gd name="T4" fmla="*/ 3425 w 3437"/>
              <a:gd name="T5" fmla="*/ 205 h 205"/>
              <a:gd name="T6" fmla="*/ 11 w 3437"/>
              <a:gd name="T7" fmla="*/ 68 h 205"/>
              <a:gd name="T8" fmla="*/ 0 w 3437"/>
              <a:gd name="T9" fmla="*/ 0 h 205"/>
              <a:gd name="T10" fmla="*/ 0 w 3437"/>
              <a:gd name="T11" fmla="*/ 0 h 2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37"/>
              <a:gd name="T19" fmla="*/ 0 h 205"/>
              <a:gd name="T20" fmla="*/ 3437 w 3437"/>
              <a:gd name="T21" fmla="*/ 205 h 2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37" h="205">
                <a:moveTo>
                  <a:pt x="0" y="0"/>
                </a:moveTo>
                <a:lnTo>
                  <a:pt x="3437" y="163"/>
                </a:lnTo>
                <a:lnTo>
                  <a:pt x="3425" y="205"/>
                </a:lnTo>
                <a:lnTo>
                  <a:pt x="11" y="68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1" name="Freeform 20"/>
          <p:cNvSpPr>
            <a:spLocks/>
          </p:cNvSpPr>
          <p:nvPr/>
        </p:nvSpPr>
        <p:spPr bwMode="auto">
          <a:xfrm>
            <a:off x="609600" y="4203700"/>
            <a:ext cx="2671763" cy="163513"/>
          </a:xfrm>
          <a:custGeom>
            <a:avLst/>
            <a:gdLst>
              <a:gd name="T0" fmla="*/ 0 w 3364"/>
              <a:gd name="T1" fmla="*/ 0 h 205"/>
              <a:gd name="T2" fmla="*/ 3364 w 3364"/>
              <a:gd name="T3" fmla="*/ 161 h 205"/>
              <a:gd name="T4" fmla="*/ 3355 w 3364"/>
              <a:gd name="T5" fmla="*/ 205 h 205"/>
              <a:gd name="T6" fmla="*/ 9 w 3364"/>
              <a:gd name="T7" fmla="*/ 66 h 205"/>
              <a:gd name="T8" fmla="*/ 0 w 3364"/>
              <a:gd name="T9" fmla="*/ 0 h 205"/>
              <a:gd name="T10" fmla="*/ 0 w 3364"/>
              <a:gd name="T11" fmla="*/ 0 h 2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4"/>
              <a:gd name="T19" fmla="*/ 0 h 205"/>
              <a:gd name="T20" fmla="*/ 3364 w 3364"/>
              <a:gd name="T21" fmla="*/ 205 h 2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4" h="205">
                <a:moveTo>
                  <a:pt x="0" y="0"/>
                </a:moveTo>
                <a:lnTo>
                  <a:pt x="3364" y="161"/>
                </a:lnTo>
                <a:lnTo>
                  <a:pt x="3355" y="205"/>
                </a:lnTo>
                <a:lnTo>
                  <a:pt x="9" y="66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2" name="Freeform 21"/>
          <p:cNvSpPr>
            <a:spLocks/>
          </p:cNvSpPr>
          <p:nvPr/>
        </p:nvSpPr>
        <p:spPr bwMode="auto">
          <a:xfrm>
            <a:off x="623888" y="4454525"/>
            <a:ext cx="2613025" cy="160338"/>
          </a:xfrm>
          <a:custGeom>
            <a:avLst/>
            <a:gdLst>
              <a:gd name="T0" fmla="*/ 0 w 3292"/>
              <a:gd name="T1" fmla="*/ 0 h 202"/>
              <a:gd name="T2" fmla="*/ 3292 w 3292"/>
              <a:gd name="T3" fmla="*/ 158 h 202"/>
              <a:gd name="T4" fmla="*/ 3283 w 3292"/>
              <a:gd name="T5" fmla="*/ 202 h 202"/>
              <a:gd name="T6" fmla="*/ 9 w 3292"/>
              <a:gd name="T7" fmla="*/ 63 h 202"/>
              <a:gd name="T8" fmla="*/ 0 w 3292"/>
              <a:gd name="T9" fmla="*/ 0 h 202"/>
              <a:gd name="T10" fmla="*/ 0 w 3292"/>
              <a:gd name="T11" fmla="*/ 0 h 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92"/>
              <a:gd name="T19" fmla="*/ 0 h 202"/>
              <a:gd name="T20" fmla="*/ 3292 w 3292"/>
              <a:gd name="T21" fmla="*/ 202 h 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92" h="202">
                <a:moveTo>
                  <a:pt x="0" y="0"/>
                </a:moveTo>
                <a:lnTo>
                  <a:pt x="3292" y="158"/>
                </a:lnTo>
                <a:lnTo>
                  <a:pt x="3283" y="202"/>
                </a:lnTo>
                <a:lnTo>
                  <a:pt x="9" y="63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3" name="Freeform 22"/>
          <p:cNvSpPr>
            <a:spLocks/>
          </p:cNvSpPr>
          <p:nvPr/>
        </p:nvSpPr>
        <p:spPr bwMode="auto">
          <a:xfrm>
            <a:off x="635000" y="4703763"/>
            <a:ext cx="2559050" cy="158750"/>
          </a:xfrm>
          <a:custGeom>
            <a:avLst/>
            <a:gdLst>
              <a:gd name="T0" fmla="*/ 0 w 3224"/>
              <a:gd name="T1" fmla="*/ 0 h 199"/>
              <a:gd name="T2" fmla="*/ 3224 w 3224"/>
              <a:gd name="T3" fmla="*/ 158 h 199"/>
              <a:gd name="T4" fmla="*/ 3215 w 3224"/>
              <a:gd name="T5" fmla="*/ 199 h 199"/>
              <a:gd name="T6" fmla="*/ 12 w 3224"/>
              <a:gd name="T7" fmla="*/ 61 h 199"/>
              <a:gd name="T8" fmla="*/ 0 w 3224"/>
              <a:gd name="T9" fmla="*/ 0 h 199"/>
              <a:gd name="T10" fmla="*/ 0 w 3224"/>
              <a:gd name="T11" fmla="*/ 0 h 1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4"/>
              <a:gd name="T19" fmla="*/ 0 h 199"/>
              <a:gd name="T20" fmla="*/ 3224 w 3224"/>
              <a:gd name="T21" fmla="*/ 199 h 1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4" h="199">
                <a:moveTo>
                  <a:pt x="0" y="0"/>
                </a:moveTo>
                <a:lnTo>
                  <a:pt x="3224" y="158"/>
                </a:lnTo>
                <a:lnTo>
                  <a:pt x="3215" y="199"/>
                </a:lnTo>
                <a:lnTo>
                  <a:pt x="12" y="61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4" name="Freeform 23"/>
          <p:cNvSpPr>
            <a:spLocks/>
          </p:cNvSpPr>
          <p:nvPr/>
        </p:nvSpPr>
        <p:spPr bwMode="auto">
          <a:xfrm>
            <a:off x="812800" y="2935288"/>
            <a:ext cx="123825" cy="2063750"/>
          </a:xfrm>
          <a:custGeom>
            <a:avLst/>
            <a:gdLst>
              <a:gd name="T0" fmla="*/ 0 w 155"/>
              <a:gd name="T1" fmla="*/ 0 h 2600"/>
              <a:gd name="T2" fmla="*/ 58 w 155"/>
              <a:gd name="T3" fmla="*/ 6 h 2600"/>
              <a:gd name="T4" fmla="*/ 155 w 155"/>
              <a:gd name="T5" fmla="*/ 2600 h 2600"/>
              <a:gd name="T6" fmla="*/ 114 w 155"/>
              <a:gd name="T7" fmla="*/ 2591 h 2600"/>
              <a:gd name="T8" fmla="*/ 0 w 155"/>
              <a:gd name="T9" fmla="*/ 0 h 2600"/>
              <a:gd name="T10" fmla="*/ 0 w 155"/>
              <a:gd name="T11" fmla="*/ 0 h 2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2600"/>
              <a:gd name="T20" fmla="*/ 155 w 155"/>
              <a:gd name="T21" fmla="*/ 2600 h 2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2600">
                <a:moveTo>
                  <a:pt x="0" y="0"/>
                </a:moveTo>
                <a:lnTo>
                  <a:pt x="58" y="6"/>
                </a:lnTo>
                <a:lnTo>
                  <a:pt x="155" y="2600"/>
                </a:lnTo>
                <a:lnTo>
                  <a:pt x="114" y="2591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5" name="Freeform 24"/>
          <p:cNvSpPr>
            <a:spLocks/>
          </p:cNvSpPr>
          <p:nvPr/>
        </p:nvSpPr>
        <p:spPr bwMode="auto">
          <a:xfrm>
            <a:off x="1089025" y="2952750"/>
            <a:ext cx="79375" cy="2049463"/>
          </a:xfrm>
          <a:custGeom>
            <a:avLst/>
            <a:gdLst>
              <a:gd name="T0" fmla="*/ 0 w 101"/>
              <a:gd name="T1" fmla="*/ 0 h 2581"/>
              <a:gd name="T2" fmla="*/ 52 w 101"/>
              <a:gd name="T3" fmla="*/ 4 h 2581"/>
              <a:gd name="T4" fmla="*/ 101 w 101"/>
              <a:gd name="T5" fmla="*/ 2581 h 2581"/>
              <a:gd name="T6" fmla="*/ 57 w 101"/>
              <a:gd name="T7" fmla="*/ 2572 h 2581"/>
              <a:gd name="T8" fmla="*/ 0 w 101"/>
              <a:gd name="T9" fmla="*/ 0 h 2581"/>
              <a:gd name="T10" fmla="*/ 0 w 101"/>
              <a:gd name="T11" fmla="*/ 0 h 2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2581"/>
              <a:gd name="T20" fmla="*/ 101 w 101"/>
              <a:gd name="T21" fmla="*/ 2581 h 25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2581">
                <a:moveTo>
                  <a:pt x="0" y="0"/>
                </a:moveTo>
                <a:lnTo>
                  <a:pt x="52" y="4"/>
                </a:lnTo>
                <a:lnTo>
                  <a:pt x="101" y="2581"/>
                </a:lnTo>
                <a:lnTo>
                  <a:pt x="57" y="2572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6" name="Freeform 25"/>
          <p:cNvSpPr>
            <a:spLocks/>
          </p:cNvSpPr>
          <p:nvPr/>
        </p:nvSpPr>
        <p:spPr bwMode="auto">
          <a:xfrm>
            <a:off x="1368425" y="2971800"/>
            <a:ext cx="42863" cy="2032000"/>
          </a:xfrm>
          <a:custGeom>
            <a:avLst/>
            <a:gdLst>
              <a:gd name="T0" fmla="*/ 0 w 55"/>
              <a:gd name="T1" fmla="*/ 0 h 2560"/>
              <a:gd name="T2" fmla="*/ 55 w 55"/>
              <a:gd name="T3" fmla="*/ 0 h 2560"/>
              <a:gd name="T4" fmla="*/ 50 w 55"/>
              <a:gd name="T5" fmla="*/ 2560 h 2560"/>
              <a:gd name="T6" fmla="*/ 10 w 55"/>
              <a:gd name="T7" fmla="*/ 2553 h 2560"/>
              <a:gd name="T8" fmla="*/ 0 w 55"/>
              <a:gd name="T9" fmla="*/ 0 h 2560"/>
              <a:gd name="T10" fmla="*/ 0 w 55"/>
              <a:gd name="T11" fmla="*/ 0 h 2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"/>
              <a:gd name="T19" fmla="*/ 0 h 2560"/>
              <a:gd name="T20" fmla="*/ 55 w 55"/>
              <a:gd name="T21" fmla="*/ 2560 h 2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" h="2560">
                <a:moveTo>
                  <a:pt x="0" y="0"/>
                </a:moveTo>
                <a:lnTo>
                  <a:pt x="55" y="0"/>
                </a:lnTo>
                <a:lnTo>
                  <a:pt x="50" y="2560"/>
                </a:lnTo>
                <a:lnTo>
                  <a:pt x="10" y="2553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7" name="Freeform 26"/>
          <p:cNvSpPr>
            <a:spLocks/>
          </p:cNvSpPr>
          <p:nvPr/>
        </p:nvSpPr>
        <p:spPr bwMode="auto">
          <a:xfrm>
            <a:off x="1598613" y="2981325"/>
            <a:ext cx="74612" cy="2022475"/>
          </a:xfrm>
          <a:custGeom>
            <a:avLst/>
            <a:gdLst>
              <a:gd name="T0" fmla="*/ 44 w 95"/>
              <a:gd name="T1" fmla="*/ 0 h 2549"/>
              <a:gd name="T2" fmla="*/ 95 w 95"/>
              <a:gd name="T3" fmla="*/ 11 h 2549"/>
              <a:gd name="T4" fmla="*/ 40 w 95"/>
              <a:gd name="T5" fmla="*/ 2549 h 2549"/>
              <a:gd name="T6" fmla="*/ 0 w 95"/>
              <a:gd name="T7" fmla="*/ 2543 h 2549"/>
              <a:gd name="T8" fmla="*/ 44 w 95"/>
              <a:gd name="T9" fmla="*/ 0 h 2549"/>
              <a:gd name="T10" fmla="*/ 44 w 95"/>
              <a:gd name="T11" fmla="*/ 0 h 25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"/>
              <a:gd name="T19" fmla="*/ 0 h 2549"/>
              <a:gd name="T20" fmla="*/ 95 w 95"/>
              <a:gd name="T21" fmla="*/ 2549 h 25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" h="2549">
                <a:moveTo>
                  <a:pt x="44" y="0"/>
                </a:moveTo>
                <a:lnTo>
                  <a:pt x="95" y="11"/>
                </a:lnTo>
                <a:lnTo>
                  <a:pt x="40" y="2549"/>
                </a:lnTo>
                <a:lnTo>
                  <a:pt x="0" y="2543"/>
                </a:lnTo>
                <a:lnTo>
                  <a:pt x="44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8" name="Freeform 27"/>
          <p:cNvSpPr>
            <a:spLocks/>
          </p:cNvSpPr>
          <p:nvPr/>
        </p:nvSpPr>
        <p:spPr bwMode="auto">
          <a:xfrm>
            <a:off x="1820863" y="3001963"/>
            <a:ext cx="117475" cy="2003425"/>
          </a:xfrm>
          <a:custGeom>
            <a:avLst/>
            <a:gdLst>
              <a:gd name="T0" fmla="*/ 95 w 149"/>
              <a:gd name="T1" fmla="*/ 0 h 2524"/>
              <a:gd name="T2" fmla="*/ 149 w 149"/>
              <a:gd name="T3" fmla="*/ 3 h 2524"/>
              <a:gd name="T4" fmla="*/ 40 w 149"/>
              <a:gd name="T5" fmla="*/ 2524 h 2524"/>
              <a:gd name="T6" fmla="*/ 0 w 149"/>
              <a:gd name="T7" fmla="*/ 2522 h 2524"/>
              <a:gd name="T8" fmla="*/ 95 w 149"/>
              <a:gd name="T9" fmla="*/ 0 h 2524"/>
              <a:gd name="T10" fmla="*/ 95 w 149"/>
              <a:gd name="T11" fmla="*/ 0 h 25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"/>
              <a:gd name="T19" fmla="*/ 0 h 2524"/>
              <a:gd name="T20" fmla="*/ 149 w 149"/>
              <a:gd name="T21" fmla="*/ 2524 h 25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" h="2524">
                <a:moveTo>
                  <a:pt x="95" y="0"/>
                </a:moveTo>
                <a:lnTo>
                  <a:pt x="149" y="3"/>
                </a:lnTo>
                <a:lnTo>
                  <a:pt x="40" y="2524"/>
                </a:lnTo>
                <a:lnTo>
                  <a:pt x="0" y="2522"/>
                </a:lnTo>
                <a:lnTo>
                  <a:pt x="95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59" name="Freeform 28"/>
          <p:cNvSpPr>
            <a:spLocks/>
          </p:cNvSpPr>
          <p:nvPr/>
        </p:nvSpPr>
        <p:spPr bwMode="auto">
          <a:xfrm>
            <a:off x="2041525" y="3017838"/>
            <a:ext cx="158750" cy="1990725"/>
          </a:xfrm>
          <a:custGeom>
            <a:avLst/>
            <a:gdLst>
              <a:gd name="T0" fmla="*/ 148 w 199"/>
              <a:gd name="T1" fmla="*/ 0 h 2507"/>
              <a:gd name="T2" fmla="*/ 199 w 199"/>
              <a:gd name="T3" fmla="*/ 3 h 2507"/>
              <a:gd name="T4" fmla="*/ 42 w 199"/>
              <a:gd name="T5" fmla="*/ 2507 h 2507"/>
              <a:gd name="T6" fmla="*/ 0 w 199"/>
              <a:gd name="T7" fmla="*/ 2507 h 2507"/>
              <a:gd name="T8" fmla="*/ 148 w 199"/>
              <a:gd name="T9" fmla="*/ 0 h 2507"/>
              <a:gd name="T10" fmla="*/ 148 w 199"/>
              <a:gd name="T11" fmla="*/ 0 h 25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"/>
              <a:gd name="T19" fmla="*/ 0 h 2507"/>
              <a:gd name="T20" fmla="*/ 199 w 199"/>
              <a:gd name="T21" fmla="*/ 2507 h 25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" h="2507">
                <a:moveTo>
                  <a:pt x="148" y="0"/>
                </a:moveTo>
                <a:lnTo>
                  <a:pt x="199" y="3"/>
                </a:lnTo>
                <a:lnTo>
                  <a:pt x="42" y="2507"/>
                </a:lnTo>
                <a:lnTo>
                  <a:pt x="0" y="2507"/>
                </a:lnTo>
                <a:lnTo>
                  <a:pt x="148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0" name="Freeform 29"/>
          <p:cNvSpPr>
            <a:spLocks/>
          </p:cNvSpPr>
          <p:nvPr/>
        </p:nvSpPr>
        <p:spPr bwMode="auto">
          <a:xfrm>
            <a:off x="2263775" y="3038475"/>
            <a:ext cx="198438" cy="1971675"/>
          </a:xfrm>
          <a:custGeom>
            <a:avLst/>
            <a:gdLst>
              <a:gd name="T0" fmla="*/ 202 w 249"/>
              <a:gd name="T1" fmla="*/ 0 h 2485"/>
              <a:gd name="T2" fmla="*/ 249 w 249"/>
              <a:gd name="T3" fmla="*/ 2 h 2485"/>
              <a:gd name="T4" fmla="*/ 42 w 249"/>
              <a:gd name="T5" fmla="*/ 2485 h 2485"/>
              <a:gd name="T6" fmla="*/ 0 w 249"/>
              <a:gd name="T7" fmla="*/ 2485 h 2485"/>
              <a:gd name="T8" fmla="*/ 202 w 249"/>
              <a:gd name="T9" fmla="*/ 0 h 2485"/>
              <a:gd name="T10" fmla="*/ 202 w 249"/>
              <a:gd name="T11" fmla="*/ 0 h 2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9"/>
              <a:gd name="T19" fmla="*/ 0 h 2485"/>
              <a:gd name="T20" fmla="*/ 249 w 249"/>
              <a:gd name="T21" fmla="*/ 2485 h 2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9" h="2485">
                <a:moveTo>
                  <a:pt x="202" y="0"/>
                </a:moveTo>
                <a:lnTo>
                  <a:pt x="249" y="2"/>
                </a:lnTo>
                <a:lnTo>
                  <a:pt x="42" y="2485"/>
                </a:lnTo>
                <a:lnTo>
                  <a:pt x="0" y="2485"/>
                </a:lnTo>
                <a:lnTo>
                  <a:pt x="202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1" name="Freeform 30"/>
          <p:cNvSpPr>
            <a:spLocks/>
          </p:cNvSpPr>
          <p:nvPr/>
        </p:nvSpPr>
        <p:spPr bwMode="auto">
          <a:xfrm>
            <a:off x="2489200" y="3054350"/>
            <a:ext cx="236538" cy="1958975"/>
          </a:xfrm>
          <a:custGeom>
            <a:avLst/>
            <a:gdLst>
              <a:gd name="T0" fmla="*/ 251 w 299"/>
              <a:gd name="T1" fmla="*/ 0 h 2468"/>
              <a:gd name="T2" fmla="*/ 299 w 299"/>
              <a:gd name="T3" fmla="*/ 0 h 2468"/>
              <a:gd name="T4" fmla="*/ 39 w 299"/>
              <a:gd name="T5" fmla="*/ 2466 h 2468"/>
              <a:gd name="T6" fmla="*/ 0 w 299"/>
              <a:gd name="T7" fmla="*/ 2468 h 2468"/>
              <a:gd name="T8" fmla="*/ 251 w 299"/>
              <a:gd name="T9" fmla="*/ 0 h 2468"/>
              <a:gd name="T10" fmla="*/ 251 w 299"/>
              <a:gd name="T11" fmla="*/ 0 h 2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2468"/>
              <a:gd name="T20" fmla="*/ 299 w 299"/>
              <a:gd name="T21" fmla="*/ 2468 h 2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2468">
                <a:moveTo>
                  <a:pt x="251" y="0"/>
                </a:moveTo>
                <a:lnTo>
                  <a:pt x="299" y="0"/>
                </a:lnTo>
                <a:lnTo>
                  <a:pt x="39" y="2466"/>
                </a:lnTo>
                <a:lnTo>
                  <a:pt x="0" y="2468"/>
                </a:lnTo>
                <a:lnTo>
                  <a:pt x="251" y="0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2" name="Freeform 31"/>
          <p:cNvSpPr>
            <a:spLocks/>
          </p:cNvSpPr>
          <p:nvPr/>
        </p:nvSpPr>
        <p:spPr bwMode="auto">
          <a:xfrm>
            <a:off x="2709863" y="3071813"/>
            <a:ext cx="277812" cy="1944687"/>
          </a:xfrm>
          <a:custGeom>
            <a:avLst/>
            <a:gdLst>
              <a:gd name="T0" fmla="*/ 304 w 352"/>
              <a:gd name="T1" fmla="*/ 6 h 2450"/>
              <a:gd name="T2" fmla="*/ 352 w 352"/>
              <a:gd name="T3" fmla="*/ 0 h 2450"/>
              <a:gd name="T4" fmla="*/ 40 w 352"/>
              <a:gd name="T5" fmla="*/ 2447 h 2450"/>
              <a:gd name="T6" fmla="*/ 0 w 352"/>
              <a:gd name="T7" fmla="*/ 2450 h 2450"/>
              <a:gd name="T8" fmla="*/ 304 w 352"/>
              <a:gd name="T9" fmla="*/ 6 h 2450"/>
              <a:gd name="T10" fmla="*/ 304 w 352"/>
              <a:gd name="T11" fmla="*/ 6 h 24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"/>
              <a:gd name="T19" fmla="*/ 0 h 2450"/>
              <a:gd name="T20" fmla="*/ 352 w 352"/>
              <a:gd name="T21" fmla="*/ 2450 h 24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" h="2450">
                <a:moveTo>
                  <a:pt x="304" y="6"/>
                </a:moveTo>
                <a:lnTo>
                  <a:pt x="352" y="0"/>
                </a:lnTo>
                <a:lnTo>
                  <a:pt x="40" y="2447"/>
                </a:lnTo>
                <a:lnTo>
                  <a:pt x="0" y="2450"/>
                </a:lnTo>
                <a:lnTo>
                  <a:pt x="304" y="6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3" name="Freeform 32"/>
          <p:cNvSpPr>
            <a:spLocks/>
          </p:cNvSpPr>
          <p:nvPr/>
        </p:nvSpPr>
        <p:spPr bwMode="auto">
          <a:xfrm>
            <a:off x="2932113" y="3089275"/>
            <a:ext cx="320675" cy="1930400"/>
          </a:xfrm>
          <a:custGeom>
            <a:avLst/>
            <a:gdLst>
              <a:gd name="T0" fmla="*/ 358 w 403"/>
              <a:gd name="T1" fmla="*/ 6 h 2431"/>
              <a:gd name="T2" fmla="*/ 403 w 403"/>
              <a:gd name="T3" fmla="*/ 0 h 2431"/>
              <a:gd name="T4" fmla="*/ 40 w 403"/>
              <a:gd name="T5" fmla="*/ 2427 h 2431"/>
              <a:gd name="T6" fmla="*/ 0 w 403"/>
              <a:gd name="T7" fmla="*/ 2431 h 2431"/>
              <a:gd name="T8" fmla="*/ 358 w 403"/>
              <a:gd name="T9" fmla="*/ 6 h 2431"/>
              <a:gd name="T10" fmla="*/ 358 w 403"/>
              <a:gd name="T11" fmla="*/ 6 h 24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"/>
              <a:gd name="T19" fmla="*/ 0 h 2431"/>
              <a:gd name="T20" fmla="*/ 403 w 403"/>
              <a:gd name="T21" fmla="*/ 2431 h 24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" h="2431">
                <a:moveTo>
                  <a:pt x="358" y="6"/>
                </a:moveTo>
                <a:lnTo>
                  <a:pt x="403" y="0"/>
                </a:lnTo>
                <a:lnTo>
                  <a:pt x="40" y="2427"/>
                </a:lnTo>
                <a:lnTo>
                  <a:pt x="0" y="2431"/>
                </a:lnTo>
                <a:lnTo>
                  <a:pt x="358" y="6"/>
                </a:lnTo>
                <a:close/>
              </a:path>
            </a:pathLst>
          </a:custGeom>
          <a:solidFill>
            <a:srgbClr val="E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4" name="Freeform 33"/>
          <p:cNvSpPr>
            <a:spLocks/>
          </p:cNvSpPr>
          <p:nvPr/>
        </p:nvSpPr>
        <p:spPr bwMode="auto">
          <a:xfrm>
            <a:off x="1108075" y="4967288"/>
            <a:ext cx="2055813" cy="95250"/>
          </a:xfrm>
          <a:custGeom>
            <a:avLst/>
            <a:gdLst>
              <a:gd name="T0" fmla="*/ 257 w 2589"/>
              <a:gd name="T1" fmla="*/ 0 h 119"/>
              <a:gd name="T2" fmla="*/ 2589 w 2589"/>
              <a:gd name="T3" fmla="*/ 70 h 119"/>
              <a:gd name="T4" fmla="*/ 692 w 2589"/>
              <a:gd name="T5" fmla="*/ 119 h 119"/>
              <a:gd name="T6" fmla="*/ 0 w 2589"/>
              <a:gd name="T7" fmla="*/ 110 h 119"/>
              <a:gd name="T8" fmla="*/ 257 w 2589"/>
              <a:gd name="T9" fmla="*/ 0 h 119"/>
              <a:gd name="T10" fmla="*/ 257 w 2589"/>
              <a:gd name="T11" fmla="*/ 0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89"/>
              <a:gd name="T19" fmla="*/ 0 h 119"/>
              <a:gd name="T20" fmla="*/ 2589 w 2589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89" h="119">
                <a:moveTo>
                  <a:pt x="257" y="0"/>
                </a:moveTo>
                <a:lnTo>
                  <a:pt x="2589" y="70"/>
                </a:lnTo>
                <a:lnTo>
                  <a:pt x="692" y="119"/>
                </a:lnTo>
                <a:lnTo>
                  <a:pt x="0" y="110"/>
                </a:lnTo>
                <a:lnTo>
                  <a:pt x="257" y="0"/>
                </a:lnTo>
                <a:close/>
              </a:path>
            </a:pathLst>
          </a:custGeom>
          <a:solidFill>
            <a:srgbClr val="6380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5" name="Freeform 34"/>
          <p:cNvSpPr>
            <a:spLocks/>
          </p:cNvSpPr>
          <p:nvPr/>
        </p:nvSpPr>
        <p:spPr bwMode="auto">
          <a:xfrm>
            <a:off x="595313" y="4951413"/>
            <a:ext cx="95250" cy="66675"/>
          </a:xfrm>
          <a:custGeom>
            <a:avLst/>
            <a:gdLst>
              <a:gd name="T0" fmla="*/ 66 w 120"/>
              <a:gd name="T1" fmla="*/ 0 h 83"/>
              <a:gd name="T2" fmla="*/ 30 w 120"/>
              <a:gd name="T3" fmla="*/ 21 h 83"/>
              <a:gd name="T4" fmla="*/ 0 w 120"/>
              <a:gd name="T5" fmla="*/ 60 h 83"/>
              <a:gd name="T6" fmla="*/ 49 w 120"/>
              <a:gd name="T7" fmla="*/ 81 h 83"/>
              <a:gd name="T8" fmla="*/ 120 w 120"/>
              <a:gd name="T9" fmla="*/ 83 h 83"/>
              <a:gd name="T10" fmla="*/ 66 w 120"/>
              <a:gd name="T11" fmla="*/ 0 h 83"/>
              <a:gd name="T12" fmla="*/ 66 w 120"/>
              <a:gd name="T13" fmla="*/ 0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83"/>
              <a:gd name="T23" fmla="*/ 120 w 120"/>
              <a:gd name="T24" fmla="*/ 83 h 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83">
                <a:moveTo>
                  <a:pt x="66" y="0"/>
                </a:moveTo>
                <a:lnTo>
                  <a:pt x="30" y="21"/>
                </a:lnTo>
                <a:lnTo>
                  <a:pt x="0" y="60"/>
                </a:lnTo>
                <a:lnTo>
                  <a:pt x="49" y="81"/>
                </a:lnTo>
                <a:lnTo>
                  <a:pt x="120" y="83"/>
                </a:lnTo>
                <a:lnTo>
                  <a:pt x="66" y="0"/>
                </a:lnTo>
                <a:close/>
              </a:path>
            </a:pathLst>
          </a:custGeom>
          <a:solidFill>
            <a:srgbClr val="E680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6" name="Freeform 35"/>
          <p:cNvSpPr>
            <a:spLocks/>
          </p:cNvSpPr>
          <p:nvPr/>
        </p:nvSpPr>
        <p:spPr bwMode="auto">
          <a:xfrm>
            <a:off x="744538" y="3216275"/>
            <a:ext cx="2249487" cy="1835150"/>
          </a:xfrm>
          <a:custGeom>
            <a:avLst/>
            <a:gdLst>
              <a:gd name="T0" fmla="*/ 179 w 2834"/>
              <a:gd name="T1" fmla="*/ 2030 h 2313"/>
              <a:gd name="T2" fmla="*/ 184 w 2834"/>
              <a:gd name="T3" fmla="*/ 2026 h 2313"/>
              <a:gd name="T4" fmla="*/ 202 w 2834"/>
              <a:gd name="T5" fmla="*/ 2018 h 2313"/>
              <a:gd name="T6" fmla="*/ 213 w 2834"/>
              <a:gd name="T7" fmla="*/ 2013 h 2313"/>
              <a:gd name="T8" fmla="*/ 226 w 2834"/>
              <a:gd name="T9" fmla="*/ 2009 h 2313"/>
              <a:gd name="T10" fmla="*/ 243 w 2834"/>
              <a:gd name="T11" fmla="*/ 2003 h 2313"/>
              <a:gd name="T12" fmla="*/ 264 w 2834"/>
              <a:gd name="T13" fmla="*/ 2001 h 2313"/>
              <a:gd name="T14" fmla="*/ 287 w 2834"/>
              <a:gd name="T15" fmla="*/ 1997 h 2313"/>
              <a:gd name="T16" fmla="*/ 323 w 2834"/>
              <a:gd name="T17" fmla="*/ 1997 h 2313"/>
              <a:gd name="T18" fmla="*/ 361 w 2834"/>
              <a:gd name="T19" fmla="*/ 1997 h 2313"/>
              <a:gd name="T20" fmla="*/ 403 w 2834"/>
              <a:gd name="T21" fmla="*/ 1997 h 2313"/>
              <a:gd name="T22" fmla="*/ 441 w 2834"/>
              <a:gd name="T23" fmla="*/ 1997 h 2313"/>
              <a:gd name="T24" fmla="*/ 475 w 2834"/>
              <a:gd name="T25" fmla="*/ 1997 h 2313"/>
              <a:gd name="T26" fmla="*/ 500 w 2834"/>
              <a:gd name="T27" fmla="*/ 1997 h 2313"/>
              <a:gd name="T28" fmla="*/ 508 w 2834"/>
              <a:gd name="T29" fmla="*/ 1997 h 2313"/>
              <a:gd name="T30" fmla="*/ 812 w 2834"/>
              <a:gd name="T31" fmla="*/ 1568 h 2313"/>
              <a:gd name="T32" fmla="*/ 1319 w 2834"/>
              <a:gd name="T33" fmla="*/ 1115 h 2313"/>
              <a:gd name="T34" fmla="*/ 1329 w 2834"/>
              <a:gd name="T35" fmla="*/ 1110 h 2313"/>
              <a:gd name="T36" fmla="*/ 1338 w 2834"/>
              <a:gd name="T37" fmla="*/ 1102 h 2313"/>
              <a:gd name="T38" fmla="*/ 1352 w 2834"/>
              <a:gd name="T39" fmla="*/ 1098 h 2313"/>
              <a:gd name="T40" fmla="*/ 1365 w 2834"/>
              <a:gd name="T41" fmla="*/ 1089 h 2313"/>
              <a:gd name="T42" fmla="*/ 1380 w 2834"/>
              <a:gd name="T43" fmla="*/ 1081 h 2313"/>
              <a:gd name="T44" fmla="*/ 1395 w 2834"/>
              <a:gd name="T45" fmla="*/ 1075 h 2313"/>
              <a:gd name="T46" fmla="*/ 1411 w 2834"/>
              <a:gd name="T47" fmla="*/ 1070 h 2313"/>
              <a:gd name="T48" fmla="*/ 1433 w 2834"/>
              <a:gd name="T49" fmla="*/ 1058 h 2313"/>
              <a:gd name="T50" fmla="*/ 1450 w 2834"/>
              <a:gd name="T51" fmla="*/ 1053 h 2313"/>
              <a:gd name="T52" fmla="*/ 1466 w 2834"/>
              <a:gd name="T53" fmla="*/ 1051 h 2313"/>
              <a:gd name="T54" fmla="*/ 1625 w 2834"/>
              <a:gd name="T55" fmla="*/ 1121 h 2313"/>
              <a:gd name="T56" fmla="*/ 1639 w 2834"/>
              <a:gd name="T57" fmla="*/ 1102 h 2313"/>
              <a:gd name="T58" fmla="*/ 1665 w 2834"/>
              <a:gd name="T59" fmla="*/ 1066 h 2313"/>
              <a:gd name="T60" fmla="*/ 1701 w 2834"/>
              <a:gd name="T61" fmla="*/ 1018 h 2313"/>
              <a:gd name="T62" fmla="*/ 1741 w 2834"/>
              <a:gd name="T63" fmla="*/ 963 h 2313"/>
              <a:gd name="T64" fmla="*/ 1783 w 2834"/>
              <a:gd name="T65" fmla="*/ 906 h 2313"/>
              <a:gd name="T66" fmla="*/ 1825 w 2834"/>
              <a:gd name="T67" fmla="*/ 849 h 2313"/>
              <a:gd name="T68" fmla="*/ 1863 w 2834"/>
              <a:gd name="T69" fmla="*/ 798 h 2313"/>
              <a:gd name="T70" fmla="*/ 1895 w 2834"/>
              <a:gd name="T71" fmla="*/ 754 h 2313"/>
              <a:gd name="T72" fmla="*/ 1920 w 2834"/>
              <a:gd name="T73" fmla="*/ 720 h 2313"/>
              <a:gd name="T74" fmla="*/ 1935 w 2834"/>
              <a:gd name="T75" fmla="*/ 695 h 2313"/>
              <a:gd name="T76" fmla="*/ 1947 w 2834"/>
              <a:gd name="T77" fmla="*/ 676 h 2313"/>
              <a:gd name="T78" fmla="*/ 1956 w 2834"/>
              <a:gd name="T79" fmla="*/ 661 h 2313"/>
              <a:gd name="T80" fmla="*/ 1958 w 2834"/>
              <a:gd name="T81" fmla="*/ 655 h 2313"/>
              <a:gd name="T82" fmla="*/ 2262 w 2834"/>
              <a:gd name="T83" fmla="*/ 684 h 2313"/>
              <a:gd name="T84" fmla="*/ 2266 w 2834"/>
              <a:gd name="T85" fmla="*/ 678 h 2313"/>
              <a:gd name="T86" fmla="*/ 2279 w 2834"/>
              <a:gd name="T87" fmla="*/ 663 h 2313"/>
              <a:gd name="T88" fmla="*/ 2300 w 2834"/>
              <a:gd name="T89" fmla="*/ 636 h 2313"/>
              <a:gd name="T90" fmla="*/ 2331 w 2834"/>
              <a:gd name="T91" fmla="*/ 604 h 2313"/>
              <a:gd name="T92" fmla="*/ 2363 w 2834"/>
              <a:gd name="T93" fmla="*/ 560 h 2313"/>
              <a:gd name="T94" fmla="*/ 2403 w 2834"/>
              <a:gd name="T95" fmla="*/ 511 h 2313"/>
              <a:gd name="T96" fmla="*/ 2445 w 2834"/>
              <a:gd name="T97" fmla="*/ 456 h 2313"/>
              <a:gd name="T98" fmla="*/ 2490 w 2834"/>
              <a:gd name="T99" fmla="*/ 395 h 2313"/>
              <a:gd name="T100" fmla="*/ 2534 w 2834"/>
              <a:gd name="T101" fmla="*/ 328 h 2313"/>
              <a:gd name="T102" fmla="*/ 2581 w 2834"/>
              <a:gd name="T103" fmla="*/ 260 h 2313"/>
              <a:gd name="T104" fmla="*/ 2625 w 2834"/>
              <a:gd name="T105" fmla="*/ 193 h 2313"/>
              <a:gd name="T106" fmla="*/ 2665 w 2834"/>
              <a:gd name="T107" fmla="*/ 133 h 2313"/>
              <a:gd name="T108" fmla="*/ 2699 w 2834"/>
              <a:gd name="T109" fmla="*/ 79 h 2313"/>
              <a:gd name="T110" fmla="*/ 2728 w 2834"/>
              <a:gd name="T111" fmla="*/ 38 h 2313"/>
              <a:gd name="T112" fmla="*/ 2745 w 2834"/>
              <a:gd name="T113" fmla="*/ 9 h 2313"/>
              <a:gd name="T114" fmla="*/ 2753 w 2834"/>
              <a:gd name="T115" fmla="*/ 0 h 2313"/>
              <a:gd name="T116" fmla="*/ 2475 w 2834"/>
              <a:gd name="T117" fmla="*/ 874 h 2313"/>
              <a:gd name="T118" fmla="*/ 1998 w 2834"/>
              <a:gd name="T119" fmla="*/ 1518 h 2313"/>
              <a:gd name="T120" fmla="*/ 1374 w 2834"/>
              <a:gd name="T121" fmla="*/ 1853 h 2313"/>
              <a:gd name="T122" fmla="*/ 848 w 2834"/>
              <a:gd name="T123" fmla="*/ 2161 h 2313"/>
              <a:gd name="T124" fmla="*/ 0 w 2834"/>
              <a:gd name="T125" fmla="*/ 2307 h 23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34"/>
              <a:gd name="T190" fmla="*/ 0 h 2313"/>
              <a:gd name="T191" fmla="*/ 2834 w 2834"/>
              <a:gd name="T192" fmla="*/ 2313 h 23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34" h="2313">
                <a:moveTo>
                  <a:pt x="0" y="2307"/>
                </a:moveTo>
                <a:lnTo>
                  <a:pt x="179" y="2030"/>
                </a:lnTo>
                <a:lnTo>
                  <a:pt x="179" y="2028"/>
                </a:lnTo>
                <a:lnTo>
                  <a:pt x="184" y="2026"/>
                </a:lnTo>
                <a:lnTo>
                  <a:pt x="190" y="2022"/>
                </a:lnTo>
                <a:lnTo>
                  <a:pt x="202" y="2018"/>
                </a:lnTo>
                <a:lnTo>
                  <a:pt x="205" y="2015"/>
                </a:lnTo>
                <a:lnTo>
                  <a:pt x="213" y="2013"/>
                </a:lnTo>
                <a:lnTo>
                  <a:pt x="221" y="2009"/>
                </a:lnTo>
                <a:lnTo>
                  <a:pt x="226" y="2009"/>
                </a:lnTo>
                <a:lnTo>
                  <a:pt x="234" y="2005"/>
                </a:lnTo>
                <a:lnTo>
                  <a:pt x="243" y="2003"/>
                </a:lnTo>
                <a:lnTo>
                  <a:pt x="253" y="2001"/>
                </a:lnTo>
                <a:lnTo>
                  <a:pt x="264" y="2001"/>
                </a:lnTo>
                <a:lnTo>
                  <a:pt x="274" y="1999"/>
                </a:lnTo>
                <a:lnTo>
                  <a:pt x="287" y="1997"/>
                </a:lnTo>
                <a:lnTo>
                  <a:pt x="302" y="1997"/>
                </a:lnTo>
                <a:lnTo>
                  <a:pt x="323" y="1997"/>
                </a:lnTo>
                <a:lnTo>
                  <a:pt x="340" y="1997"/>
                </a:lnTo>
                <a:lnTo>
                  <a:pt x="361" y="1997"/>
                </a:lnTo>
                <a:lnTo>
                  <a:pt x="382" y="1997"/>
                </a:lnTo>
                <a:lnTo>
                  <a:pt x="403" y="1997"/>
                </a:lnTo>
                <a:lnTo>
                  <a:pt x="422" y="1997"/>
                </a:lnTo>
                <a:lnTo>
                  <a:pt x="441" y="1997"/>
                </a:lnTo>
                <a:lnTo>
                  <a:pt x="458" y="1997"/>
                </a:lnTo>
                <a:lnTo>
                  <a:pt x="475" y="1997"/>
                </a:lnTo>
                <a:lnTo>
                  <a:pt x="489" y="1997"/>
                </a:lnTo>
                <a:lnTo>
                  <a:pt x="500" y="1997"/>
                </a:lnTo>
                <a:lnTo>
                  <a:pt x="506" y="1997"/>
                </a:lnTo>
                <a:lnTo>
                  <a:pt x="508" y="1997"/>
                </a:lnTo>
                <a:lnTo>
                  <a:pt x="696" y="1623"/>
                </a:lnTo>
                <a:lnTo>
                  <a:pt x="812" y="1568"/>
                </a:lnTo>
                <a:lnTo>
                  <a:pt x="1066" y="1568"/>
                </a:lnTo>
                <a:lnTo>
                  <a:pt x="1319" y="1115"/>
                </a:lnTo>
                <a:lnTo>
                  <a:pt x="1321" y="1114"/>
                </a:lnTo>
                <a:lnTo>
                  <a:pt x="1329" y="1110"/>
                </a:lnTo>
                <a:lnTo>
                  <a:pt x="1333" y="1106"/>
                </a:lnTo>
                <a:lnTo>
                  <a:pt x="1338" y="1102"/>
                </a:lnTo>
                <a:lnTo>
                  <a:pt x="1344" y="1100"/>
                </a:lnTo>
                <a:lnTo>
                  <a:pt x="1352" y="1098"/>
                </a:lnTo>
                <a:lnTo>
                  <a:pt x="1357" y="1093"/>
                </a:lnTo>
                <a:lnTo>
                  <a:pt x="1365" y="1089"/>
                </a:lnTo>
                <a:lnTo>
                  <a:pt x="1372" y="1085"/>
                </a:lnTo>
                <a:lnTo>
                  <a:pt x="1380" y="1081"/>
                </a:lnTo>
                <a:lnTo>
                  <a:pt x="1388" y="1079"/>
                </a:lnTo>
                <a:lnTo>
                  <a:pt x="1395" y="1075"/>
                </a:lnTo>
                <a:lnTo>
                  <a:pt x="1403" y="1072"/>
                </a:lnTo>
                <a:lnTo>
                  <a:pt x="1411" y="1070"/>
                </a:lnTo>
                <a:lnTo>
                  <a:pt x="1422" y="1062"/>
                </a:lnTo>
                <a:lnTo>
                  <a:pt x="1433" y="1058"/>
                </a:lnTo>
                <a:lnTo>
                  <a:pt x="1443" y="1055"/>
                </a:lnTo>
                <a:lnTo>
                  <a:pt x="1450" y="1053"/>
                </a:lnTo>
                <a:lnTo>
                  <a:pt x="1460" y="1051"/>
                </a:lnTo>
                <a:lnTo>
                  <a:pt x="1466" y="1051"/>
                </a:lnTo>
                <a:lnTo>
                  <a:pt x="1623" y="1125"/>
                </a:lnTo>
                <a:lnTo>
                  <a:pt x="1625" y="1121"/>
                </a:lnTo>
                <a:lnTo>
                  <a:pt x="1631" y="1114"/>
                </a:lnTo>
                <a:lnTo>
                  <a:pt x="1639" y="1102"/>
                </a:lnTo>
                <a:lnTo>
                  <a:pt x="1652" y="1085"/>
                </a:lnTo>
                <a:lnTo>
                  <a:pt x="1665" y="1066"/>
                </a:lnTo>
                <a:lnTo>
                  <a:pt x="1682" y="1045"/>
                </a:lnTo>
                <a:lnTo>
                  <a:pt x="1701" y="1018"/>
                </a:lnTo>
                <a:lnTo>
                  <a:pt x="1722" y="992"/>
                </a:lnTo>
                <a:lnTo>
                  <a:pt x="1741" y="963"/>
                </a:lnTo>
                <a:lnTo>
                  <a:pt x="1764" y="935"/>
                </a:lnTo>
                <a:lnTo>
                  <a:pt x="1783" y="906"/>
                </a:lnTo>
                <a:lnTo>
                  <a:pt x="1806" y="878"/>
                </a:lnTo>
                <a:lnTo>
                  <a:pt x="1825" y="849"/>
                </a:lnTo>
                <a:lnTo>
                  <a:pt x="1846" y="823"/>
                </a:lnTo>
                <a:lnTo>
                  <a:pt x="1863" y="798"/>
                </a:lnTo>
                <a:lnTo>
                  <a:pt x="1882" y="775"/>
                </a:lnTo>
                <a:lnTo>
                  <a:pt x="1895" y="754"/>
                </a:lnTo>
                <a:lnTo>
                  <a:pt x="1909" y="735"/>
                </a:lnTo>
                <a:lnTo>
                  <a:pt x="1920" y="720"/>
                </a:lnTo>
                <a:lnTo>
                  <a:pt x="1929" y="707"/>
                </a:lnTo>
                <a:lnTo>
                  <a:pt x="1935" y="695"/>
                </a:lnTo>
                <a:lnTo>
                  <a:pt x="1943" y="684"/>
                </a:lnTo>
                <a:lnTo>
                  <a:pt x="1947" y="676"/>
                </a:lnTo>
                <a:lnTo>
                  <a:pt x="1952" y="671"/>
                </a:lnTo>
                <a:lnTo>
                  <a:pt x="1956" y="661"/>
                </a:lnTo>
                <a:lnTo>
                  <a:pt x="1958" y="657"/>
                </a:lnTo>
                <a:lnTo>
                  <a:pt x="1958" y="655"/>
                </a:lnTo>
                <a:lnTo>
                  <a:pt x="2118" y="595"/>
                </a:lnTo>
                <a:lnTo>
                  <a:pt x="2262" y="684"/>
                </a:lnTo>
                <a:lnTo>
                  <a:pt x="2262" y="682"/>
                </a:lnTo>
                <a:lnTo>
                  <a:pt x="2266" y="678"/>
                </a:lnTo>
                <a:lnTo>
                  <a:pt x="2272" y="671"/>
                </a:lnTo>
                <a:lnTo>
                  <a:pt x="2279" y="663"/>
                </a:lnTo>
                <a:lnTo>
                  <a:pt x="2291" y="650"/>
                </a:lnTo>
                <a:lnTo>
                  <a:pt x="2300" y="636"/>
                </a:lnTo>
                <a:lnTo>
                  <a:pt x="2313" y="621"/>
                </a:lnTo>
                <a:lnTo>
                  <a:pt x="2331" y="604"/>
                </a:lnTo>
                <a:lnTo>
                  <a:pt x="2346" y="583"/>
                </a:lnTo>
                <a:lnTo>
                  <a:pt x="2363" y="560"/>
                </a:lnTo>
                <a:lnTo>
                  <a:pt x="2382" y="536"/>
                </a:lnTo>
                <a:lnTo>
                  <a:pt x="2403" y="511"/>
                </a:lnTo>
                <a:lnTo>
                  <a:pt x="2422" y="484"/>
                </a:lnTo>
                <a:lnTo>
                  <a:pt x="2445" y="456"/>
                </a:lnTo>
                <a:lnTo>
                  <a:pt x="2466" y="425"/>
                </a:lnTo>
                <a:lnTo>
                  <a:pt x="2490" y="395"/>
                </a:lnTo>
                <a:lnTo>
                  <a:pt x="2511" y="361"/>
                </a:lnTo>
                <a:lnTo>
                  <a:pt x="2534" y="328"/>
                </a:lnTo>
                <a:lnTo>
                  <a:pt x="2559" y="294"/>
                </a:lnTo>
                <a:lnTo>
                  <a:pt x="2581" y="260"/>
                </a:lnTo>
                <a:lnTo>
                  <a:pt x="2604" y="228"/>
                </a:lnTo>
                <a:lnTo>
                  <a:pt x="2625" y="193"/>
                </a:lnTo>
                <a:lnTo>
                  <a:pt x="2646" y="163"/>
                </a:lnTo>
                <a:lnTo>
                  <a:pt x="2665" y="133"/>
                </a:lnTo>
                <a:lnTo>
                  <a:pt x="2682" y="104"/>
                </a:lnTo>
                <a:lnTo>
                  <a:pt x="2699" y="79"/>
                </a:lnTo>
                <a:lnTo>
                  <a:pt x="2715" y="55"/>
                </a:lnTo>
                <a:lnTo>
                  <a:pt x="2728" y="38"/>
                </a:lnTo>
                <a:lnTo>
                  <a:pt x="2737" y="20"/>
                </a:lnTo>
                <a:lnTo>
                  <a:pt x="2745" y="9"/>
                </a:lnTo>
                <a:lnTo>
                  <a:pt x="2749" y="1"/>
                </a:lnTo>
                <a:lnTo>
                  <a:pt x="2753" y="0"/>
                </a:lnTo>
                <a:lnTo>
                  <a:pt x="2834" y="228"/>
                </a:lnTo>
                <a:lnTo>
                  <a:pt x="2475" y="874"/>
                </a:lnTo>
                <a:lnTo>
                  <a:pt x="2133" y="859"/>
                </a:lnTo>
                <a:lnTo>
                  <a:pt x="1998" y="1518"/>
                </a:lnTo>
                <a:lnTo>
                  <a:pt x="1371" y="1477"/>
                </a:lnTo>
                <a:lnTo>
                  <a:pt x="1374" y="1853"/>
                </a:lnTo>
                <a:lnTo>
                  <a:pt x="888" y="1826"/>
                </a:lnTo>
                <a:lnTo>
                  <a:pt x="848" y="2161"/>
                </a:lnTo>
                <a:lnTo>
                  <a:pt x="213" y="2313"/>
                </a:lnTo>
                <a:lnTo>
                  <a:pt x="0" y="2307"/>
                </a:lnTo>
                <a:close/>
              </a:path>
            </a:pathLst>
          </a:custGeom>
          <a:solidFill>
            <a:srgbClr val="FFC2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7" name="Freeform 36"/>
          <p:cNvSpPr>
            <a:spLocks/>
          </p:cNvSpPr>
          <p:nvPr/>
        </p:nvSpPr>
        <p:spPr bwMode="auto">
          <a:xfrm>
            <a:off x="2590800" y="3524250"/>
            <a:ext cx="280988" cy="344488"/>
          </a:xfrm>
          <a:custGeom>
            <a:avLst/>
            <a:gdLst>
              <a:gd name="T0" fmla="*/ 0 w 353"/>
              <a:gd name="T1" fmla="*/ 259 h 436"/>
              <a:gd name="T2" fmla="*/ 70 w 353"/>
              <a:gd name="T3" fmla="*/ 240 h 436"/>
              <a:gd name="T4" fmla="*/ 68 w 353"/>
              <a:gd name="T5" fmla="*/ 208 h 436"/>
              <a:gd name="T6" fmla="*/ 68 w 353"/>
              <a:gd name="T7" fmla="*/ 204 h 436"/>
              <a:gd name="T8" fmla="*/ 74 w 353"/>
              <a:gd name="T9" fmla="*/ 196 h 436"/>
              <a:gd name="T10" fmla="*/ 76 w 353"/>
              <a:gd name="T11" fmla="*/ 190 h 436"/>
              <a:gd name="T12" fmla="*/ 80 w 353"/>
              <a:gd name="T13" fmla="*/ 183 h 436"/>
              <a:gd name="T14" fmla="*/ 83 w 353"/>
              <a:gd name="T15" fmla="*/ 177 h 436"/>
              <a:gd name="T16" fmla="*/ 91 w 353"/>
              <a:gd name="T17" fmla="*/ 170 h 436"/>
              <a:gd name="T18" fmla="*/ 97 w 353"/>
              <a:gd name="T19" fmla="*/ 160 h 436"/>
              <a:gd name="T20" fmla="*/ 104 w 353"/>
              <a:gd name="T21" fmla="*/ 152 h 436"/>
              <a:gd name="T22" fmla="*/ 112 w 353"/>
              <a:gd name="T23" fmla="*/ 143 h 436"/>
              <a:gd name="T24" fmla="*/ 123 w 353"/>
              <a:gd name="T25" fmla="*/ 133 h 436"/>
              <a:gd name="T26" fmla="*/ 133 w 353"/>
              <a:gd name="T27" fmla="*/ 122 h 436"/>
              <a:gd name="T28" fmla="*/ 146 w 353"/>
              <a:gd name="T29" fmla="*/ 113 h 436"/>
              <a:gd name="T30" fmla="*/ 156 w 353"/>
              <a:gd name="T31" fmla="*/ 103 h 436"/>
              <a:gd name="T32" fmla="*/ 171 w 353"/>
              <a:gd name="T33" fmla="*/ 94 h 436"/>
              <a:gd name="T34" fmla="*/ 184 w 353"/>
              <a:gd name="T35" fmla="*/ 84 h 436"/>
              <a:gd name="T36" fmla="*/ 197 w 353"/>
              <a:gd name="T37" fmla="*/ 75 h 436"/>
              <a:gd name="T38" fmla="*/ 213 w 353"/>
              <a:gd name="T39" fmla="*/ 65 h 436"/>
              <a:gd name="T40" fmla="*/ 228 w 353"/>
              <a:gd name="T41" fmla="*/ 57 h 436"/>
              <a:gd name="T42" fmla="*/ 241 w 353"/>
              <a:gd name="T43" fmla="*/ 48 h 436"/>
              <a:gd name="T44" fmla="*/ 258 w 353"/>
              <a:gd name="T45" fmla="*/ 42 h 436"/>
              <a:gd name="T46" fmla="*/ 273 w 353"/>
              <a:gd name="T47" fmla="*/ 35 h 436"/>
              <a:gd name="T48" fmla="*/ 287 w 353"/>
              <a:gd name="T49" fmla="*/ 29 h 436"/>
              <a:gd name="T50" fmla="*/ 300 w 353"/>
              <a:gd name="T51" fmla="*/ 21 h 436"/>
              <a:gd name="T52" fmla="*/ 313 w 353"/>
              <a:gd name="T53" fmla="*/ 16 h 436"/>
              <a:gd name="T54" fmla="*/ 323 w 353"/>
              <a:gd name="T55" fmla="*/ 10 h 436"/>
              <a:gd name="T56" fmla="*/ 334 w 353"/>
              <a:gd name="T57" fmla="*/ 8 h 436"/>
              <a:gd name="T58" fmla="*/ 342 w 353"/>
              <a:gd name="T59" fmla="*/ 4 h 436"/>
              <a:gd name="T60" fmla="*/ 348 w 353"/>
              <a:gd name="T61" fmla="*/ 2 h 436"/>
              <a:gd name="T62" fmla="*/ 351 w 353"/>
              <a:gd name="T63" fmla="*/ 0 h 436"/>
              <a:gd name="T64" fmla="*/ 353 w 353"/>
              <a:gd name="T65" fmla="*/ 0 h 436"/>
              <a:gd name="T66" fmla="*/ 116 w 353"/>
              <a:gd name="T67" fmla="*/ 436 h 436"/>
              <a:gd name="T68" fmla="*/ 0 w 353"/>
              <a:gd name="T69" fmla="*/ 259 h 436"/>
              <a:gd name="T70" fmla="*/ 0 w 353"/>
              <a:gd name="T71" fmla="*/ 259 h 4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3"/>
              <a:gd name="T109" fmla="*/ 0 h 436"/>
              <a:gd name="T110" fmla="*/ 353 w 353"/>
              <a:gd name="T111" fmla="*/ 436 h 4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3" h="436">
                <a:moveTo>
                  <a:pt x="0" y="259"/>
                </a:moveTo>
                <a:lnTo>
                  <a:pt x="70" y="240"/>
                </a:lnTo>
                <a:lnTo>
                  <a:pt x="68" y="208"/>
                </a:lnTo>
                <a:lnTo>
                  <a:pt x="68" y="204"/>
                </a:lnTo>
                <a:lnTo>
                  <a:pt x="74" y="196"/>
                </a:lnTo>
                <a:lnTo>
                  <a:pt x="76" y="190"/>
                </a:lnTo>
                <a:lnTo>
                  <a:pt x="80" y="183"/>
                </a:lnTo>
                <a:lnTo>
                  <a:pt x="83" y="177"/>
                </a:lnTo>
                <a:lnTo>
                  <a:pt x="91" y="170"/>
                </a:lnTo>
                <a:lnTo>
                  <a:pt x="97" y="160"/>
                </a:lnTo>
                <a:lnTo>
                  <a:pt x="104" y="152"/>
                </a:lnTo>
                <a:lnTo>
                  <a:pt x="112" y="143"/>
                </a:lnTo>
                <a:lnTo>
                  <a:pt x="123" y="133"/>
                </a:lnTo>
                <a:lnTo>
                  <a:pt x="133" y="122"/>
                </a:lnTo>
                <a:lnTo>
                  <a:pt x="146" y="113"/>
                </a:lnTo>
                <a:lnTo>
                  <a:pt x="156" y="103"/>
                </a:lnTo>
                <a:lnTo>
                  <a:pt x="171" y="94"/>
                </a:lnTo>
                <a:lnTo>
                  <a:pt x="184" y="84"/>
                </a:lnTo>
                <a:lnTo>
                  <a:pt x="197" y="75"/>
                </a:lnTo>
                <a:lnTo>
                  <a:pt x="213" y="65"/>
                </a:lnTo>
                <a:lnTo>
                  <a:pt x="228" y="57"/>
                </a:lnTo>
                <a:lnTo>
                  <a:pt x="241" y="48"/>
                </a:lnTo>
                <a:lnTo>
                  <a:pt x="258" y="42"/>
                </a:lnTo>
                <a:lnTo>
                  <a:pt x="273" y="35"/>
                </a:lnTo>
                <a:lnTo>
                  <a:pt x="287" y="29"/>
                </a:lnTo>
                <a:lnTo>
                  <a:pt x="300" y="21"/>
                </a:lnTo>
                <a:lnTo>
                  <a:pt x="313" y="16"/>
                </a:lnTo>
                <a:lnTo>
                  <a:pt x="323" y="10"/>
                </a:lnTo>
                <a:lnTo>
                  <a:pt x="334" y="8"/>
                </a:lnTo>
                <a:lnTo>
                  <a:pt x="342" y="4"/>
                </a:lnTo>
                <a:lnTo>
                  <a:pt x="348" y="2"/>
                </a:lnTo>
                <a:lnTo>
                  <a:pt x="351" y="0"/>
                </a:lnTo>
                <a:lnTo>
                  <a:pt x="353" y="0"/>
                </a:lnTo>
                <a:lnTo>
                  <a:pt x="116" y="436"/>
                </a:lnTo>
                <a:lnTo>
                  <a:pt x="0" y="259"/>
                </a:lnTo>
                <a:close/>
              </a:path>
            </a:pathLst>
          </a:custGeom>
          <a:solidFill>
            <a:srgbClr val="C2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8" name="Freeform 37"/>
          <p:cNvSpPr>
            <a:spLocks/>
          </p:cNvSpPr>
          <p:nvPr/>
        </p:nvSpPr>
        <p:spPr bwMode="auto">
          <a:xfrm>
            <a:off x="1163638" y="4491038"/>
            <a:ext cx="258762" cy="322262"/>
          </a:xfrm>
          <a:custGeom>
            <a:avLst/>
            <a:gdLst>
              <a:gd name="T0" fmla="*/ 0 w 326"/>
              <a:gd name="T1" fmla="*/ 382 h 407"/>
              <a:gd name="T2" fmla="*/ 111 w 326"/>
              <a:gd name="T3" fmla="*/ 327 h 407"/>
              <a:gd name="T4" fmla="*/ 94 w 326"/>
              <a:gd name="T5" fmla="*/ 304 h 407"/>
              <a:gd name="T6" fmla="*/ 94 w 326"/>
              <a:gd name="T7" fmla="*/ 302 h 407"/>
              <a:gd name="T8" fmla="*/ 96 w 326"/>
              <a:gd name="T9" fmla="*/ 298 h 407"/>
              <a:gd name="T10" fmla="*/ 96 w 326"/>
              <a:gd name="T11" fmla="*/ 293 h 407"/>
              <a:gd name="T12" fmla="*/ 99 w 326"/>
              <a:gd name="T13" fmla="*/ 287 h 407"/>
              <a:gd name="T14" fmla="*/ 103 w 326"/>
              <a:gd name="T15" fmla="*/ 277 h 407"/>
              <a:gd name="T16" fmla="*/ 109 w 326"/>
              <a:gd name="T17" fmla="*/ 268 h 407"/>
              <a:gd name="T18" fmla="*/ 113 w 326"/>
              <a:gd name="T19" fmla="*/ 256 h 407"/>
              <a:gd name="T20" fmla="*/ 120 w 326"/>
              <a:gd name="T21" fmla="*/ 245 h 407"/>
              <a:gd name="T22" fmla="*/ 126 w 326"/>
              <a:gd name="T23" fmla="*/ 230 h 407"/>
              <a:gd name="T24" fmla="*/ 134 w 326"/>
              <a:gd name="T25" fmla="*/ 217 h 407"/>
              <a:gd name="T26" fmla="*/ 143 w 326"/>
              <a:gd name="T27" fmla="*/ 201 h 407"/>
              <a:gd name="T28" fmla="*/ 153 w 326"/>
              <a:gd name="T29" fmla="*/ 188 h 407"/>
              <a:gd name="T30" fmla="*/ 160 w 326"/>
              <a:gd name="T31" fmla="*/ 173 h 407"/>
              <a:gd name="T32" fmla="*/ 172 w 326"/>
              <a:gd name="T33" fmla="*/ 158 h 407"/>
              <a:gd name="T34" fmla="*/ 181 w 326"/>
              <a:gd name="T35" fmla="*/ 142 h 407"/>
              <a:gd name="T36" fmla="*/ 194 w 326"/>
              <a:gd name="T37" fmla="*/ 129 h 407"/>
              <a:gd name="T38" fmla="*/ 204 w 326"/>
              <a:gd name="T39" fmla="*/ 116 h 407"/>
              <a:gd name="T40" fmla="*/ 215 w 326"/>
              <a:gd name="T41" fmla="*/ 101 h 407"/>
              <a:gd name="T42" fmla="*/ 227 w 326"/>
              <a:gd name="T43" fmla="*/ 87 h 407"/>
              <a:gd name="T44" fmla="*/ 238 w 326"/>
              <a:gd name="T45" fmla="*/ 76 h 407"/>
              <a:gd name="T46" fmla="*/ 248 w 326"/>
              <a:gd name="T47" fmla="*/ 64 h 407"/>
              <a:gd name="T48" fmla="*/ 259 w 326"/>
              <a:gd name="T49" fmla="*/ 53 h 407"/>
              <a:gd name="T50" fmla="*/ 270 w 326"/>
              <a:gd name="T51" fmla="*/ 44 h 407"/>
              <a:gd name="T52" fmla="*/ 282 w 326"/>
              <a:gd name="T53" fmla="*/ 36 h 407"/>
              <a:gd name="T54" fmla="*/ 289 w 326"/>
              <a:gd name="T55" fmla="*/ 26 h 407"/>
              <a:gd name="T56" fmla="*/ 299 w 326"/>
              <a:gd name="T57" fmla="*/ 19 h 407"/>
              <a:gd name="T58" fmla="*/ 305 w 326"/>
              <a:gd name="T59" fmla="*/ 11 h 407"/>
              <a:gd name="T60" fmla="*/ 312 w 326"/>
              <a:gd name="T61" fmla="*/ 9 h 407"/>
              <a:gd name="T62" fmla="*/ 322 w 326"/>
              <a:gd name="T63" fmla="*/ 2 h 407"/>
              <a:gd name="T64" fmla="*/ 326 w 326"/>
              <a:gd name="T65" fmla="*/ 0 h 407"/>
              <a:gd name="T66" fmla="*/ 219 w 326"/>
              <a:gd name="T67" fmla="*/ 407 h 407"/>
              <a:gd name="T68" fmla="*/ 0 w 326"/>
              <a:gd name="T69" fmla="*/ 382 h 407"/>
              <a:gd name="T70" fmla="*/ 0 w 326"/>
              <a:gd name="T71" fmla="*/ 382 h 4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6"/>
              <a:gd name="T109" fmla="*/ 0 h 407"/>
              <a:gd name="T110" fmla="*/ 326 w 326"/>
              <a:gd name="T111" fmla="*/ 407 h 4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6" h="407">
                <a:moveTo>
                  <a:pt x="0" y="382"/>
                </a:moveTo>
                <a:lnTo>
                  <a:pt x="111" y="327"/>
                </a:lnTo>
                <a:lnTo>
                  <a:pt x="94" y="304"/>
                </a:lnTo>
                <a:lnTo>
                  <a:pt x="94" y="302"/>
                </a:lnTo>
                <a:lnTo>
                  <a:pt x="96" y="298"/>
                </a:lnTo>
                <a:lnTo>
                  <a:pt x="96" y="293"/>
                </a:lnTo>
                <a:lnTo>
                  <a:pt x="99" y="287"/>
                </a:lnTo>
                <a:lnTo>
                  <a:pt x="103" y="277"/>
                </a:lnTo>
                <a:lnTo>
                  <a:pt x="109" y="268"/>
                </a:lnTo>
                <a:lnTo>
                  <a:pt x="113" y="256"/>
                </a:lnTo>
                <a:lnTo>
                  <a:pt x="120" y="245"/>
                </a:lnTo>
                <a:lnTo>
                  <a:pt x="126" y="230"/>
                </a:lnTo>
                <a:lnTo>
                  <a:pt x="134" y="217"/>
                </a:lnTo>
                <a:lnTo>
                  <a:pt x="143" y="201"/>
                </a:lnTo>
                <a:lnTo>
                  <a:pt x="153" y="188"/>
                </a:lnTo>
                <a:lnTo>
                  <a:pt x="160" y="173"/>
                </a:lnTo>
                <a:lnTo>
                  <a:pt x="172" y="158"/>
                </a:lnTo>
                <a:lnTo>
                  <a:pt x="181" y="142"/>
                </a:lnTo>
                <a:lnTo>
                  <a:pt x="194" y="129"/>
                </a:lnTo>
                <a:lnTo>
                  <a:pt x="204" y="116"/>
                </a:lnTo>
                <a:lnTo>
                  <a:pt x="215" y="101"/>
                </a:lnTo>
                <a:lnTo>
                  <a:pt x="227" y="87"/>
                </a:lnTo>
                <a:lnTo>
                  <a:pt x="238" y="76"/>
                </a:lnTo>
                <a:lnTo>
                  <a:pt x="248" y="64"/>
                </a:lnTo>
                <a:lnTo>
                  <a:pt x="259" y="53"/>
                </a:lnTo>
                <a:lnTo>
                  <a:pt x="270" y="44"/>
                </a:lnTo>
                <a:lnTo>
                  <a:pt x="282" y="36"/>
                </a:lnTo>
                <a:lnTo>
                  <a:pt x="289" y="26"/>
                </a:lnTo>
                <a:lnTo>
                  <a:pt x="299" y="19"/>
                </a:lnTo>
                <a:lnTo>
                  <a:pt x="305" y="11"/>
                </a:lnTo>
                <a:lnTo>
                  <a:pt x="312" y="9"/>
                </a:lnTo>
                <a:lnTo>
                  <a:pt x="322" y="2"/>
                </a:lnTo>
                <a:lnTo>
                  <a:pt x="326" y="0"/>
                </a:lnTo>
                <a:lnTo>
                  <a:pt x="219" y="407"/>
                </a:lnTo>
                <a:lnTo>
                  <a:pt x="0" y="382"/>
                </a:lnTo>
                <a:close/>
              </a:path>
            </a:pathLst>
          </a:custGeom>
          <a:solidFill>
            <a:srgbClr val="C2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69" name="Freeform 38"/>
          <p:cNvSpPr>
            <a:spLocks/>
          </p:cNvSpPr>
          <p:nvPr/>
        </p:nvSpPr>
        <p:spPr bwMode="auto">
          <a:xfrm>
            <a:off x="788988" y="4794250"/>
            <a:ext cx="282575" cy="257175"/>
          </a:xfrm>
          <a:custGeom>
            <a:avLst/>
            <a:gdLst>
              <a:gd name="T0" fmla="*/ 358 w 358"/>
              <a:gd name="T1" fmla="*/ 6 h 325"/>
              <a:gd name="T2" fmla="*/ 352 w 358"/>
              <a:gd name="T3" fmla="*/ 2 h 325"/>
              <a:gd name="T4" fmla="*/ 344 w 358"/>
              <a:gd name="T5" fmla="*/ 0 h 325"/>
              <a:gd name="T6" fmla="*/ 335 w 358"/>
              <a:gd name="T7" fmla="*/ 0 h 325"/>
              <a:gd name="T8" fmla="*/ 325 w 358"/>
              <a:gd name="T9" fmla="*/ 0 h 325"/>
              <a:gd name="T10" fmla="*/ 314 w 358"/>
              <a:gd name="T11" fmla="*/ 0 h 325"/>
              <a:gd name="T12" fmla="*/ 300 w 358"/>
              <a:gd name="T13" fmla="*/ 2 h 325"/>
              <a:gd name="T14" fmla="*/ 289 w 358"/>
              <a:gd name="T15" fmla="*/ 4 h 325"/>
              <a:gd name="T16" fmla="*/ 276 w 358"/>
              <a:gd name="T17" fmla="*/ 4 h 325"/>
              <a:gd name="T18" fmla="*/ 261 w 358"/>
              <a:gd name="T19" fmla="*/ 4 h 325"/>
              <a:gd name="T20" fmla="*/ 249 w 358"/>
              <a:gd name="T21" fmla="*/ 6 h 325"/>
              <a:gd name="T22" fmla="*/ 238 w 358"/>
              <a:gd name="T23" fmla="*/ 6 h 325"/>
              <a:gd name="T24" fmla="*/ 228 w 358"/>
              <a:gd name="T25" fmla="*/ 9 h 325"/>
              <a:gd name="T26" fmla="*/ 221 w 358"/>
              <a:gd name="T27" fmla="*/ 9 h 325"/>
              <a:gd name="T28" fmla="*/ 213 w 358"/>
              <a:gd name="T29" fmla="*/ 11 h 325"/>
              <a:gd name="T30" fmla="*/ 209 w 358"/>
              <a:gd name="T31" fmla="*/ 11 h 325"/>
              <a:gd name="T32" fmla="*/ 209 w 358"/>
              <a:gd name="T33" fmla="*/ 13 h 325"/>
              <a:gd name="T34" fmla="*/ 194 w 358"/>
              <a:gd name="T35" fmla="*/ 106 h 325"/>
              <a:gd name="T36" fmla="*/ 0 w 358"/>
              <a:gd name="T37" fmla="*/ 317 h 325"/>
              <a:gd name="T38" fmla="*/ 238 w 358"/>
              <a:gd name="T39" fmla="*/ 325 h 325"/>
              <a:gd name="T40" fmla="*/ 358 w 358"/>
              <a:gd name="T41" fmla="*/ 6 h 325"/>
              <a:gd name="T42" fmla="*/ 358 w 358"/>
              <a:gd name="T43" fmla="*/ 6 h 3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8"/>
              <a:gd name="T67" fmla="*/ 0 h 325"/>
              <a:gd name="T68" fmla="*/ 358 w 358"/>
              <a:gd name="T69" fmla="*/ 325 h 3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8" h="325">
                <a:moveTo>
                  <a:pt x="358" y="6"/>
                </a:moveTo>
                <a:lnTo>
                  <a:pt x="352" y="2"/>
                </a:lnTo>
                <a:lnTo>
                  <a:pt x="344" y="0"/>
                </a:lnTo>
                <a:lnTo>
                  <a:pt x="335" y="0"/>
                </a:lnTo>
                <a:lnTo>
                  <a:pt x="325" y="0"/>
                </a:lnTo>
                <a:lnTo>
                  <a:pt x="314" y="0"/>
                </a:lnTo>
                <a:lnTo>
                  <a:pt x="300" y="2"/>
                </a:lnTo>
                <a:lnTo>
                  <a:pt x="289" y="4"/>
                </a:lnTo>
                <a:lnTo>
                  <a:pt x="276" y="4"/>
                </a:lnTo>
                <a:lnTo>
                  <a:pt x="261" y="4"/>
                </a:lnTo>
                <a:lnTo>
                  <a:pt x="249" y="6"/>
                </a:lnTo>
                <a:lnTo>
                  <a:pt x="238" y="6"/>
                </a:lnTo>
                <a:lnTo>
                  <a:pt x="228" y="9"/>
                </a:lnTo>
                <a:lnTo>
                  <a:pt x="221" y="9"/>
                </a:lnTo>
                <a:lnTo>
                  <a:pt x="213" y="11"/>
                </a:lnTo>
                <a:lnTo>
                  <a:pt x="209" y="11"/>
                </a:lnTo>
                <a:lnTo>
                  <a:pt x="209" y="13"/>
                </a:lnTo>
                <a:lnTo>
                  <a:pt x="194" y="106"/>
                </a:lnTo>
                <a:lnTo>
                  <a:pt x="0" y="317"/>
                </a:lnTo>
                <a:lnTo>
                  <a:pt x="238" y="325"/>
                </a:lnTo>
                <a:lnTo>
                  <a:pt x="358" y="6"/>
                </a:lnTo>
                <a:close/>
              </a:path>
            </a:pathLst>
          </a:custGeom>
          <a:solidFill>
            <a:srgbClr val="C2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0" name="Freeform 39"/>
          <p:cNvSpPr>
            <a:spLocks/>
          </p:cNvSpPr>
          <p:nvPr/>
        </p:nvSpPr>
        <p:spPr bwMode="auto">
          <a:xfrm>
            <a:off x="2090738" y="3759200"/>
            <a:ext cx="304800" cy="449263"/>
          </a:xfrm>
          <a:custGeom>
            <a:avLst/>
            <a:gdLst>
              <a:gd name="T0" fmla="*/ 0 w 384"/>
              <a:gd name="T1" fmla="*/ 401 h 566"/>
              <a:gd name="T2" fmla="*/ 98 w 384"/>
              <a:gd name="T3" fmla="*/ 342 h 566"/>
              <a:gd name="T4" fmla="*/ 78 w 384"/>
              <a:gd name="T5" fmla="*/ 304 h 566"/>
              <a:gd name="T6" fmla="*/ 78 w 384"/>
              <a:gd name="T7" fmla="*/ 302 h 566"/>
              <a:gd name="T8" fmla="*/ 78 w 384"/>
              <a:gd name="T9" fmla="*/ 298 h 566"/>
              <a:gd name="T10" fmla="*/ 79 w 384"/>
              <a:gd name="T11" fmla="*/ 291 h 566"/>
              <a:gd name="T12" fmla="*/ 85 w 384"/>
              <a:gd name="T13" fmla="*/ 281 h 566"/>
              <a:gd name="T14" fmla="*/ 87 w 384"/>
              <a:gd name="T15" fmla="*/ 274 h 566"/>
              <a:gd name="T16" fmla="*/ 91 w 384"/>
              <a:gd name="T17" fmla="*/ 266 h 566"/>
              <a:gd name="T18" fmla="*/ 98 w 384"/>
              <a:gd name="T19" fmla="*/ 258 h 566"/>
              <a:gd name="T20" fmla="*/ 104 w 384"/>
              <a:gd name="T21" fmla="*/ 249 h 566"/>
              <a:gd name="T22" fmla="*/ 112 w 384"/>
              <a:gd name="T23" fmla="*/ 239 h 566"/>
              <a:gd name="T24" fmla="*/ 123 w 384"/>
              <a:gd name="T25" fmla="*/ 228 h 566"/>
              <a:gd name="T26" fmla="*/ 137 w 384"/>
              <a:gd name="T27" fmla="*/ 215 h 566"/>
              <a:gd name="T28" fmla="*/ 150 w 384"/>
              <a:gd name="T29" fmla="*/ 201 h 566"/>
              <a:gd name="T30" fmla="*/ 163 w 384"/>
              <a:gd name="T31" fmla="*/ 186 h 566"/>
              <a:gd name="T32" fmla="*/ 180 w 384"/>
              <a:gd name="T33" fmla="*/ 169 h 566"/>
              <a:gd name="T34" fmla="*/ 199 w 384"/>
              <a:gd name="T35" fmla="*/ 154 h 566"/>
              <a:gd name="T36" fmla="*/ 218 w 384"/>
              <a:gd name="T37" fmla="*/ 139 h 566"/>
              <a:gd name="T38" fmla="*/ 235 w 384"/>
              <a:gd name="T39" fmla="*/ 122 h 566"/>
              <a:gd name="T40" fmla="*/ 256 w 384"/>
              <a:gd name="T41" fmla="*/ 104 h 566"/>
              <a:gd name="T42" fmla="*/ 275 w 384"/>
              <a:gd name="T43" fmla="*/ 87 h 566"/>
              <a:gd name="T44" fmla="*/ 294 w 384"/>
              <a:gd name="T45" fmla="*/ 74 h 566"/>
              <a:gd name="T46" fmla="*/ 311 w 384"/>
              <a:gd name="T47" fmla="*/ 57 h 566"/>
              <a:gd name="T48" fmla="*/ 329 w 384"/>
              <a:gd name="T49" fmla="*/ 44 h 566"/>
              <a:gd name="T50" fmla="*/ 344 w 384"/>
              <a:gd name="T51" fmla="*/ 30 h 566"/>
              <a:gd name="T52" fmla="*/ 357 w 384"/>
              <a:gd name="T53" fmla="*/ 21 h 566"/>
              <a:gd name="T54" fmla="*/ 367 w 384"/>
              <a:gd name="T55" fmla="*/ 11 h 566"/>
              <a:gd name="T56" fmla="*/ 376 w 384"/>
              <a:gd name="T57" fmla="*/ 6 h 566"/>
              <a:gd name="T58" fmla="*/ 382 w 384"/>
              <a:gd name="T59" fmla="*/ 0 h 566"/>
              <a:gd name="T60" fmla="*/ 384 w 384"/>
              <a:gd name="T61" fmla="*/ 0 h 566"/>
              <a:gd name="T62" fmla="*/ 239 w 384"/>
              <a:gd name="T63" fmla="*/ 566 h 566"/>
              <a:gd name="T64" fmla="*/ 0 w 384"/>
              <a:gd name="T65" fmla="*/ 401 h 566"/>
              <a:gd name="T66" fmla="*/ 0 w 384"/>
              <a:gd name="T67" fmla="*/ 401 h 5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4"/>
              <a:gd name="T103" fmla="*/ 0 h 566"/>
              <a:gd name="T104" fmla="*/ 384 w 384"/>
              <a:gd name="T105" fmla="*/ 566 h 5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4" h="566">
                <a:moveTo>
                  <a:pt x="0" y="401"/>
                </a:moveTo>
                <a:lnTo>
                  <a:pt x="98" y="342"/>
                </a:lnTo>
                <a:lnTo>
                  <a:pt x="78" y="304"/>
                </a:lnTo>
                <a:lnTo>
                  <a:pt x="78" y="302"/>
                </a:lnTo>
                <a:lnTo>
                  <a:pt x="78" y="298"/>
                </a:lnTo>
                <a:lnTo>
                  <a:pt x="79" y="291"/>
                </a:lnTo>
                <a:lnTo>
                  <a:pt x="85" y="281"/>
                </a:lnTo>
                <a:lnTo>
                  <a:pt x="87" y="274"/>
                </a:lnTo>
                <a:lnTo>
                  <a:pt x="91" y="266"/>
                </a:lnTo>
                <a:lnTo>
                  <a:pt x="98" y="258"/>
                </a:lnTo>
                <a:lnTo>
                  <a:pt x="104" y="249"/>
                </a:lnTo>
                <a:lnTo>
                  <a:pt x="112" y="239"/>
                </a:lnTo>
                <a:lnTo>
                  <a:pt x="123" y="228"/>
                </a:lnTo>
                <a:lnTo>
                  <a:pt x="137" y="215"/>
                </a:lnTo>
                <a:lnTo>
                  <a:pt x="150" y="201"/>
                </a:lnTo>
                <a:lnTo>
                  <a:pt x="163" y="186"/>
                </a:lnTo>
                <a:lnTo>
                  <a:pt x="180" y="169"/>
                </a:lnTo>
                <a:lnTo>
                  <a:pt x="199" y="154"/>
                </a:lnTo>
                <a:lnTo>
                  <a:pt x="218" y="139"/>
                </a:lnTo>
                <a:lnTo>
                  <a:pt x="235" y="122"/>
                </a:lnTo>
                <a:lnTo>
                  <a:pt x="256" y="104"/>
                </a:lnTo>
                <a:lnTo>
                  <a:pt x="275" y="87"/>
                </a:lnTo>
                <a:lnTo>
                  <a:pt x="294" y="74"/>
                </a:lnTo>
                <a:lnTo>
                  <a:pt x="311" y="57"/>
                </a:lnTo>
                <a:lnTo>
                  <a:pt x="329" y="44"/>
                </a:lnTo>
                <a:lnTo>
                  <a:pt x="344" y="30"/>
                </a:lnTo>
                <a:lnTo>
                  <a:pt x="357" y="21"/>
                </a:lnTo>
                <a:lnTo>
                  <a:pt x="367" y="11"/>
                </a:lnTo>
                <a:lnTo>
                  <a:pt x="376" y="6"/>
                </a:lnTo>
                <a:lnTo>
                  <a:pt x="382" y="0"/>
                </a:lnTo>
                <a:lnTo>
                  <a:pt x="384" y="0"/>
                </a:lnTo>
                <a:lnTo>
                  <a:pt x="239" y="566"/>
                </a:lnTo>
                <a:lnTo>
                  <a:pt x="0" y="401"/>
                </a:lnTo>
                <a:close/>
              </a:path>
            </a:pathLst>
          </a:custGeom>
          <a:solidFill>
            <a:srgbClr val="C2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1" name="Freeform 40"/>
          <p:cNvSpPr>
            <a:spLocks/>
          </p:cNvSpPr>
          <p:nvPr/>
        </p:nvSpPr>
        <p:spPr bwMode="auto">
          <a:xfrm>
            <a:off x="595313" y="4951413"/>
            <a:ext cx="192087" cy="115887"/>
          </a:xfrm>
          <a:custGeom>
            <a:avLst/>
            <a:gdLst>
              <a:gd name="T0" fmla="*/ 82 w 241"/>
              <a:gd name="T1" fmla="*/ 0 h 146"/>
              <a:gd name="T2" fmla="*/ 78 w 241"/>
              <a:gd name="T3" fmla="*/ 0 h 146"/>
              <a:gd name="T4" fmla="*/ 74 w 241"/>
              <a:gd name="T5" fmla="*/ 2 h 146"/>
              <a:gd name="T6" fmla="*/ 64 w 241"/>
              <a:gd name="T7" fmla="*/ 5 h 146"/>
              <a:gd name="T8" fmla="*/ 55 w 241"/>
              <a:gd name="T9" fmla="*/ 11 h 146"/>
              <a:gd name="T10" fmla="*/ 45 w 241"/>
              <a:gd name="T11" fmla="*/ 19 h 146"/>
              <a:gd name="T12" fmla="*/ 36 w 241"/>
              <a:gd name="T13" fmla="*/ 26 h 146"/>
              <a:gd name="T14" fmla="*/ 28 w 241"/>
              <a:gd name="T15" fmla="*/ 34 h 146"/>
              <a:gd name="T16" fmla="*/ 26 w 241"/>
              <a:gd name="T17" fmla="*/ 36 h 146"/>
              <a:gd name="T18" fmla="*/ 59 w 241"/>
              <a:gd name="T19" fmla="*/ 60 h 146"/>
              <a:gd name="T20" fmla="*/ 15 w 241"/>
              <a:gd name="T21" fmla="*/ 45 h 146"/>
              <a:gd name="T22" fmla="*/ 0 w 241"/>
              <a:gd name="T23" fmla="*/ 60 h 146"/>
              <a:gd name="T24" fmla="*/ 55 w 241"/>
              <a:gd name="T25" fmla="*/ 93 h 146"/>
              <a:gd name="T26" fmla="*/ 76 w 241"/>
              <a:gd name="T27" fmla="*/ 89 h 146"/>
              <a:gd name="T28" fmla="*/ 78 w 241"/>
              <a:gd name="T29" fmla="*/ 89 h 146"/>
              <a:gd name="T30" fmla="*/ 83 w 241"/>
              <a:gd name="T31" fmla="*/ 95 h 146"/>
              <a:gd name="T32" fmla="*/ 89 w 241"/>
              <a:gd name="T33" fmla="*/ 104 h 146"/>
              <a:gd name="T34" fmla="*/ 99 w 241"/>
              <a:gd name="T35" fmla="*/ 116 h 146"/>
              <a:gd name="T36" fmla="*/ 106 w 241"/>
              <a:gd name="T37" fmla="*/ 125 h 146"/>
              <a:gd name="T38" fmla="*/ 116 w 241"/>
              <a:gd name="T39" fmla="*/ 133 h 146"/>
              <a:gd name="T40" fmla="*/ 121 w 241"/>
              <a:gd name="T41" fmla="*/ 138 h 146"/>
              <a:gd name="T42" fmla="*/ 123 w 241"/>
              <a:gd name="T43" fmla="*/ 140 h 146"/>
              <a:gd name="T44" fmla="*/ 175 w 241"/>
              <a:gd name="T45" fmla="*/ 146 h 146"/>
              <a:gd name="T46" fmla="*/ 241 w 241"/>
              <a:gd name="T47" fmla="*/ 146 h 146"/>
              <a:gd name="T48" fmla="*/ 241 w 241"/>
              <a:gd name="T49" fmla="*/ 144 h 146"/>
              <a:gd name="T50" fmla="*/ 241 w 241"/>
              <a:gd name="T51" fmla="*/ 136 h 146"/>
              <a:gd name="T52" fmla="*/ 239 w 241"/>
              <a:gd name="T53" fmla="*/ 129 h 146"/>
              <a:gd name="T54" fmla="*/ 234 w 241"/>
              <a:gd name="T55" fmla="*/ 121 h 146"/>
              <a:gd name="T56" fmla="*/ 226 w 241"/>
              <a:gd name="T57" fmla="*/ 117 h 146"/>
              <a:gd name="T58" fmla="*/ 218 w 241"/>
              <a:gd name="T59" fmla="*/ 114 h 146"/>
              <a:gd name="T60" fmla="*/ 211 w 241"/>
              <a:gd name="T61" fmla="*/ 110 h 146"/>
              <a:gd name="T62" fmla="*/ 201 w 241"/>
              <a:gd name="T63" fmla="*/ 106 h 146"/>
              <a:gd name="T64" fmla="*/ 192 w 241"/>
              <a:gd name="T65" fmla="*/ 102 h 146"/>
              <a:gd name="T66" fmla="*/ 182 w 241"/>
              <a:gd name="T67" fmla="*/ 97 h 146"/>
              <a:gd name="T68" fmla="*/ 175 w 241"/>
              <a:gd name="T69" fmla="*/ 89 h 146"/>
              <a:gd name="T70" fmla="*/ 167 w 241"/>
              <a:gd name="T71" fmla="*/ 83 h 146"/>
              <a:gd name="T72" fmla="*/ 159 w 241"/>
              <a:gd name="T73" fmla="*/ 74 h 146"/>
              <a:gd name="T74" fmla="*/ 154 w 241"/>
              <a:gd name="T75" fmla="*/ 64 h 146"/>
              <a:gd name="T76" fmla="*/ 150 w 241"/>
              <a:gd name="T77" fmla="*/ 55 h 146"/>
              <a:gd name="T78" fmla="*/ 148 w 241"/>
              <a:gd name="T79" fmla="*/ 47 h 146"/>
              <a:gd name="T80" fmla="*/ 146 w 241"/>
              <a:gd name="T81" fmla="*/ 40 h 146"/>
              <a:gd name="T82" fmla="*/ 146 w 241"/>
              <a:gd name="T83" fmla="*/ 34 h 146"/>
              <a:gd name="T84" fmla="*/ 146 w 241"/>
              <a:gd name="T85" fmla="*/ 28 h 146"/>
              <a:gd name="T86" fmla="*/ 82 w 241"/>
              <a:gd name="T87" fmla="*/ 0 h 146"/>
              <a:gd name="T88" fmla="*/ 82 w 241"/>
              <a:gd name="T89" fmla="*/ 0 h 1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1"/>
              <a:gd name="T136" fmla="*/ 0 h 146"/>
              <a:gd name="T137" fmla="*/ 241 w 241"/>
              <a:gd name="T138" fmla="*/ 146 h 1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1" h="146">
                <a:moveTo>
                  <a:pt x="82" y="0"/>
                </a:moveTo>
                <a:lnTo>
                  <a:pt x="78" y="0"/>
                </a:lnTo>
                <a:lnTo>
                  <a:pt x="74" y="2"/>
                </a:lnTo>
                <a:lnTo>
                  <a:pt x="64" y="5"/>
                </a:lnTo>
                <a:lnTo>
                  <a:pt x="55" y="11"/>
                </a:lnTo>
                <a:lnTo>
                  <a:pt x="45" y="19"/>
                </a:lnTo>
                <a:lnTo>
                  <a:pt x="36" y="26"/>
                </a:lnTo>
                <a:lnTo>
                  <a:pt x="28" y="34"/>
                </a:lnTo>
                <a:lnTo>
                  <a:pt x="26" y="36"/>
                </a:lnTo>
                <a:lnTo>
                  <a:pt x="59" y="60"/>
                </a:lnTo>
                <a:lnTo>
                  <a:pt x="15" y="45"/>
                </a:lnTo>
                <a:lnTo>
                  <a:pt x="0" y="60"/>
                </a:lnTo>
                <a:lnTo>
                  <a:pt x="55" y="93"/>
                </a:lnTo>
                <a:lnTo>
                  <a:pt x="76" y="89"/>
                </a:lnTo>
                <a:lnTo>
                  <a:pt x="78" y="89"/>
                </a:lnTo>
                <a:lnTo>
                  <a:pt x="83" y="95"/>
                </a:lnTo>
                <a:lnTo>
                  <a:pt x="89" y="104"/>
                </a:lnTo>
                <a:lnTo>
                  <a:pt x="99" y="116"/>
                </a:lnTo>
                <a:lnTo>
                  <a:pt x="106" y="125"/>
                </a:lnTo>
                <a:lnTo>
                  <a:pt x="116" y="133"/>
                </a:lnTo>
                <a:lnTo>
                  <a:pt x="121" y="138"/>
                </a:lnTo>
                <a:lnTo>
                  <a:pt x="123" y="140"/>
                </a:lnTo>
                <a:lnTo>
                  <a:pt x="175" y="146"/>
                </a:lnTo>
                <a:lnTo>
                  <a:pt x="241" y="146"/>
                </a:lnTo>
                <a:lnTo>
                  <a:pt x="241" y="144"/>
                </a:lnTo>
                <a:lnTo>
                  <a:pt x="241" y="136"/>
                </a:lnTo>
                <a:lnTo>
                  <a:pt x="239" y="129"/>
                </a:lnTo>
                <a:lnTo>
                  <a:pt x="234" y="121"/>
                </a:lnTo>
                <a:lnTo>
                  <a:pt x="226" y="117"/>
                </a:lnTo>
                <a:lnTo>
                  <a:pt x="218" y="114"/>
                </a:lnTo>
                <a:lnTo>
                  <a:pt x="211" y="110"/>
                </a:lnTo>
                <a:lnTo>
                  <a:pt x="201" y="106"/>
                </a:lnTo>
                <a:lnTo>
                  <a:pt x="192" y="102"/>
                </a:lnTo>
                <a:lnTo>
                  <a:pt x="182" y="97"/>
                </a:lnTo>
                <a:lnTo>
                  <a:pt x="175" y="89"/>
                </a:lnTo>
                <a:lnTo>
                  <a:pt x="167" y="83"/>
                </a:lnTo>
                <a:lnTo>
                  <a:pt x="159" y="74"/>
                </a:lnTo>
                <a:lnTo>
                  <a:pt x="154" y="64"/>
                </a:lnTo>
                <a:lnTo>
                  <a:pt x="150" y="55"/>
                </a:lnTo>
                <a:lnTo>
                  <a:pt x="148" y="47"/>
                </a:lnTo>
                <a:lnTo>
                  <a:pt x="146" y="40"/>
                </a:lnTo>
                <a:lnTo>
                  <a:pt x="146" y="34"/>
                </a:lnTo>
                <a:lnTo>
                  <a:pt x="146" y="28"/>
                </a:lnTo>
                <a:lnTo>
                  <a:pt x="82" y="0"/>
                </a:lnTo>
                <a:close/>
              </a:path>
            </a:pathLst>
          </a:custGeom>
          <a:solidFill>
            <a:srgbClr val="913E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2" name="Freeform 43"/>
          <p:cNvSpPr>
            <a:spLocks/>
          </p:cNvSpPr>
          <p:nvPr/>
        </p:nvSpPr>
        <p:spPr bwMode="auto">
          <a:xfrm>
            <a:off x="2751138" y="3057525"/>
            <a:ext cx="282575" cy="350838"/>
          </a:xfrm>
          <a:custGeom>
            <a:avLst/>
            <a:gdLst>
              <a:gd name="T0" fmla="*/ 93 w 356"/>
              <a:gd name="T1" fmla="*/ 0 h 443"/>
              <a:gd name="T2" fmla="*/ 91 w 356"/>
              <a:gd name="T3" fmla="*/ 0 h 443"/>
              <a:gd name="T4" fmla="*/ 91 w 356"/>
              <a:gd name="T5" fmla="*/ 8 h 443"/>
              <a:gd name="T6" fmla="*/ 90 w 356"/>
              <a:gd name="T7" fmla="*/ 17 h 443"/>
              <a:gd name="T8" fmla="*/ 90 w 356"/>
              <a:gd name="T9" fmla="*/ 29 h 443"/>
              <a:gd name="T10" fmla="*/ 88 w 356"/>
              <a:gd name="T11" fmla="*/ 34 h 443"/>
              <a:gd name="T12" fmla="*/ 86 w 356"/>
              <a:gd name="T13" fmla="*/ 42 h 443"/>
              <a:gd name="T14" fmla="*/ 86 w 356"/>
              <a:gd name="T15" fmla="*/ 49 h 443"/>
              <a:gd name="T16" fmla="*/ 86 w 356"/>
              <a:gd name="T17" fmla="*/ 57 h 443"/>
              <a:gd name="T18" fmla="*/ 82 w 356"/>
              <a:gd name="T19" fmla="*/ 63 h 443"/>
              <a:gd name="T20" fmla="*/ 82 w 356"/>
              <a:gd name="T21" fmla="*/ 70 h 443"/>
              <a:gd name="T22" fmla="*/ 80 w 356"/>
              <a:gd name="T23" fmla="*/ 78 h 443"/>
              <a:gd name="T24" fmla="*/ 78 w 356"/>
              <a:gd name="T25" fmla="*/ 86 h 443"/>
              <a:gd name="T26" fmla="*/ 74 w 356"/>
              <a:gd name="T27" fmla="*/ 89 h 443"/>
              <a:gd name="T28" fmla="*/ 71 w 356"/>
              <a:gd name="T29" fmla="*/ 97 h 443"/>
              <a:gd name="T30" fmla="*/ 65 w 356"/>
              <a:gd name="T31" fmla="*/ 105 h 443"/>
              <a:gd name="T32" fmla="*/ 59 w 356"/>
              <a:gd name="T33" fmla="*/ 114 h 443"/>
              <a:gd name="T34" fmla="*/ 52 w 356"/>
              <a:gd name="T35" fmla="*/ 122 h 443"/>
              <a:gd name="T36" fmla="*/ 46 w 356"/>
              <a:gd name="T37" fmla="*/ 131 h 443"/>
              <a:gd name="T38" fmla="*/ 40 w 356"/>
              <a:gd name="T39" fmla="*/ 139 h 443"/>
              <a:gd name="T40" fmla="*/ 34 w 356"/>
              <a:gd name="T41" fmla="*/ 148 h 443"/>
              <a:gd name="T42" fmla="*/ 27 w 356"/>
              <a:gd name="T43" fmla="*/ 156 h 443"/>
              <a:gd name="T44" fmla="*/ 19 w 356"/>
              <a:gd name="T45" fmla="*/ 162 h 443"/>
              <a:gd name="T46" fmla="*/ 14 w 356"/>
              <a:gd name="T47" fmla="*/ 169 h 443"/>
              <a:gd name="T48" fmla="*/ 10 w 356"/>
              <a:gd name="T49" fmla="*/ 177 h 443"/>
              <a:gd name="T50" fmla="*/ 2 w 356"/>
              <a:gd name="T51" fmla="*/ 184 h 443"/>
              <a:gd name="T52" fmla="*/ 0 w 356"/>
              <a:gd name="T53" fmla="*/ 188 h 443"/>
              <a:gd name="T54" fmla="*/ 2 w 356"/>
              <a:gd name="T55" fmla="*/ 188 h 443"/>
              <a:gd name="T56" fmla="*/ 10 w 356"/>
              <a:gd name="T57" fmla="*/ 190 h 443"/>
              <a:gd name="T58" fmla="*/ 14 w 356"/>
              <a:gd name="T59" fmla="*/ 190 h 443"/>
              <a:gd name="T60" fmla="*/ 21 w 356"/>
              <a:gd name="T61" fmla="*/ 194 h 443"/>
              <a:gd name="T62" fmla="*/ 29 w 356"/>
              <a:gd name="T63" fmla="*/ 196 h 443"/>
              <a:gd name="T64" fmla="*/ 38 w 356"/>
              <a:gd name="T65" fmla="*/ 200 h 443"/>
              <a:gd name="T66" fmla="*/ 44 w 356"/>
              <a:gd name="T67" fmla="*/ 201 h 443"/>
              <a:gd name="T68" fmla="*/ 52 w 356"/>
              <a:gd name="T69" fmla="*/ 205 h 443"/>
              <a:gd name="T70" fmla="*/ 61 w 356"/>
              <a:gd name="T71" fmla="*/ 209 h 443"/>
              <a:gd name="T72" fmla="*/ 69 w 356"/>
              <a:gd name="T73" fmla="*/ 215 h 443"/>
              <a:gd name="T74" fmla="*/ 76 w 356"/>
              <a:gd name="T75" fmla="*/ 219 h 443"/>
              <a:gd name="T76" fmla="*/ 84 w 356"/>
              <a:gd name="T77" fmla="*/ 222 h 443"/>
              <a:gd name="T78" fmla="*/ 90 w 356"/>
              <a:gd name="T79" fmla="*/ 228 h 443"/>
              <a:gd name="T80" fmla="*/ 97 w 356"/>
              <a:gd name="T81" fmla="*/ 234 h 443"/>
              <a:gd name="T82" fmla="*/ 107 w 356"/>
              <a:gd name="T83" fmla="*/ 243 h 443"/>
              <a:gd name="T84" fmla="*/ 118 w 356"/>
              <a:gd name="T85" fmla="*/ 255 h 443"/>
              <a:gd name="T86" fmla="*/ 128 w 356"/>
              <a:gd name="T87" fmla="*/ 266 h 443"/>
              <a:gd name="T88" fmla="*/ 137 w 356"/>
              <a:gd name="T89" fmla="*/ 279 h 443"/>
              <a:gd name="T90" fmla="*/ 143 w 356"/>
              <a:gd name="T91" fmla="*/ 287 h 443"/>
              <a:gd name="T92" fmla="*/ 149 w 356"/>
              <a:gd name="T93" fmla="*/ 297 h 443"/>
              <a:gd name="T94" fmla="*/ 152 w 356"/>
              <a:gd name="T95" fmla="*/ 300 h 443"/>
              <a:gd name="T96" fmla="*/ 154 w 356"/>
              <a:gd name="T97" fmla="*/ 304 h 443"/>
              <a:gd name="T98" fmla="*/ 143 w 356"/>
              <a:gd name="T99" fmla="*/ 321 h 443"/>
              <a:gd name="T100" fmla="*/ 152 w 356"/>
              <a:gd name="T101" fmla="*/ 443 h 443"/>
              <a:gd name="T102" fmla="*/ 356 w 356"/>
              <a:gd name="T103" fmla="*/ 171 h 443"/>
              <a:gd name="T104" fmla="*/ 242 w 356"/>
              <a:gd name="T105" fmla="*/ 51 h 443"/>
              <a:gd name="T106" fmla="*/ 93 w 356"/>
              <a:gd name="T107" fmla="*/ 0 h 443"/>
              <a:gd name="T108" fmla="*/ 93 w 356"/>
              <a:gd name="T109" fmla="*/ 0 h 4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56"/>
              <a:gd name="T166" fmla="*/ 0 h 443"/>
              <a:gd name="T167" fmla="*/ 356 w 356"/>
              <a:gd name="T168" fmla="*/ 443 h 4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56" h="443">
                <a:moveTo>
                  <a:pt x="93" y="0"/>
                </a:moveTo>
                <a:lnTo>
                  <a:pt x="91" y="0"/>
                </a:lnTo>
                <a:lnTo>
                  <a:pt x="91" y="8"/>
                </a:lnTo>
                <a:lnTo>
                  <a:pt x="90" y="17"/>
                </a:lnTo>
                <a:lnTo>
                  <a:pt x="90" y="29"/>
                </a:lnTo>
                <a:lnTo>
                  <a:pt x="88" y="34"/>
                </a:lnTo>
                <a:lnTo>
                  <a:pt x="86" y="42"/>
                </a:lnTo>
                <a:lnTo>
                  <a:pt x="86" y="49"/>
                </a:lnTo>
                <a:lnTo>
                  <a:pt x="86" y="57"/>
                </a:lnTo>
                <a:lnTo>
                  <a:pt x="82" y="63"/>
                </a:lnTo>
                <a:lnTo>
                  <a:pt x="82" y="70"/>
                </a:lnTo>
                <a:lnTo>
                  <a:pt x="80" y="78"/>
                </a:lnTo>
                <a:lnTo>
                  <a:pt x="78" y="86"/>
                </a:lnTo>
                <a:lnTo>
                  <a:pt x="74" y="89"/>
                </a:lnTo>
                <a:lnTo>
                  <a:pt x="71" y="97"/>
                </a:lnTo>
                <a:lnTo>
                  <a:pt x="65" y="105"/>
                </a:lnTo>
                <a:lnTo>
                  <a:pt x="59" y="114"/>
                </a:lnTo>
                <a:lnTo>
                  <a:pt x="52" y="122"/>
                </a:lnTo>
                <a:lnTo>
                  <a:pt x="46" y="131"/>
                </a:lnTo>
                <a:lnTo>
                  <a:pt x="40" y="139"/>
                </a:lnTo>
                <a:lnTo>
                  <a:pt x="34" y="148"/>
                </a:lnTo>
                <a:lnTo>
                  <a:pt x="27" y="156"/>
                </a:lnTo>
                <a:lnTo>
                  <a:pt x="19" y="162"/>
                </a:lnTo>
                <a:lnTo>
                  <a:pt x="14" y="169"/>
                </a:lnTo>
                <a:lnTo>
                  <a:pt x="10" y="177"/>
                </a:lnTo>
                <a:lnTo>
                  <a:pt x="2" y="184"/>
                </a:lnTo>
                <a:lnTo>
                  <a:pt x="0" y="188"/>
                </a:lnTo>
                <a:lnTo>
                  <a:pt x="2" y="188"/>
                </a:lnTo>
                <a:lnTo>
                  <a:pt x="10" y="190"/>
                </a:lnTo>
                <a:lnTo>
                  <a:pt x="14" y="190"/>
                </a:lnTo>
                <a:lnTo>
                  <a:pt x="21" y="194"/>
                </a:lnTo>
                <a:lnTo>
                  <a:pt x="29" y="196"/>
                </a:lnTo>
                <a:lnTo>
                  <a:pt x="38" y="200"/>
                </a:lnTo>
                <a:lnTo>
                  <a:pt x="44" y="201"/>
                </a:lnTo>
                <a:lnTo>
                  <a:pt x="52" y="205"/>
                </a:lnTo>
                <a:lnTo>
                  <a:pt x="61" y="209"/>
                </a:lnTo>
                <a:lnTo>
                  <a:pt x="69" y="215"/>
                </a:lnTo>
                <a:lnTo>
                  <a:pt x="76" y="219"/>
                </a:lnTo>
                <a:lnTo>
                  <a:pt x="84" y="222"/>
                </a:lnTo>
                <a:lnTo>
                  <a:pt x="90" y="228"/>
                </a:lnTo>
                <a:lnTo>
                  <a:pt x="97" y="234"/>
                </a:lnTo>
                <a:lnTo>
                  <a:pt x="107" y="243"/>
                </a:lnTo>
                <a:lnTo>
                  <a:pt x="118" y="255"/>
                </a:lnTo>
                <a:lnTo>
                  <a:pt x="128" y="266"/>
                </a:lnTo>
                <a:lnTo>
                  <a:pt x="137" y="279"/>
                </a:lnTo>
                <a:lnTo>
                  <a:pt x="143" y="287"/>
                </a:lnTo>
                <a:lnTo>
                  <a:pt x="149" y="297"/>
                </a:lnTo>
                <a:lnTo>
                  <a:pt x="152" y="300"/>
                </a:lnTo>
                <a:lnTo>
                  <a:pt x="154" y="304"/>
                </a:lnTo>
                <a:lnTo>
                  <a:pt x="143" y="321"/>
                </a:lnTo>
                <a:lnTo>
                  <a:pt x="152" y="443"/>
                </a:lnTo>
                <a:lnTo>
                  <a:pt x="356" y="171"/>
                </a:lnTo>
                <a:lnTo>
                  <a:pt x="242" y="51"/>
                </a:lnTo>
                <a:lnTo>
                  <a:pt x="93" y="0"/>
                </a:lnTo>
                <a:close/>
              </a:path>
            </a:pathLst>
          </a:custGeom>
          <a:solidFill>
            <a:srgbClr val="C2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3" name="Freeform 44"/>
          <p:cNvSpPr>
            <a:spLocks/>
          </p:cNvSpPr>
          <p:nvPr/>
        </p:nvSpPr>
        <p:spPr bwMode="auto">
          <a:xfrm>
            <a:off x="2576513" y="3035300"/>
            <a:ext cx="417512" cy="136525"/>
          </a:xfrm>
          <a:custGeom>
            <a:avLst/>
            <a:gdLst>
              <a:gd name="T0" fmla="*/ 0 w 526"/>
              <a:gd name="T1" fmla="*/ 63 h 173"/>
              <a:gd name="T2" fmla="*/ 7 w 526"/>
              <a:gd name="T3" fmla="*/ 61 h 173"/>
              <a:gd name="T4" fmla="*/ 24 w 526"/>
              <a:gd name="T5" fmla="*/ 58 h 173"/>
              <a:gd name="T6" fmla="*/ 47 w 526"/>
              <a:gd name="T7" fmla="*/ 56 h 173"/>
              <a:gd name="T8" fmla="*/ 72 w 526"/>
              <a:gd name="T9" fmla="*/ 52 h 173"/>
              <a:gd name="T10" fmla="*/ 100 w 526"/>
              <a:gd name="T11" fmla="*/ 48 h 173"/>
              <a:gd name="T12" fmla="*/ 129 w 526"/>
              <a:gd name="T13" fmla="*/ 46 h 173"/>
              <a:gd name="T14" fmla="*/ 154 w 526"/>
              <a:gd name="T15" fmla="*/ 44 h 173"/>
              <a:gd name="T16" fmla="*/ 177 w 526"/>
              <a:gd name="T17" fmla="*/ 42 h 173"/>
              <a:gd name="T18" fmla="*/ 196 w 526"/>
              <a:gd name="T19" fmla="*/ 40 h 173"/>
              <a:gd name="T20" fmla="*/ 213 w 526"/>
              <a:gd name="T21" fmla="*/ 38 h 173"/>
              <a:gd name="T22" fmla="*/ 228 w 526"/>
              <a:gd name="T23" fmla="*/ 37 h 173"/>
              <a:gd name="T24" fmla="*/ 249 w 526"/>
              <a:gd name="T25" fmla="*/ 33 h 173"/>
              <a:gd name="T26" fmla="*/ 272 w 526"/>
              <a:gd name="T27" fmla="*/ 25 h 173"/>
              <a:gd name="T28" fmla="*/ 291 w 526"/>
              <a:gd name="T29" fmla="*/ 19 h 173"/>
              <a:gd name="T30" fmla="*/ 304 w 526"/>
              <a:gd name="T31" fmla="*/ 12 h 173"/>
              <a:gd name="T32" fmla="*/ 315 w 526"/>
              <a:gd name="T33" fmla="*/ 2 h 173"/>
              <a:gd name="T34" fmla="*/ 323 w 526"/>
              <a:gd name="T35" fmla="*/ 2 h 173"/>
              <a:gd name="T36" fmla="*/ 338 w 526"/>
              <a:gd name="T37" fmla="*/ 6 h 173"/>
              <a:gd name="T38" fmla="*/ 353 w 526"/>
              <a:gd name="T39" fmla="*/ 10 h 173"/>
              <a:gd name="T40" fmla="*/ 374 w 526"/>
              <a:gd name="T41" fmla="*/ 12 h 173"/>
              <a:gd name="T42" fmla="*/ 391 w 526"/>
              <a:gd name="T43" fmla="*/ 10 h 173"/>
              <a:gd name="T44" fmla="*/ 410 w 526"/>
              <a:gd name="T45" fmla="*/ 12 h 173"/>
              <a:gd name="T46" fmla="*/ 426 w 526"/>
              <a:gd name="T47" fmla="*/ 14 h 173"/>
              <a:gd name="T48" fmla="*/ 446 w 526"/>
              <a:gd name="T49" fmla="*/ 19 h 173"/>
              <a:gd name="T50" fmla="*/ 467 w 526"/>
              <a:gd name="T51" fmla="*/ 29 h 173"/>
              <a:gd name="T52" fmla="*/ 483 w 526"/>
              <a:gd name="T53" fmla="*/ 37 h 173"/>
              <a:gd name="T54" fmla="*/ 496 w 526"/>
              <a:gd name="T55" fmla="*/ 46 h 173"/>
              <a:gd name="T56" fmla="*/ 517 w 526"/>
              <a:gd name="T57" fmla="*/ 61 h 173"/>
              <a:gd name="T58" fmla="*/ 526 w 526"/>
              <a:gd name="T59" fmla="*/ 69 h 173"/>
              <a:gd name="T60" fmla="*/ 313 w 526"/>
              <a:gd name="T61" fmla="*/ 56 h 173"/>
              <a:gd name="T62" fmla="*/ 315 w 526"/>
              <a:gd name="T63" fmla="*/ 80 h 173"/>
              <a:gd name="T64" fmla="*/ 323 w 526"/>
              <a:gd name="T65" fmla="*/ 88 h 173"/>
              <a:gd name="T66" fmla="*/ 325 w 526"/>
              <a:gd name="T67" fmla="*/ 97 h 173"/>
              <a:gd name="T68" fmla="*/ 327 w 526"/>
              <a:gd name="T69" fmla="*/ 113 h 173"/>
              <a:gd name="T70" fmla="*/ 327 w 526"/>
              <a:gd name="T71" fmla="*/ 126 h 173"/>
              <a:gd name="T72" fmla="*/ 323 w 526"/>
              <a:gd name="T73" fmla="*/ 143 h 173"/>
              <a:gd name="T74" fmla="*/ 315 w 526"/>
              <a:gd name="T75" fmla="*/ 147 h 173"/>
              <a:gd name="T76" fmla="*/ 308 w 526"/>
              <a:gd name="T77" fmla="*/ 132 h 173"/>
              <a:gd name="T78" fmla="*/ 294 w 526"/>
              <a:gd name="T79" fmla="*/ 118 h 173"/>
              <a:gd name="T80" fmla="*/ 283 w 526"/>
              <a:gd name="T81" fmla="*/ 115 h 173"/>
              <a:gd name="T82" fmla="*/ 264 w 526"/>
              <a:gd name="T83" fmla="*/ 111 h 173"/>
              <a:gd name="T84" fmla="*/ 249 w 526"/>
              <a:gd name="T85" fmla="*/ 101 h 173"/>
              <a:gd name="T86" fmla="*/ 247 w 526"/>
              <a:gd name="T87" fmla="*/ 88 h 173"/>
              <a:gd name="T88" fmla="*/ 245 w 526"/>
              <a:gd name="T89" fmla="*/ 86 h 173"/>
              <a:gd name="T90" fmla="*/ 234 w 526"/>
              <a:gd name="T91" fmla="*/ 88 h 173"/>
              <a:gd name="T92" fmla="*/ 220 w 526"/>
              <a:gd name="T93" fmla="*/ 94 h 173"/>
              <a:gd name="T94" fmla="*/ 209 w 526"/>
              <a:gd name="T95" fmla="*/ 101 h 173"/>
              <a:gd name="T96" fmla="*/ 196 w 526"/>
              <a:gd name="T97" fmla="*/ 109 h 173"/>
              <a:gd name="T98" fmla="*/ 180 w 526"/>
              <a:gd name="T99" fmla="*/ 118 h 173"/>
              <a:gd name="T100" fmla="*/ 165 w 526"/>
              <a:gd name="T101" fmla="*/ 128 h 173"/>
              <a:gd name="T102" fmla="*/ 144 w 526"/>
              <a:gd name="T103" fmla="*/ 137 h 173"/>
              <a:gd name="T104" fmla="*/ 119 w 526"/>
              <a:gd name="T105" fmla="*/ 147 h 173"/>
              <a:gd name="T106" fmla="*/ 95 w 526"/>
              <a:gd name="T107" fmla="*/ 154 h 173"/>
              <a:gd name="T108" fmla="*/ 72 w 526"/>
              <a:gd name="T109" fmla="*/ 162 h 173"/>
              <a:gd name="T110" fmla="*/ 49 w 526"/>
              <a:gd name="T111" fmla="*/ 168 h 173"/>
              <a:gd name="T112" fmla="*/ 34 w 526"/>
              <a:gd name="T113" fmla="*/ 170 h 173"/>
              <a:gd name="T114" fmla="*/ 26 w 526"/>
              <a:gd name="T115" fmla="*/ 173 h 173"/>
              <a:gd name="T116" fmla="*/ 0 w 526"/>
              <a:gd name="T117" fmla="*/ 63 h 1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6"/>
              <a:gd name="T178" fmla="*/ 0 h 173"/>
              <a:gd name="T179" fmla="*/ 526 w 526"/>
              <a:gd name="T180" fmla="*/ 173 h 1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6" h="173">
                <a:moveTo>
                  <a:pt x="0" y="63"/>
                </a:moveTo>
                <a:lnTo>
                  <a:pt x="0" y="63"/>
                </a:lnTo>
                <a:lnTo>
                  <a:pt x="4" y="63"/>
                </a:lnTo>
                <a:lnTo>
                  <a:pt x="7" y="61"/>
                </a:lnTo>
                <a:lnTo>
                  <a:pt x="17" y="59"/>
                </a:lnTo>
                <a:lnTo>
                  <a:pt x="24" y="58"/>
                </a:lnTo>
                <a:lnTo>
                  <a:pt x="36" y="56"/>
                </a:lnTo>
                <a:lnTo>
                  <a:pt x="47" y="56"/>
                </a:lnTo>
                <a:lnTo>
                  <a:pt x="61" y="54"/>
                </a:lnTo>
                <a:lnTo>
                  <a:pt x="72" y="52"/>
                </a:lnTo>
                <a:lnTo>
                  <a:pt x="87" y="50"/>
                </a:lnTo>
                <a:lnTo>
                  <a:pt x="100" y="48"/>
                </a:lnTo>
                <a:lnTo>
                  <a:pt x="116" y="48"/>
                </a:lnTo>
                <a:lnTo>
                  <a:pt x="129" y="46"/>
                </a:lnTo>
                <a:lnTo>
                  <a:pt x="142" y="44"/>
                </a:lnTo>
                <a:lnTo>
                  <a:pt x="154" y="44"/>
                </a:lnTo>
                <a:lnTo>
                  <a:pt x="167" y="44"/>
                </a:lnTo>
                <a:lnTo>
                  <a:pt x="177" y="42"/>
                </a:lnTo>
                <a:lnTo>
                  <a:pt x="186" y="42"/>
                </a:lnTo>
                <a:lnTo>
                  <a:pt x="196" y="40"/>
                </a:lnTo>
                <a:lnTo>
                  <a:pt x="205" y="40"/>
                </a:lnTo>
                <a:lnTo>
                  <a:pt x="213" y="38"/>
                </a:lnTo>
                <a:lnTo>
                  <a:pt x="220" y="38"/>
                </a:lnTo>
                <a:lnTo>
                  <a:pt x="228" y="37"/>
                </a:lnTo>
                <a:lnTo>
                  <a:pt x="237" y="37"/>
                </a:lnTo>
                <a:lnTo>
                  <a:pt x="249" y="33"/>
                </a:lnTo>
                <a:lnTo>
                  <a:pt x="260" y="29"/>
                </a:lnTo>
                <a:lnTo>
                  <a:pt x="272" y="25"/>
                </a:lnTo>
                <a:lnTo>
                  <a:pt x="283" y="23"/>
                </a:lnTo>
                <a:lnTo>
                  <a:pt x="291" y="19"/>
                </a:lnTo>
                <a:lnTo>
                  <a:pt x="298" y="16"/>
                </a:lnTo>
                <a:lnTo>
                  <a:pt x="304" y="12"/>
                </a:lnTo>
                <a:lnTo>
                  <a:pt x="310" y="8"/>
                </a:lnTo>
                <a:lnTo>
                  <a:pt x="315" y="2"/>
                </a:lnTo>
                <a:lnTo>
                  <a:pt x="319" y="0"/>
                </a:lnTo>
                <a:lnTo>
                  <a:pt x="323" y="2"/>
                </a:lnTo>
                <a:lnTo>
                  <a:pt x="329" y="4"/>
                </a:lnTo>
                <a:lnTo>
                  <a:pt x="338" y="6"/>
                </a:lnTo>
                <a:lnTo>
                  <a:pt x="344" y="8"/>
                </a:lnTo>
                <a:lnTo>
                  <a:pt x="353" y="10"/>
                </a:lnTo>
                <a:lnTo>
                  <a:pt x="365" y="10"/>
                </a:lnTo>
                <a:lnTo>
                  <a:pt x="374" y="12"/>
                </a:lnTo>
                <a:lnTo>
                  <a:pt x="384" y="10"/>
                </a:lnTo>
                <a:lnTo>
                  <a:pt x="391" y="10"/>
                </a:lnTo>
                <a:lnTo>
                  <a:pt x="401" y="10"/>
                </a:lnTo>
                <a:lnTo>
                  <a:pt x="410" y="12"/>
                </a:lnTo>
                <a:lnTo>
                  <a:pt x="418" y="12"/>
                </a:lnTo>
                <a:lnTo>
                  <a:pt x="426" y="14"/>
                </a:lnTo>
                <a:lnTo>
                  <a:pt x="435" y="16"/>
                </a:lnTo>
                <a:lnTo>
                  <a:pt x="446" y="19"/>
                </a:lnTo>
                <a:lnTo>
                  <a:pt x="456" y="21"/>
                </a:lnTo>
                <a:lnTo>
                  <a:pt x="467" y="29"/>
                </a:lnTo>
                <a:lnTo>
                  <a:pt x="475" y="33"/>
                </a:lnTo>
                <a:lnTo>
                  <a:pt x="483" y="37"/>
                </a:lnTo>
                <a:lnTo>
                  <a:pt x="488" y="40"/>
                </a:lnTo>
                <a:lnTo>
                  <a:pt x="496" y="46"/>
                </a:lnTo>
                <a:lnTo>
                  <a:pt x="505" y="54"/>
                </a:lnTo>
                <a:lnTo>
                  <a:pt x="517" y="61"/>
                </a:lnTo>
                <a:lnTo>
                  <a:pt x="522" y="67"/>
                </a:lnTo>
                <a:lnTo>
                  <a:pt x="526" y="69"/>
                </a:lnTo>
                <a:lnTo>
                  <a:pt x="361" y="50"/>
                </a:lnTo>
                <a:lnTo>
                  <a:pt x="313" y="56"/>
                </a:lnTo>
                <a:lnTo>
                  <a:pt x="310" y="75"/>
                </a:lnTo>
                <a:lnTo>
                  <a:pt x="315" y="80"/>
                </a:lnTo>
                <a:lnTo>
                  <a:pt x="321" y="86"/>
                </a:lnTo>
                <a:lnTo>
                  <a:pt x="323" y="88"/>
                </a:lnTo>
                <a:lnTo>
                  <a:pt x="323" y="94"/>
                </a:lnTo>
                <a:lnTo>
                  <a:pt x="325" y="97"/>
                </a:lnTo>
                <a:lnTo>
                  <a:pt x="327" y="107"/>
                </a:lnTo>
                <a:lnTo>
                  <a:pt x="327" y="113"/>
                </a:lnTo>
                <a:lnTo>
                  <a:pt x="329" y="120"/>
                </a:lnTo>
                <a:lnTo>
                  <a:pt x="327" y="126"/>
                </a:lnTo>
                <a:lnTo>
                  <a:pt x="327" y="134"/>
                </a:lnTo>
                <a:lnTo>
                  <a:pt x="323" y="143"/>
                </a:lnTo>
                <a:lnTo>
                  <a:pt x="319" y="151"/>
                </a:lnTo>
                <a:lnTo>
                  <a:pt x="315" y="147"/>
                </a:lnTo>
                <a:lnTo>
                  <a:pt x="313" y="141"/>
                </a:lnTo>
                <a:lnTo>
                  <a:pt x="308" y="132"/>
                </a:lnTo>
                <a:lnTo>
                  <a:pt x="300" y="124"/>
                </a:lnTo>
                <a:lnTo>
                  <a:pt x="294" y="118"/>
                </a:lnTo>
                <a:lnTo>
                  <a:pt x="289" y="116"/>
                </a:lnTo>
                <a:lnTo>
                  <a:pt x="283" y="115"/>
                </a:lnTo>
                <a:lnTo>
                  <a:pt x="275" y="113"/>
                </a:lnTo>
                <a:lnTo>
                  <a:pt x="264" y="111"/>
                </a:lnTo>
                <a:lnTo>
                  <a:pt x="254" y="109"/>
                </a:lnTo>
                <a:lnTo>
                  <a:pt x="249" y="101"/>
                </a:lnTo>
                <a:lnTo>
                  <a:pt x="247" y="94"/>
                </a:lnTo>
                <a:lnTo>
                  <a:pt x="247" y="88"/>
                </a:lnTo>
                <a:lnTo>
                  <a:pt x="247" y="86"/>
                </a:lnTo>
                <a:lnTo>
                  <a:pt x="245" y="86"/>
                </a:lnTo>
                <a:lnTo>
                  <a:pt x="241" y="88"/>
                </a:lnTo>
                <a:lnTo>
                  <a:pt x="234" y="88"/>
                </a:lnTo>
                <a:lnTo>
                  <a:pt x="226" y="94"/>
                </a:lnTo>
                <a:lnTo>
                  <a:pt x="220" y="94"/>
                </a:lnTo>
                <a:lnTo>
                  <a:pt x="215" y="97"/>
                </a:lnTo>
                <a:lnTo>
                  <a:pt x="209" y="101"/>
                </a:lnTo>
                <a:lnTo>
                  <a:pt x="203" y="105"/>
                </a:lnTo>
                <a:lnTo>
                  <a:pt x="196" y="109"/>
                </a:lnTo>
                <a:lnTo>
                  <a:pt x="188" y="113"/>
                </a:lnTo>
                <a:lnTo>
                  <a:pt x="180" y="118"/>
                </a:lnTo>
                <a:lnTo>
                  <a:pt x="175" y="124"/>
                </a:lnTo>
                <a:lnTo>
                  <a:pt x="165" y="128"/>
                </a:lnTo>
                <a:lnTo>
                  <a:pt x="154" y="134"/>
                </a:lnTo>
                <a:lnTo>
                  <a:pt x="144" y="137"/>
                </a:lnTo>
                <a:lnTo>
                  <a:pt x="133" y="143"/>
                </a:lnTo>
                <a:lnTo>
                  <a:pt x="119" y="147"/>
                </a:lnTo>
                <a:lnTo>
                  <a:pt x="108" y="151"/>
                </a:lnTo>
                <a:lnTo>
                  <a:pt x="95" y="154"/>
                </a:lnTo>
                <a:lnTo>
                  <a:pt x="83" y="160"/>
                </a:lnTo>
                <a:lnTo>
                  <a:pt x="72" y="162"/>
                </a:lnTo>
                <a:lnTo>
                  <a:pt x="61" y="164"/>
                </a:lnTo>
                <a:lnTo>
                  <a:pt x="49" y="168"/>
                </a:lnTo>
                <a:lnTo>
                  <a:pt x="42" y="170"/>
                </a:lnTo>
                <a:lnTo>
                  <a:pt x="34" y="170"/>
                </a:lnTo>
                <a:lnTo>
                  <a:pt x="30" y="172"/>
                </a:lnTo>
                <a:lnTo>
                  <a:pt x="26" y="173"/>
                </a:lnTo>
                <a:lnTo>
                  <a:pt x="0" y="63"/>
                </a:lnTo>
                <a:close/>
              </a:path>
            </a:pathLst>
          </a:custGeom>
          <a:solidFill>
            <a:srgbClr val="D8968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4" name="Freeform 45"/>
          <p:cNvSpPr>
            <a:spLocks/>
          </p:cNvSpPr>
          <p:nvPr/>
        </p:nvSpPr>
        <p:spPr bwMode="auto">
          <a:xfrm>
            <a:off x="3065463" y="3348038"/>
            <a:ext cx="261937" cy="261937"/>
          </a:xfrm>
          <a:custGeom>
            <a:avLst/>
            <a:gdLst>
              <a:gd name="T0" fmla="*/ 165 w 330"/>
              <a:gd name="T1" fmla="*/ 0 h 329"/>
              <a:gd name="T2" fmla="*/ 167 w 330"/>
              <a:gd name="T3" fmla="*/ 4 h 329"/>
              <a:gd name="T4" fmla="*/ 171 w 330"/>
              <a:gd name="T5" fmla="*/ 7 h 329"/>
              <a:gd name="T6" fmla="*/ 178 w 330"/>
              <a:gd name="T7" fmla="*/ 15 h 329"/>
              <a:gd name="T8" fmla="*/ 184 w 330"/>
              <a:gd name="T9" fmla="*/ 23 h 329"/>
              <a:gd name="T10" fmla="*/ 194 w 330"/>
              <a:gd name="T11" fmla="*/ 34 h 329"/>
              <a:gd name="T12" fmla="*/ 199 w 330"/>
              <a:gd name="T13" fmla="*/ 44 h 329"/>
              <a:gd name="T14" fmla="*/ 211 w 330"/>
              <a:gd name="T15" fmla="*/ 57 h 329"/>
              <a:gd name="T16" fmla="*/ 220 w 330"/>
              <a:gd name="T17" fmla="*/ 68 h 329"/>
              <a:gd name="T18" fmla="*/ 232 w 330"/>
              <a:gd name="T19" fmla="*/ 82 h 329"/>
              <a:gd name="T20" fmla="*/ 241 w 330"/>
              <a:gd name="T21" fmla="*/ 97 h 329"/>
              <a:gd name="T22" fmla="*/ 251 w 330"/>
              <a:gd name="T23" fmla="*/ 112 h 329"/>
              <a:gd name="T24" fmla="*/ 262 w 330"/>
              <a:gd name="T25" fmla="*/ 127 h 329"/>
              <a:gd name="T26" fmla="*/ 271 w 330"/>
              <a:gd name="T27" fmla="*/ 141 h 329"/>
              <a:gd name="T28" fmla="*/ 279 w 330"/>
              <a:gd name="T29" fmla="*/ 158 h 329"/>
              <a:gd name="T30" fmla="*/ 289 w 330"/>
              <a:gd name="T31" fmla="*/ 173 h 329"/>
              <a:gd name="T32" fmla="*/ 296 w 330"/>
              <a:gd name="T33" fmla="*/ 188 h 329"/>
              <a:gd name="T34" fmla="*/ 302 w 330"/>
              <a:gd name="T35" fmla="*/ 203 h 329"/>
              <a:gd name="T36" fmla="*/ 306 w 330"/>
              <a:gd name="T37" fmla="*/ 217 h 329"/>
              <a:gd name="T38" fmla="*/ 311 w 330"/>
              <a:gd name="T39" fmla="*/ 232 h 329"/>
              <a:gd name="T40" fmla="*/ 315 w 330"/>
              <a:gd name="T41" fmla="*/ 245 h 329"/>
              <a:gd name="T42" fmla="*/ 319 w 330"/>
              <a:gd name="T43" fmla="*/ 258 h 329"/>
              <a:gd name="T44" fmla="*/ 321 w 330"/>
              <a:gd name="T45" fmla="*/ 270 h 329"/>
              <a:gd name="T46" fmla="*/ 323 w 330"/>
              <a:gd name="T47" fmla="*/ 283 h 329"/>
              <a:gd name="T48" fmla="*/ 325 w 330"/>
              <a:gd name="T49" fmla="*/ 291 h 329"/>
              <a:gd name="T50" fmla="*/ 327 w 330"/>
              <a:gd name="T51" fmla="*/ 300 h 329"/>
              <a:gd name="T52" fmla="*/ 327 w 330"/>
              <a:gd name="T53" fmla="*/ 308 h 329"/>
              <a:gd name="T54" fmla="*/ 329 w 330"/>
              <a:gd name="T55" fmla="*/ 315 h 329"/>
              <a:gd name="T56" fmla="*/ 329 w 330"/>
              <a:gd name="T57" fmla="*/ 325 h 329"/>
              <a:gd name="T58" fmla="*/ 330 w 330"/>
              <a:gd name="T59" fmla="*/ 329 h 329"/>
              <a:gd name="T60" fmla="*/ 184 w 330"/>
              <a:gd name="T61" fmla="*/ 329 h 329"/>
              <a:gd name="T62" fmla="*/ 0 w 330"/>
              <a:gd name="T63" fmla="*/ 239 h 329"/>
              <a:gd name="T64" fmla="*/ 165 w 330"/>
              <a:gd name="T65" fmla="*/ 0 h 329"/>
              <a:gd name="T66" fmla="*/ 165 w 330"/>
              <a:gd name="T67" fmla="*/ 0 h 3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0"/>
              <a:gd name="T103" fmla="*/ 0 h 329"/>
              <a:gd name="T104" fmla="*/ 330 w 330"/>
              <a:gd name="T105" fmla="*/ 329 h 32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0" h="329">
                <a:moveTo>
                  <a:pt x="165" y="0"/>
                </a:moveTo>
                <a:lnTo>
                  <a:pt x="167" y="4"/>
                </a:lnTo>
                <a:lnTo>
                  <a:pt x="171" y="7"/>
                </a:lnTo>
                <a:lnTo>
                  <a:pt x="178" y="15"/>
                </a:lnTo>
                <a:lnTo>
                  <a:pt x="184" y="23"/>
                </a:lnTo>
                <a:lnTo>
                  <a:pt x="194" y="34"/>
                </a:lnTo>
                <a:lnTo>
                  <a:pt x="199" y="44"/>
                </a:lnTo>
                <a:lnTo>
                  <a:pt x="211" y="57"/>
                </a:lnTo>
                <a:lnTo>
                  <a:pt x="220" y="68"/>
                </a:lnTo>
                <a:lnTo>
                  <a:pt x="232" y="82"/>
                </a:lnTo>
                <a:lnTo>
                  <a:pt x="241" y="97"/>
                </a:lnTo>
                <a:lnTo>
                  <a:pt x="251" y="112"/>
                </a:lnTo>
                <a:lnTo>
                  <a:pt x="262" y="127"/>
                </a:lnTo>
                <a:lnTo>
                  <a:pt x="271" y="141"/>
                </a:lnTo>
                <a:lnTo>
                  <a:pt x="279" y="158"/>
                </a:lnTo>
                <a:lnTo>
                  <a:pt x="289" y="173"/>
                </a:lnTo>
                <a:lnTo>
                  <a:pt x="296" y="188"/>
                </a:lnTo>
                <a:lnTo>
                  <a:pt x="302" y="203"/>
                </a:lnTo>
                <a:lnTo>
                  <a:pt x="306" y="217"/>
                </a:lnTo>
                <a:lnTo>
                  <a:pt x="311" y="232"/>
                </a:lnTo>
                <a:lnTo>
                  <a:pt x="315" y="245"/>
                </a:lnTo>
                <a:lnTo>
                  <a:pt x="319" y="258"/>
                </a:lnTo>
                <a:lnTo>
                  <a:pt x="321" y="270"/>
                </a:lnTo>
                <a:lnTo>
                  <a:pt x="323" y="283"/>
                </a:lnTo>
                <a:lnTo>
                  <a:pt x="325" y="291"/>
                </a:lnTo>
                <a:lnTo>
                  <a:pt x="327" y="300"/>
                </a:lnTo>
                <a:lnTo>
                  <a:pt x="327" y="308"/>
                </a:lnTo>
                <a:lnTo>
                  <a:pt x="329" y="315"/>
                </a:lnTo>
                <a:lnTo>
                  <a:pt x="329" y="325"/>
                </a:lnTo>
                <a:lnTo>
                  <a:pt x="330" y="329"/>
                </a:lnTo>
                <a:lnTo>
                  <a:pt x="184" y="329"/>
                </a:lnTo>
                <a:lnTo>
                  <a:pt x="0" y="239"/>
                </a:lnTo>
                <a:lnTo>
                  <a:pt x="165" y="0"/>
                </a:lnTo>
                <a:close/>
              </a:path>
            </a:pathLst>
          </a:custGeom>
          <a:solidFill>
            <a:srgbClr val="C2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5" name="Freeform 46"/>
          <p:cNvSpPr>
            <a:spLocks/>
          </p:cNvSpPr>
          <p:nvPr/>
        </p:nvSpPr>
        <p:spPr bwMode="auto">
          <a:xfrm>
            <a:off x="2401888" y="3933825"/>
            <a:ext cx="469900" cy="217488"/>
          </a:xfrm>
          <a:custGeom>
            <a:avLst/>
            <a:gdLst>
              <a:gd name="T0" fmla="*/ 593 w 593"/>
              <a:gd name="T1" fmla="*/ 249 h 274"/>
              <a:gd name="T2" fmla="*/ 591 w 593"/>
              <a:gd name="T3" fmla="*/ 248 h 274"/>
              <a:gd name="T4" fmla="*/ 586 w 593"/>
              <a:gd name="T5" fmla="*/ 248 h 274"/>
              <a:gd name="T6" fmla="*/ 574 w 593"/>
              <a:gd name="T7" fmla="*/ 248 h 274"/>
              <a:gd name="T8" fmla="*/ 563 w 593"/>
              <a:gd name="T9" fmla="*/ 248 h 274"/>
              <a:gd name="T10" fmla="*/ 555 w 593"/>
              <a:gd name="T11" fmla="*/ 246 h 274"/>
              <a:gd name="T12" fmla="*/ 548 w 593"/>
              <a:gd name="T13" fmla="*/ 246 h 274"/>
              <a:gd name="T14" fmla="*/ 536 w 593"/>
              <a:gd name="T15" fmla="*/ 246 h 274"/>
              <a:gd name="T16" fmla="*/ 529 w 593"/>
              <a:gd name="T17" fmla="*/ 246 h 274"/>
              <a:gd name="T18" fmla="*/ 519 w 593"/>
              <a:gd name="T19" fmla="*/ 246 h 274"/>
              <a:gd name="T20" fmla="*/ 510 w 593"/>
              <a:gd name="T21" fmla="*/ 246 h 274"/>
              <a:gd name="T22" fmla="*/ 498 w 593"/>
              <a:gd name="T23" fmla="*/ 248 h 274"/>
              <a:gd name="T24" fmla="*/ 489 w 593"/>
              <a:gd name="T25" fmla="*/ 249 h 274"/>
              <a:gd name="T26" fmla="*/ 475 w 593"/>
              <a:gd name="T27" fmla="*/ 249 h 274"/>
              <a:gd name="T28" fmla="*/ 464 w 593"/>
              <a:gd name="T29" fmla="*/ 251 h 274"/>
              <a:gd name="T30" fmla="*/ 453 w 593"/>
              <a:gd name="T31" fmla="*/ 253 h 274"/>
              <a:gd name="T32" fmla="*/ 441 w 593"/>
              <a:gd name="T33" fmla="*/ 255 h 274"/>
              <a:gd name="T34" fmla="*/ 430 w 593"/>
              <a:gd name="T35" fmla="*/ 257 h 274"/>
              <a:gd name="T36" fmla="*/ 418 w 593"/>
              <a:gd name="T37" fmla="*/ 259 h 274"/>
              <a:gd name="T38" fmla="*/ 407 w 593"/>
              <a:gd name="T39" fmla="*/ 261 h 274"/>
              <a:gd name="T40" fmla="*/ 399 w 593"/>
              <a:gd name="T41" fmla="*/ 265 h 274"/>
              <a:gd name="T42" fmla="*/ 388 w 593"/>
              <a:gd name="T43" fmla="*/ 265 h 274"/>
              <a:gd name="T44" fmla="*/ 380 w 593"/>
              <a:gd name="T45" fmla="*/ 267 h 274"/>
              <a:gd name="T46" fmla="*/ 373 w 593"/>
              <a:gd name="T47" fmla="*/ 268 h 274"/>
              <a:gd name="T48" fmla="*/ 367 w 593"/>
              <a:gd name="T49" fmla="*/ 270 h 274"/>
              <a:gd name="T50" fmla="*/ 358 w 593"/>
              <a:gd name="T51" fmla="*/ 272 h 274"/>
              <a:gd name="T52" fmla="*/ 356 w 593"/>
              <a:gd name="T53" fmla="*/ 274 h 274"/>
              <a:gd name="T54" fmla="*/ 352 w 593"/>
              <a:gd name="T55" fmla="*/ 272 h 274"/>
              <a:gd name="T56" fmla="*/ 344 w 593"/>
              <a:gd name="T57" fmla="*/ 268 h 274"/>
              <a:gd name="T58" fmla="*/ 337 w 593"/>
              <a:gd name="T59" fmla="*/ 267 h 274"/>
              <a:gd name="T60" fmla="*/ 331 w 593"/>
              <a:gd name="T61" fmla="*/ 265 h 274"/>
              <a:gd name="T62" fmla="*/ 323 w 593"/>
              <a:gd name="T63" fmla="*/ 261 h 274"/>
              <a:gd name="T64" fmla="*/ 316 w 593"/>
              <a:gd name="T65" fmla="*/ 259 h 274"/>
              <a:gd name="T66" fmla="*/ 304 w 593"/>
              <a:gd name="T67" fmla="*/ 255 h 274"/>
              <a:gd name="T68" fmla="*/ 293 w 593"/>
              <a:gd name="T69" fmla="*/ 253 h 274"/>
              <a:gd name="T70" fmla="*/ 282 w 593"/>
              <a:gd name="T71" fmla="*/ 249 h 274"/>
              <a:gd name="T72" fmla="*/ 268 w 593"/>
              <a:gd name="T73" fmla="*/ 248 h 274"/>
              <a:gd name="T74" fmla="*/ 255 w 593"/>
              <a:gd name="T75" fmla="*/ 244 h 274"/>
              <a:gd name="T76" fmla="*/ 240 w 593"/>
              <a:gd name="T77" fmla="*/ 244 h 274"/>
              <a:gd name="T78" fmla="*/ 225 w 593"/>
              <a:gd name="T79" fmla="*/ 240 h 274"/>
              <a:gd name="T80" fmla="*/ 209 w 593"/>
              <a:gd name="T81" fmla="*/ 240 h 274"/>
              <a:gd name="T82" fmla="*/ 192 w 593"/>
              <a:gd name="T83" fmla="*/ 238 h 274"/>
              <a:gd name="T84" fmla="*/ 175 w 593"/>
              <a:gd name="T85" fmla="*/ 238 h 274"/>
              <a:gd name="T86" fmla="*/ 156 w 593"/>
              <a:gd name="T87" fmla="*/ 238 h 274"/>
              <a:gd name="T88" fmla="*/ 139 w 593"/>
              <a:gd name="T89" fmla="*/ 238 h 274"/>
              <a:gd name="T90" fmla="*/ 120 w 593"/>
              <a:gd name="T91" fmla="*/ 238 h 274"/>
              <a:gd name="T92" fmla="*/ 103 w 593"/>
              <a:gd name="T93" fmla="*/ 238 h 274"/>
              <a:gd name="T94" fmla="*/ 86 w 593"/>
              <a:gd name="T95" fmla="*/ 240 h 274"/>
              <a:gd name="T96" fmla="*/ 72 w 593"/>
              <a:gd name="T97" fmla="*/ 242 h 274"/>
              <a:gd name="T98" fmla="*/ 55 w 593"/>
              <a:gd name="T99" fmla="*/ 242 h 274"/>
              <a:gd name="T100" fmla="*/ 42 w 593"/>
              <a:gd name="T101" fmla="*/ 244 h 274"/>
              <a:gd name="T102" fmla="*/ 31 w 593"/>
              <a:gd name="T103" fmla="*/ 244 h 274"/>
              <a:gd name="T104" fmla="*/ 21 w 593"/>
              <a:gd name="T105" fmla="*/ 246 h 274"/>
              <a:gd name="T106" fmla="*/ 12 w 593"/>
              <a:gd name="T107" fmla="*/ 248 h 274"/>
              <a:gd name="T108" fmla="*/ 6 w 593"/>
              <a:gd name="T109" fmla="*/ 248 h 274"/>
              <a:gd name="T110" fmla="*/ 0 w 593"/>
              <a:gd name="T111" fmla="*/ 249 h 274"/>
              <a:gd name="T112" fmla="*/ 114 w 593"/>
              <a:gd name="T113" fmla="*/ 0 h 274"/>
              <a:gd name="T114" fmla="*/ 593 w 593"/>
              <a:gd name="T115" fmla="*/ 206 h 274"/>
              <a:gd name="T116" fmla="*/ 593 w 593"/>
              <a:gd name="T117" fmla="*/ 249 h 274"/>
              <a:gd name="T118" fmla="*/ 593 w 593"/>
              <a:gd name="T119" fmla="*/ 249 h 2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3"/>
              <a:gd name="T181" fmla="*/ 0 h 274"/>
              <a:gd name="T182" fmla="*/ 593 w 593"/>
              <a:gd name="T183" fmla="*/ 274 h 2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3" h="274">
                <a:moveTo>
                  <a:pt x="593" y="249"/>
                </a:moveTo>
                <a:lnTo>
                  <a:pt x="591" y="248"/>
                </a:lnTo>
                <a:lnTo>
                  <a:pt x="586" y="248"/>
                </a:lnTo>
                <a:lnTo>
                  <a:pt x="574" y="248"/>
                </a:lnTo>
                <a:lnTo>
                  <a:pt x="563" y="248"/>
                </a:lnTo>
                <a:lnTo>
                  <a:pt x="555" y="246"/>
                </a:lnTo>
                <a:lnTo>
                  <a:pt x="548" y="246"/>
                </a:lnTo>
                <a:lnTo>
                  <a:pt x="536" y="246"/>
                </a:lnTo>
                <a:lnTo>
                  <a:pt x="529" y="246"/>
                </a:lnTo>
                <a:lnTo>
                  <a:pt x="519" y="246"/>
                </a:lnTo>
                <a:lnTo>
                  <a:pt x="510" y="246"/>
                </a:lnTo>
                <a:lnTo>
                  <a:pt x="498" y="248"/>
                </a:lnTo>
                <a:lnTo>
                  <a:pt x="489" y="249"/>
                </a:lnTo>
                <a:lnTo>
                  <a:pt x="475" y="249"/>
                </a:lnTo>
                <a:lnTo>
                  <a:pt x="464" y="251"/>
                </a:lnTo>
                <a:lnTo>
                  <a:pt x="453" y="253"/>
                </a:lnTo>
                <a:lnTo>
                  <a:pt x="441" y="255"/>
                </a:lnTo>
                <a:lnTo>
                  <a:pt x="430" y="257"/>
                </a:lnTo>
                <a:lnTo>
                  <a:pt x="418" y="259"/>
                </a:lnTo>
                <a:lnTo>
                  <a:pt x="407" y="261"/>
                </a:lnTo>
                <a:lnTo>
                  <a:pt x="399" y="265"/>
                </a:lnTo>
                <a:lnTo>
                  <a:pt x="388" y="265"/>
                </a:lnTo>
                <a:lnTo>
                  <a:pt x="380" y="267"/>
                </a:lnTo>
                <a:lnTo>
                  <a:pt x="373" y="268"/>
                </a:lnTo>
                <a:lnTo>
                  <a:pt x="367" y="270"/>
                </a:lnTo>
                <a:lnTo>
                  <a:pt x="358" y="272"/>
                </a:lnTo>
                <a:lnTo>
                  <a:pt x="356" y="274"/>
                </a:lnTo>
                <a:lnTo>
                  <a:pt x="352" y="272"/>
                </a:lnTo>
                <a:lnTo>
                  <a:pt x="344" y="268"/>
                </a:lnTo>
                <a:lnTo>
                  <a:pt x="337" y="267"/>
                </a:lnTo>
                <a:lnTo>
                  <a:pt x="331" y="265"/>
                </a:lnTo>
                <a:lnTo>
                  <a:pt x="323" y="261"/>
                </a:lnTo>
                <a:lnTo>
                  <a:pt x="316" y="259"/>
                </a:lnTo>
                <a:lnTo>
                  <a:pt x="304" y="255"/>
                </a:lnTo>
                <a:lnTo>
                  <a:pt x="293" y="253"/>
                </a:lnTo>
                <a:lnTo>
                  <a:pt x="282" y="249"/>
                </a:lnTo>
                <a:lnTo>
                  <a:pt x="268" y="248"/>
                </a:lnTo>
                <a:lnTo>
                  <a:pt x="255" y="244"/>
                </a:lnTo>
                <a:lnTo>
                  <a:pt x="240" y="244"/>
                </a:lnTo>
                <a:lnTo>
                  <a:pt x="225" y="240"/>
                </a:lnTo>
                <a:lnTo>
                  <a:pt x="209" y="240"/>
                </a:lnTo>
                <a:lnTo>
                  <a:pt x="192" y="238"/>
                </a:lnTo>
                <a:lnTo>
                  <a:pt x="175" y="238"/>
                </a:lnTo>
                <a:lnTo>
                  <a:pt x="156" y="238"/>
                </a:lnTo>
                <a:lnTo>
                  <a:pt x="139" y="238"/>
                </a:lnTo>
                <a:lnTo>
                  <a:pt x="120" y="238"/>
                </a:lnTo>
                <a:lnTo>
                  <a:pt x="103" y="238"/>
                </a:lnTo>
                <a:lnTo>
                  <a:pt x="86" y="240"/>
                </a:lnTo>
                <a:lnTo>
                  <a:pt x="72" y="242"/>
                </a:lnTo>
                <a:lnTo>
                  <a:pt x="55" y="242"/>
                </a:lnTo>
                <a:lnTo>
                  <a:pt x="42" y="244"/>
                </a:lnTo>
                <a:lnTo>
                  <a:pt x="31" y="244"/>
                </a:lnTo>
                <a:lnTo>
                  <a:pt x="21" y="246"/>
                </a:lnTo>
                <a:lnTo>
                  <a:pt x="12" y="248"/>
                </a:lnTo>
                <a:lnTo>
                  <a:pt x="6" y="248"/>
                </a:lnTo>
                <a:lnTo>
                  <a:pt x="0" y="249"/>
                </a:lnTo>
                <a:lnTo>
                  <a:pt x="114" y="0"/>
                </a:lnTo>
                <a:lnTo>
                  <a:pt x="593" y="206"/>
                </a:lnTo>
                <a:lnTo>
                  <a:pt x="593" y="249"/>
                </a:lnTo>
                <a:close/>
              </a:path>
            </a:pathLst>
          </a:custGeom>
          <a:solidFill>
            <a:srgbClr val="A6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6" name="Freeform 47"/>
          <p:cNvSpPr>
            <a:spLocks/>
          </p:cNvSpPr>
          <p:nvPr/>
        </p:nvSpPr>
        <p:spPr bwMode="auto">
          <a:xfrm>
            <a:off x="1839913" y="4354513"/>
            <a:ext cx="590550" cy="201612"/>
          </a:xfrm>
          <a:custGeom>
            <a:avLst/>
            <a:gdLst>
              <a:gd name="T0" fmla="*/ 743 w 743"/>
              <a:gd name="T1" fmla="*/ 197 h 253"/>
              <a:gd name="T2" fmla="*/ 454 w 743"/>
              <a:gd name="T3" fmla="*/ 253 h 253"/>
              <a:gd name="T4" fmla="*/ 0 w 743"/>
              <a:gd name="T5" fmla="*/ 215 h 253"/>
              <a:gd name="T6" fmla="*/ 186 w 743"/>
              <a:gd name="T7" fmla="*/ 0 h 253"/>
              <a:gd name="T8" fmla="*/ 743 w 743"/>
              <a:gd name="T9" fmla="*/ 197 h 253"/>
              <a:gd name="T10" fmla="*/ 743 w 743"/>
              <a:gd name="T11" fmla="*/ 197 h 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3"/>
              <a:gd name="T19" fmla="*/ 0 h 253"/>
              <a:gd name="T20" fmla="*/ 743 w 743"/>
              <a:gd name="T21" fmla="*/ 253 h 2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3" h="253">
                <a:moveTo>
                  <a:pt x="743" y="197"/>
                </a:moveTo>
                <a:lnTo>
                  <a:pt x="454" y="253"/>
                </a:lnTo>
                <a:lnTo>
                  <a:pt x="0" y="215"/>
                </a:lnTo>
                <a:lnTo>
                  <a:pt x="186" y="0"/>
                </a:lnTo>
                <a:lnTo>
                  <a:pt x="743" y="197"/>
                </a:lnTo>
                <a:close/>
              </a:path>
            </a:pathLst>
          </a:custGeom>
          <a:solidFill>
            <a:srgbClr val="A6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7" name="Freeform 48"/>
          <p:cNvSpPr>
            <a:spLocks/>
          </p:cNvSpPr>
          <p:nvPr/>
        </p:nvSpPr>
        <p:spPr bwMode="auto">
          <a:xfrm>
            <a:off x="1457325" y="4670425"/>
            <a:ext cx="517525" cy="142875"/>
          </a:xfrm>
          <a:custGeom>
            <a:avLst/>
            <a:gdLst>
              <a:gd name="T0" fmla="*/ 652 w 652"/>
              <a:gd name="T1" fmla="*/ 171 h 181"/>
              <a:gd name="T2" fmla="*/ 422 w 652"/>
              <a:gd name="T3" fmla="*/ 181 h 181"/>
              <a:gd name="T4" fmla="*/ 0 w 652"/>
              <a:gd name="T5" fmla="*/ 181 h 181"/>
              <a:gd name="T6" fmla="*/ 50 w 652"/>
              <a:gd name="T7" fmla="*/ 0 h 181"/>
              <a:gd name="T8" fmla="*/ 578 w 652"/>
              <a:gd name="T9" fmla="*/ 116 h 181"/>
              <a:gd name="T10" fmla="*/ 652 w 652"/>
              <a:gd name="T11" fmla="*/ 171 h 181"/>
              <a:gd name="T12" fmla="*/ 652 w 652"/>
              <a:gd name="T13" fmla="*/ 171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2"/>
              <a:gd name="T22" fmla="*/ 0 h 181"/>
              <a:gd name="T23" fmla="*/ 652 w 65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2" h="181">
                <a:moveTo>
                  <a:pt x="652" y="171"/>
                </a:moveTo>
                <a:lnTo>
                  <a:pt x="422" y="181"/>
                </a:lnTo>
                <a:lnTo>
                  <a:pt x="0" y="181"/>
                </a:lnTo>
                <a:lnTo>
                  <a:pt x="50" y="0"/>
                </a:lnTo>
                <a:lnTo>
                  <a:pt x="578" y="116"/>
                </a:lnTo>
                <a:lnTo>
                  <a:pt x="652" y="171"/>
                </a:lnTo>
                <a:close/>
              </a:path>
            </a:pathLst>
          </a:custGeom>
          <a:solidFill>
            <a:srgbClr val="A6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8" name="Freeform 63"/>
          <p:cNvSpPr>
            <a:spLocks/>
          </p:cNvSpPr>
          <p:nvPr/>
        </p:nvSpPr>
        <p:spPr bwMode="auto">
          <a:xfrm>
            <a:off x="1082675" y="4565650"/>
            <a:ext cx="201613" cy="209550"/>
          </a:xfrm>
          <a:custGeom>
            <a:avLst/>
            <a:gdLst>
              <a:gd name="T0" fmla="*/ 0 w 255"/>
              <a:gd name="T1" fmla="*/ 234 h 262"/>
              <a:gd name="T2" fmla="*/ 15 w 255"/>
              <a:gd name="T3" fmla="*/ 228 h 262"/>
              <a:gd name="T4" fmla="*/ 38 w 255"/>
              <a:gd name="T5" fmla="*/ 218 h 262"/>
              <a:gd name="T6" fmla="*/ 57 w 255"/>
              <a:gd name="T7" fmla="*/ 211 h 262"/>
              <a:gd name="T8" fmla="*/ 70 w 255"/>
              <a:gd name="T9" fmla="*/ 209 h 262"/>
              <a:gd name="T10" fmla="*/ 85 w 255"/>
              <a:gd name="T11" fmla="*/ 205 h 262"/>
              <a:gd name="T12" fmla="*/ 101 w 255"/>
              <a:gd name="T13" fmla="*/ 205 h 262"/>
              <a:gd name="T14" fmla="*/ 114 w 255"/>
              <a:gd name="T15" fmla="*/ 209 h 262"/>
              <a:gd name="T16" fmla="*/ 121 w 255"/>
              <a:gd name="T17" fmla="*/ 211 h 262"/>
              <a:gd name="T18" fmla="*/ 131 w 255"/>
              <a:gd name="T19" fmla="*/ 198 h 262"/>
              <a:gd name="T20" fmla="*/ 140 w 255"/>
              <a:gd name="T21" fmla="*/ 186 h 262"/>
              <a:gd name="T22" fmla="*/ 152 w 255"/>
              <a:gd name="T23" fmla="*/ 171 h 262"/>
              <a:gd name="T24" fmla="*/ 167 w 255"/>
              <a:gd name="T25" fmla="*/ 148 h 262"/>
              <a:gd name="T26" fmla="*/ 182 w 255"/>
              <a:gd name="T27" fmla="*/ 122 h 262"/>
              <a:gd name="T28" fmla="*/ 199 w 255"/>
              <a:gd name="T29" fmla="*/ 93 h 262"/>
              <a:gd name="T30" fmla="*/ 217 w 255"/>
              <a:gd name="T31" fmla="*/ 65 h 262"/>
              <a:gd name="T32" fmla="*/ 232 w 255"/>
              <a:gd name="T33" fmla="*/ 40 h 262"/>
              <a:gd name="T34" fmla="*/ 243 w 255"/>
              <a:gd name="T35" fmla="*/ 19 h 262"/>
              <a:gd name="T36" fmla="*/ 253 w 255"/>
              <a:gd name="T37" fmla="*/ 6 h 262"/>
              <a:gd name="T38" fmla="*/ 255 w 255"/>
              <a:gd name="T39" fmla="*/ 0 h 262"/>
              <a:gd name="T40" fmla="*/ 253 w 255"/>
              <a:gd name="T41" fmla="*/ 4 h 262"/>
              <a:gd name="T42" fmla="*/ 249 w 255"/>
              <a:gd name="T43" fmla="*/ 17 h 262"/>
              <a:gd name="T44" fmla="*/ 241 w 255"/>
              <a:gd name="T45" fmla="*/ 34 h 262"/>
              <a:gd name="T46" fmla="*/ 234 w 255"/>
              <a:gd name="T47" fmla="*/ 55 h 262"/>
              <a:gd name="T48" fmla="*/ 224 w 255"/>
              <a:gd name="T49" fmla="*/ 80 h 262"/>
              <a:gd name="T50" fmla="*/ 215 w 255"/>
              <a:gd name="T51" fmla="*/ 106 h 262"/>
              <a:gd name="T52" fmla="*/ 207 w 255"/>
              <a:gd name="T53" fmla="*/ 131 h 262"/>
              <a:gd name="T54" fmla="*/ 199 w 255"/>
              <a:gd name="T55" fmla="*/ 156 h 262"/>
              <a:gd name="T56" fmla="*/ 194 w 255"/>
              <a:gd name="T57" fmla="*/ 175 h 262"/>
              <a:gd name="T58" fmla="*/ 188 w 255"/>
              <a:gd name="T59" fmla="*/ 192 h 262"/>
              <a:gd name="T60" fmla="*/ 184 w 255"/>
              <a:gd name="T61" fmla="*/ 205 h 262"/>
              <a:gd name="T62" fmla="*/ 184 w 255"/>
              <a:gd name="T63" fmla="*/ 217 h 262"/>
              <a:gd name="T64" fmla="*/ 182 w 255"/>
              <a:gd name="T65" fmla="*/ 228 h 262"/>
              <a:gd name="T66" fmla="*/ 182 w 255"/>
              <a:gd name="T67" fmla="*/ 234 h 262"/>
              <a:gd name="T68" fmla="*/ 95 w 255"/>
              <a:gd name="T69" fmla="*/ 260 h 262"/>
              <a:gd name="T70" fmla="*/ 83 w 255"/>
              <a:gd name="T71" fmla="*/ 260 h 262"/>
              <a:gd name="T72" fmla="*/ 66 w 255"/>
              <a:gd name="T73" fmla="*/ 258 h 262"/>
              <a:gd name="T74" fmla="*/ 45 w 255"/>
              <a:gd name="T75" fmla="*/ 257 h 262"/>
              <a:gd name="T76" fmla="*/ 28 w 255"/>
              <a:gd name="T77" fmla="*/ 251 h 262"/>
              <a:gd name="T78" fmla="*/ 13 w 255"/>
              <a:gd name="T79" fmla="*/ 245 h 262"/>
              <a:gd name="T80" fmla="*/ 2 w 255"/>
              <a:gd name="T81" fmla="*/ 237 h 262"/>
              <a:gd name="T82" fmla="*/ 0 w 255"/>
              <a:gd name="T83" fmla="*/ 236 h 2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5"/>
              <a:gd name="T127" fmla="*/ 0 h 262"/>
              <a:gd name="T128" fmla="*/ 255 w 255"/>
              <a:gd name="T129" fmla="*/ 262 h 26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5" h="262">
                <a:moveTo>
                  <a:pt x="0" y="236"/>
                </a:moveTo>
                <a:lnTo>
                  <a:pt x="0" y="234"/>
                </a:lnTo>
                <a:lnTo>
                  <a:pt x="7" y="232"/>
                </a:lnTo>
                <a:lnTo>
                  <a:pt x="15" y="228"/>
                </a:lnTo>
                <a:lnTo>
                  <a:pt x="26" y="224"/>
                </a:lnTo>
                <a:lnTo>
                  <a:pt x="38" y="218"/>
                </a:lnTo>
                <a:lnTo>
                  <a:pt x="51" y="215"/>
                </a:lnTo>
                <a:lnTo>
                  <a:pt x="57" y="211"/>
                </a:lnTo>
                <a:lnTo>
                  <a:pt x="64" y="211"/>
                </a:lnTo>
                <a:lnTo>
                  <a:pt x="70" y="209"/>
                </a:lnTo>
                <a:lnTo>
                  <a:pt x="76" y="209"/>
                </a:lnTo>
                <a:lnTo>
                  <a:pt x="85" y="205"/>
                </a:lnTo>
                <a:lnTo>
                  <a:pt x="93" y="205"/>
                </a:lnTo>
                <a:lnTo>
                  <a:pt x="101" y="205"/>
                </a:lnTo>
                <a:lnTo>
                  <a:pt x="108" y="207"/>
                </a:lnTo>
                <a:lnTo>
                  <a:pt x="114" y="209"/>
                </a:lnTo>
                <a:lnTo>
                  <a:pt x="118" y="211"/>
                </a:lnTo>
                <a:lnTo>
                  <a:pt x="121" y="211"/>
                </a:lnTo>
                <a:lnTo>
                  <a:pt x="125" y="205"/>
                </a:lnTo>
                <a:lnTo>
                  <a:pt x="131" y="198"/>
                </a:lnTo>
                <a:lnTo>
                  <a:pt x="135" y="192"/>
                </a:lnTo>
                <a:lnTo>
                  <a:pt x="140" y="186"/>
                </a:lnTo>
                <a:lnTo>
                  <a:pt x="144" y="179"/>
                </a:lnTo>
                <a:lnTo>
                  <a:pt x="152" y="171"/>
                </a:lnTo>
                <a:lnTo>
                  <a:pt x="159" y="160"/>
                </a:lnTo>
                <a:lnTo>
                  <a:pt x="167" y="148"/>
                </a:lnTo>
                <a:lnTo>
                  <a:pt x="173" y="135"/>
                </a:lnTo>
                <a:lnTo>
                  <a:pt x="182" y="122"/>
                </a:lnTo>
                <a:lnTo>
                  <a:pt x="190" y="106"/>
                </a:lnTo>
                <a:lnTo>
                  <a:pt x="199" y="93"/>
                </a:lnTo>
                <a:lnTo>
                  <a:pt x="207" y="78"/>
                </a:lnTo>
                <a:lnTo>
                  <a:pt x="217" y="65"/>
                </a:lnTo>
                <a:lnTo>
                  <a:pt x="224" y="51"/>
                </a:lnTo>
                <a:lnTo>
                  <a:pt x="232" y="40"/>
                </a:lnTo>
                <a:lnTo>
                  <a:pt x="237" y="28"/>
                </a:lnTo>
                <a:lnTo>
                  <a:pt x="243" y="19"/>
                </a:lnTo>
                <a:lnTo>
                  <a:pt x="247" y="9"/>
                </a:lnTo>
                <a:lnTo>
                  <a:pt x="253" y="6"/>
                </a:lnTo>
                <a:lnTo>
                  <a:pt x="255" y="0"/>
                </a:lnTo>
                <a:lnTo>
                  <a:pt x="253" y="4"/>
                </a:lnTo>
                <a:lnTo>
                  <a:pt x="251" y="9"/>
                </a:lnTo>
                <a:lnTo>
                  <a:pt x="249" y="17"/>
                </a:lnTo>
                <a:lnTo>
                  <a:pt x="245" y="25"/>
                </a:lnTo>
                <a:lnTo>
                  <a:pt x="241" y="34"/>
                </a:lnTo>
                <a:lnTo>
                  <a:pt x="237" y="44"/>
                </a:lnTo>
                <a:lnTo>
                  <a:pt x="234" y="55"/>
                </a:lnTo>
                <a:lnTo>
                  <a:pt x="228" y="66"/>
                </a:lnTo>
                <a:lnTo>
                  <a:pt x="224" y="80"/>
                </a:lnTo>
                <a:lnTo>
                  <a:pt x="218" y="93"/>
                </a:lnTo>
                <a:lnTo>
                  <a:pt x="215" y="106"/>
                </a:lnTo>
                <a:lnTo>
                  <a:pt x="211" y="118"/>
                </a:lnTo>
                <a:lnTo>
                  <a:pt x="207" y="131"/>
                </a:lnTo>
                <a:lnTo>
                  <a:pt x="203" y="144"/>
                </a:lnTo>
                <a:lnTo>
                  <a:pt x="199" y="156"/>
                </a:lnTo>
                <a:lnTo>
                  <a:pt x="198" y="165"/>
                </a:lnTo>
                <a:lnTo>
                  <a:pt x="194" y="175"/>
                </a:lnTo>
                <a:lnTo>
                  <a:pt x="190" y="182"/>
                </a:lnTo>
                <a:lnTo>
                  <a:pt x="188" y="192"/>
                </a:lnTo>
                <a:lnTo>
                  <a:pt x="186" y="198"/>
                </a:lnTo>
                <a:lnTo>
                  <a:pt x="184" y="205"/>
                </a:lnTo>
                <a:lnTo>
                  <a:pt x="184" y="211"/>
                </a:lnTo>
                <a:lnTo>
                  <a:pt x="184" y="217"/>
                </a:lnTo>
                <a:lnTo>
                  <a:pt x="182" y="224"/>
                </a:lnTo>
                <a:lnTo>
                  <a:pt x="182" y="228"/>
                </a:lnTo>
                <a:lnTo>
                  <a:pt x="182" y="232"/>
                </a:lnTo>
                <a:lnTo>
                  <a:pt x="182" y="234"/>
                </a:lnTo>
                <a:lnTo>
                  <a:pt x="97" y="262"/>
                </a:lnTo>
                <a:lnTo>
                  <a:pt x="95" y="260"/>
                </a:lnTo>
                <a:lnTo>
                  <a:pt x="91" y="260"/>
                </a:lnTo>
                <a:lnTo>
                  <a:pt x="83" y="260"/>
                </a:lnTo>
                <a:lnTo>
                  <a:pt x="76" y="260"/>
                </a:lnTo>
                <a:lnTo>
                  <a:pt x="66" y="258"/>
                </a:lnTo>
                <a:lnTo>
                  <a:pt x="55" y="258"/>
                </a:lnTo>
                <a:lnTo>
                  <a:pt x="45" y="257"/>
                </a:lnTo>
                <a:lnTo>
                  <a:pt x="36" y="255"/>
                </a:lnTo>
                <a:lnTo>
                  <a:pt x="28" y="251"/>
                </a:lnTo>
                <a:lnTo>
                  <a:pt x="21" y="249"/>
                </a:lnTo>
                <a:lnTo>
                  <a:pt x="13" y="245"/>
                </a:lnTo>
                <a:lnTo>
                  <a:pt x="9" y="243"/>
                </a:lnTo>
                <a:lnTo>
                  <a:pt x="2" y="237"/>
                </a:lnTo>
                <a:lnTo>
                  <a:pt x="0" y="23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79" name="Freeform 64"/>
          <p:cNvSpPr>
            <a:spLocks/>
          </p:cNvSpPr>
          <p:nvPr/>
        </p:nvSpPr>
        <p:spPr bwMode="auto">
          <a:xfrm>
            <a:off x="1085850" y="4752975"/>
            <a:ext cx="196850" cy="44450"/>
          </a:xfrm>
          <a:custGeom>
            <a:avLst/>
            <a:gdLst>
              <a:gd name="T0" fmla="*/ 30 w 249"/>
              <a:gd name="T1" fmla="*/ 0 h 55"/>
              <a:gd name="T2" fmla="*/ 7 w 249"/>
              <a:gd name="T3" fmla="*/ 28 h 55"/>
              <a:gd name="T4" fmla="*/ 0 w 249"/>
              <a:gd name="T5" fmla="*/ 55 h 55"/>
              <a:gd name="T6" fmla="*/ 249 w 249"/>
              <a:gd name="T7" fmla="*/ 43 h 55"/>
              <a:gd name="T8" fmla="*/ 228 w 249"/>
              <a:gd name="T9" fmla="*/ 19 h 55"/>
              <a:gd name="T10" fmla="*/ 226 w 249"/>
              <a:gd name="T11" fmla="*/ 19 h 55"/>
              <a:gd name="T12" fmla="*/ 222 w 249"/>
              <a:gd name="T13" fmla="*/ 19 h 55"/>
              <a:gd name="T14" fmla="*/ 214 w 249"/>
              <a:gd name="T15" fmla="*/ 19 h 55"/>
              <a:gd name="T16" fmla="*/ 209 w 249"/>
              <a:gd name="T17" fmla="*/ 21 h 55"/>
              <a:gd name="T18" fmla="*/ 197 w 249"/>
              <a:gd name="T19" fmla="*/ 21 h 55"/>
              <a:gd name="T20" fmla="*/ 188 w 249"/>
              <a:gd name="T21" fmla="*/ 21 h 55"/>
              <a:gd name="T22" fmla="*/ 178 w 249"/>
              <a:gd name="T23" fmla="*/ 19 h 55"/>
              <a:gd name="T24" fmla="*/ 169 w 249"/>
              <a:gd name="T25" fmla="*/ 19 h 55"/>
              <a:gd name="T26" fmla="*/ 157 w 249"/>
              <a:gd name="T27" fmla="*/ 17 h 55"/>
              <a:gd name="T28" fmla="*/ 148 w 249"/>
              <a:gd name="T29" fmla="*/ 13 h 55"/>
              <a:gd name="T30" fmla="*/ 138 w 249"/>
              <a:gd name="T31" fmla="*/ 9 h 55"/>
              <a:gd name="T32" fmla="*/ 131 w 249"/>
              <a:gd name="T33" fmla="*/ 7 h 55"/>
              <a:gd name="T34" fmla="*/ 125 w 249"/>
              <a:gd name="T35" fmla="*/ 3 h 55"/>
              <a:gd name="T36" fmla="*/ 119 w 249"/>
              <a:gd name="T37" fmla="*/ 1 h 55"/>
              <a:gd name="T38" fmla="*/ 116 w 249"/>
              <a:gd name="T39" fmla="*/ 0 h 55"/>
              <a:gd name="T40" fmla="*/ 60 w 249"/>
              <a:gd name="T41" fmla="*/ 19 h 55"/>
              <a:gd name="T42" fmla="*/ 30 w 249"/>
              <a:gd name="T43" fmla="*/ 0 h 55"/>
              <a:gd name="T44" fmla="*/ 30 w 249"/>
              <a:gd name="T45" fmla="*/ 0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9"/>
              <a:gd name="T70" fmla="*/ 0 h 55"/>
              <a:gd name="T71" fmla="*/ 249 w 249"/>
              <a:gd name="T72" fmla="*/ 55 h 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9" h="55">
                <a:moveTo>
                  <a:pt x="30" y="0"/>
                </a:moveTo>
                <a:lnTo>
                  <a:pt x="7" y="28"/>
                </a:lnTo>
                <a:lnTo>
                  <a:pt x="0" y="55"/>
                </a:lnTo>
                <a:lnTo>
                  <a:pt x="249" y="43"/>
                </a:lnTo>
                <a:lnTo>
                  <a:pt x="228" y="19"/>
                </a:lnTo>
                <a:lnTo>
                  <a:pt x="226" y="19"/>
                </a:lnTo>
                <a:lnTo>
                  <a:pt x="222" y="19"/>
                </a:lnTo>
                <a:lnTo>
                  <a:pt x="214" y="19"/>
                </a:lnTo>
                <a:lnTo>
                  <a:pt x="209" y="21"/>
                </a:lnTo>
                <a:lnTo>
                  <a:pt x="197" y="21"/>
                </a:lnTo>
                <a:lnTo>
                  <a:pt x="188" y="21"/>
                </a:lnTo>
                <a:lnTo>
                  <a:pt x="178" y="19"/>
                </a:lnTo>
                <a:lnTo>
                  <a:pt x="169" y="19"/>
                </a:lnTo>
                <a:lnTo>
                  <a:pt x="157" y="17"/>
                </a:lnTo>
                <a:lnTo>
                  <a:pt x="148" y="13"/>
                </a:lnTo>
                <a:lnTo>
                  <a:pt x="138" y="9"/>
                </a:lnTo>
                <a:lnTo>
                  <a:pt x="131" y="7"/>
                </a:lnTo>
                <a:lnTo>
                  <a:pt x="125" y="3"/>
                </a:lnTo>
                <a:lnTo>
                  <a:pt x="119" y="1"/>
                </a:lnTo>
                <a:lnTo>
                  <a:pt x="116" y="0"/>
                </a:lnTo>
                <a:lnTo>
                  <a:pt x="60" y="19"/>
                </a:lnTo>
                <a:lnTo>
                  <a:pt x="30" y="0"/>
                </a:lnTo>
                <a:close/>
              </a:path>
            </a:pathLst>
          </a:custGeom>
          <a:solidFill>
            <a:srgbClr val="913E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80" name="Freeform 67"/>
          <p:cNvSpPr>
            <a:spLocks/>
          </p:cNvSpPr>
          <p:nvPr/>
        </p:nvSpPr>
        <p:spPr bwMode="auto">
          <a:xfrm>
            <a:off x="2020888" y="4033838"/>
            <a:ext cx="115887" cy="41275"/>
          </a:xfrm>
          <a:custGeom>
            <a:avLst/>
            <a:gdLst>
              <a:gd name="T0" fmla="*/ 0 w 147"/>
              <a:gd name="T1" fmla="*/ 25 h 51"/>
              <a:gd name="T2" fmla="*/ 33 w 147"/>
              <a:gd name="T3" fmla="*/ 0 h 51"/>
              <a:gd name="T4" fmla="*/ 36 w 147"/>
              <a:gd name="T5" fmla="*/ 0 h 51"/>
              <a:gd name="T6" fmla="*/ 42 w 147"/>
              <a:gd name="T7" fmla="*/ 0 h 51"/>
              <a:gd name="T8" fmla="*/ 48 w 147"/>
              <a:gd name="T9" fmla="*/ 2 h 51"/>
              <a:gd name="T10" fmla="*/ 55 w 147"/>
              <a:gd name="T11" fmla="*/ 2 h 51"/>
              <a:gd name="T12" fmla="*/ 65 w 147"/>
              <a:gd name="T13" fmla="*/ 4 h 51"/>
              <a:gd name="T14" fmla="*/ 74 w 147"/>
              <a:gd name="T15" fmla="*/ 4 h 51"/>
              <a:gd name="T16" fmla="*/ 86 w 147"/>
              <a:gd name="T17" fmla="*/ 4 h 51"/>
              <a:gd name="T18" fmla="*/ 95 w 147"/>
              <a:gd name="T19" fmla="*/ 4 h 51"/>
              <a:gd name="T20" fmla="*/ 105 w 147"/>
              <a:gd name="T21" fmla="*/ 7 h 51"/>
              <a:gd name="T22" fmla="*/ 112 w 147"/>
              <a:gd name="T23" fmla="*/ 9 h 51"/>
              <a:gd name="T24" fmla="*/ 120 w 147"/>
              <a:gd name="T25" fmla="*/ 13 h 51"/>
              <a:gd name="T26" fmla="*/ 129 w 147"/>
              <a:gd name="T27" fmla="*/ 17 h 51"/>
              <a:gd name="T28" fmla="*/ 133 w 147"/>
              <a:gd name="T29" fmla="*/ 21 h 51"/>
              <a:gd name="T30" fmla="*/ 147 w 147"/>
              <a:gd name="T31" fmla="*/ 51 h 51"/>
              <a:gd name="T32" fmla="*/ 55 w 147"/>
              <a:gd name="T33" fmla="*/ 51 h 51"/>
              <a:gd name="T34" fmla="*/ 0 w 147"/>
              <a:gd name="T35" fmla="*/ 25 h 51"/>
              <a:gd name="T36" fmla="*/ 0 w 147"/>
              <a:gd name="T37" fmla="*/ 25 h 5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7"/>
              <a:gd name="T58" fmla="*/ 0 h 51"/>
              <a:gd name="T59" fmla="*/ 147 w 147"/>
              <a:gd name="T60" fmla="*/ 51 h 5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7" h="51">
                <a:moveTo>
                  <a:pt x="0" y="25"/>
                </a:moveTo>
                <a:lnTo>
                  <a:pt x="33" y="0"/>
                </a:lnTo>
                <a:lnTo>
                  <a:pt x="36" y="0"/>
                </a:lnTo>
                <a:lnTo>
                  <a:pt x="42" y="0"/>
                </a:lnTo>
                <a:lnTo>
                  <a:pt x="48" y="2"/>
                </a:lnTo>
                <a:lnTo>
                  <a:pt x="55" y="2"/>
                </a:lnTo>
                <a:lnTo>
                  <a:pt x="65" y="4"/>
                </a:lnTo>
                <a:lnTo>
                  <a:pt x="74" y="4"/>
                </a:lnTo>
                <a:lnTo>
                  <a:pt x="86" y="4"/>
                </a:lnTo>
                <a:lnTo>
                  <a:pt x="95" y="4"/>
                </a:lnTo>
                <a:lnTo>
                  <a:pt x="105" y="7"/>
                </a:lnTo>
                <a:lnTo>
                  <a:pt x="112" y="9"/>
                </a:lnTo>
                <a:lnTo>
                  <a:pt x="120" y="13"/>
                </a:lnTo>
                <a:lnTo>
                  <a:pt x="129" y="17"/>
                </a:lnTo>
                <a:lnTo>
                  <a:pt x="133" y="21"/>
                </a:lnTo>
                <a:lnTo>
                  <a:pt x="147" y="51"/>
                </a:lnTo>
                <a:lnTo>
                  <a:pt x="55" y="51"/>
                </a:lnTo>
                <a:lnTo>
                  <a:pt x="0" y="25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81" name="Freeform 68"/>
          <p:cNvSpPr>
            <a:spLocks/>
          </p:cNvSpPr>
          <p:nvPr/>
        </p:nvSpPr>
        <p:spPr bwMode="auto">
          <a:xfrm>
            <a:off x="2473325" y="3644900"/>
            <a:ext cx="119063" cy="68263"/>
          </a:xfrm>
          <a:custGeom>
            <a:avLst/>
            <a:gdLst>
              <a:gd name="T0" fmla="*/ 0 w 151"/>
              <a:gd name="T1" fmla="*/ 48 h 88"/>
              <a:gd name="T2" fmla="*/ 2 w 151"/>
              <a:gd name="T3" fmla="*/ 46 h 88"/>
              <a:gd name="T4" fmla="*/ 8 w 151"/>
              <a:gd name="T5" fmla="*/ 46 h 88"/>
              <a:gd name="T6" fmla="*/ 16 w 151"/>
              <a:gd name="T7" fmla="*/ 40 h 88"/>
              <a:gd name="T8" fmla="*/ 25 w 151"/>
              <a:gd name="T9" fmla="*/ 35 h 88"/>
              <a:gd name="T10" fmla="*/ 33 w 151"/>
              <a:gd name="T11" fmla="*/ 27 h 88"/>
              <a:gd name="T12" fmla="*/ 40 w 151"/>
              <a:gd name="T13" fmla="*/ 18 h 88"/>
              <a:gd name="T14" fmla="*/ 46 w 151"/>
              <a:gd name="T15" fmla="*/ 12 h 88"/>
              <a:gd name="T16" fmla="*/ 48 w 151"/>
              <a:gd name="T17" fmla="*/ 10 h 88"/>
              <a:gd name="T18" fmla="*/ 48 w 151"/>
              <a:gd name="T19" fmla="*/ 8 h 88"/>
              <a:gd name="T20" fmla="*/ 52 w 151"/>
              <a:gd name="T21" fmla="*/ 4 h 88"/>
              <a:gd name="T22" fmla="*/ 54 w 151"/>
              <a:gd name="T23" fmla="*/ 2 h 88"/>
              <a:gd name="T24" fmla="*/ 58 w 151"/>
              <a:gd name="T25" fmla="*/ 0 h 88"/>
              <a:gd name="T26" fmla="*/ 63 w 151"/>
              <a:gd name="T27" fmla="*/ 0 h 88"/>
              <a:gd name="T28" fmla="*/ 71 w 151"/>
              <a:gd name="T29" fmla="*/ 2 h 88"/>
              <a:gd name="T30" fmla="*/ 80 w 151"/>
              <a:gd name="T31" fmla="*/ 4 h 88"/>
              <a:gd name="T32" fmla="*/ 90 w 151"/>
              <a:gd name="T33" fmla="*/ 8 h 88"/>
              <a:gd name="T34" fmla="*/ 101 w 151"/>
              <a:gd name="T35" fmla="*/ 10 h 88"/>
              <a:gd name="T36" fmla="*/ 113 w 151"/>
              <a:gd name="T37" fmla="*/ 14 h 88"/>
              <a:gd name="T38" fmla="*/ 120 w 151"/>
              <a:gd name="T39" fmla="*/ 18 h 88"/>
              <a:gd name="T40" fmla="*/ 130 w 151"/>
              <a:gd name="T41" fmla="*/ 19 h 88"/>
              <a:gd name="T42" fmla="*/ 134 w 151"/>
              <a:gd name="T43" fmla="*/ 21 h 88"/>
              <a:gd name="T44" fmla="*/ 135 w 151"/>
              <a:gd name="T45" fmla="*/ 23 h 88"/>
              <a:gd name="T46" fmla="*/ 151 w 151"/>
              <a:gd name="T47" fmla="*/ 71 h 88"/>
              <a:gd name="T48" fmla="*/ 94 w 151"/>
              <a:gd name="T49" fmla="*/ 88 h 88"/>
              <a:gd name="T50" fmla="*/ 0 w 151"/>
              <a:gd name="T51" fmla="*/ 48 h 88"/>
              <a:gd name="T52" fmla="*/ 0 w 151"/>
              <a:gd name="T53" fmla="*/ 48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1"/>
              <a:gd name="T82" fmla="*/ 0 h 88"/>
              <a:gd name="T83" fmla="*/ 151 w 151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1" h="88">
                <a:moveTo>
                  <a:pt x="0" y="48"/>
                </a:moveTo>
                <a:lnTo>
                  <a:pt x="2" y="46"/>
                </a:lnTo>
                <a:lnTo>
                  <a:pt x="8" y="46"/>
                </a:lnTo>
                <a:lnTo>
                  <a:pt x="16" y="40"/>
                </a:lnTo>
                <a:lnTo>
                  <a:pt x="25" y="35"/>
                </a:lnTo>
                <a:lnTo>
                  <a:pt x="33" y="27"/>
                </a:lnTo>
                <a:lnTo>
                  <a:pt x="40" y="18"/>
                </a:lnTo>
                <a:lnTo>
                  <a:pt x="46" y="12"/>
                </a:lnTo>
                <a:lnTo>
                  <a:pt x="48" y="10"/>
                </a:lnTo>
                <a:lnTo>
                  <a:pt x="48" y="8"/>
                </a:lnTo>
                <a:lnTo>
                  <a:pt x="52" y="4"/>
                </a:lnTo>
                <a:lnTo>
                  <a:pt x="54" y="2"/>
                </a:lnTo>
                <a:lnTo>
                  <a:pt x="58" y="0"/>
                </a:lnTo>
                <a:lnTo>
                  <a:pt x="63" y="0"/>
                </a:lnTo>
                <a:lnTo>
                  <a:pt x="71" y="2"/>
                </a:lnTo>
                <a:lnTo>
                  <a:pt x="80" y="4"/>
                </a:lnTo>
                <a:lnTo>
                  <a:pt x="90" y="8"/>
                </a:lnTo>
                <a:lnTo>
                  <a:pt x="101" y="10"/>
                </a:lnTo>
                <a:lnTo>
                  <a:pt x="113" y="14"/>
                </a:lnTo>
                <a:lnTo>
                  <a:pt x="120" y="18"/>
                </a:lnTo>
                <a:lnTo>
                  <a:pt x="130" y="19"/>
                </a:lnTo>
                <a:lnTo>
                  <a:pt x="134" y="21"/>
                </a:lnTo>
                <a:lnTo>
                  <a:pt x="135" y="23"/>
                </a:lnTo>
                <a:lnTo>
                  <a:pt x="151" y="71"/>
                </a:lnTo>
                <a:lnTo>
                  <a:pt x="94" y="88"/>
                </a:lnTo>
                <a:lnTo>
                  <a:pt x="0" y="48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82" name="Freeform 69"/>
          <p:cNvSpPr>
            <a:spLocks/>
          </p:cNvSpPr>
          <p:nvPr/>
        </p:nvSpPr>
        <p:spPr bwMode="auto">
          <a:xfrm>
            <a:off x="1873250" y="4037013"/>
            <a:ext cx="273050" cy="57150"/>
          </a:xfrm>
          <a:custGeom>
            <a:avLst/>
            <a:gdLst>
              <a:gd name="T0" fmla="*/ 6 w 344"/>
              <a:gd name="T1" fmla="*/ 30 h 72"/>
              <a:gd name="T2" fmla="*/ 2 w 344"/>
              <a:gd name="T3" fmla="*/ 24 h 72"/>
              <a:gd name="T4" fmla="*/ 0 w 344"/>
              <a:gd name="T5" fmla="*/ 19 h 72"/>
              <a:gd name="T6" fmla="*/ 2 w 344"/>
              <a:gd name="T7" fmla="*/ 7 h 72"/>
              <a:gd name="T8" fmla="*/ 8 w 344"/>
              <a:gd name="T9" fmla="*/ 3 h 72"/>
              <a:gd name="T10" fmla="*/ 17 w 344"/>
              <a:gd name="T11" fmla="*/ 2 h 72"/>
              <a:gd name="T12" fmla="*/ 28 w 344"/>
              <a:gd name="T13" fmla="*/ 0 h 72"/>
              <a:gd name="T14" fmla="*/ 30 w 344"/>
              <a:gd name="T15" fmla="*/ 0 h 72"/>
              <a:gd name="T16" fmla="*/ 40 w 344"/>
              <a:gd name="T17" fmla="*/ 0 h 72"/>
              <a:gd name="T18" fmla="*/ 49 w 344"/>
              <a:gd name="T19" fmla="*/ 0 h 72"/>
              <a:gd name="T20" fmla="*/ 63 w 344"/>
              <a:gd name="T21" fmla="*/ 3 h 72"/>
              <a:gd name="T22" fmla="*/ 68 w 344"/>
              <a:gd name="T23" fmla="*/ 3 h 72"/>
              <a:gd name="T24" fmla="*/ 76 w 344"/>
              <a:gd name="T25" fmla="*/ 3 h 72"/>
              <a:gd name="T26" fmla="*/ 84 w 344"/>
              <a:gd name="T27" fmla="*/ 5 h 72"/>
              <a:gd name="T28" fmla="*/ 89 w 344"/>
              <a:gd name="T29" fmla="*/ 7 h 72"/>
              <a:gd name="T30" fmla="*/ 97 w 344"/>
              <a:gd name="T31" fmla="*/ 7 h 72"/>
              <a:gd name="T32" fmla="*/ 106 w 344"/>
              <a:gd name="T33" fmla="*/ 7 h 72"/>
              <a:gd name="T34" fmla="*/ 116 w 344"/>
              <a:gd name="T35" fmla="*/ 9 h 72"/>
              <a:gd name="T36" fmla="*/ 125 w 344"/>
              <a:gd name="T37" fmla="*/ 11 h 72"/>
              <a:gd name="T38" fmla="*/ 133 w 344"/>
              <a:gd name="T39" fmla="*/ 11 h 72"/>
              <a:gd name="T40" fmla="*/ 142 w 344"/>
              <a:gd name="T41" fmla="*/ 11 h 72"/>
              <a:gd name="T42" fmla="*/ 148 w 344"/>
              <a:gd name="T43" fmla="*/ 11 h 72"/>
              <a:gd name="T44" fmla="*/ 156 w 344"/>
              <a:gd name="T45" fmla="*/ 11 h 72"/>
              <a:gd name="T46" fmla="*/ 161 w 344"/>
              <a:gd name="T47" fmla="*/ 9 h 72"/>
              <a:gd name="T48" fmla="*/ 169 w 344"/>
              <a:gd name="T49" fmla="*/ 9 h 72"/>
              <a:gd name="T50" fmla="*/ 175 w 344"/>
              <a:gd name="T51" fmla="*/ 7 h 72"/>
              <a:gd name="T52" fmla="*/ 180 w 344"/>
              <a:gd name="T53" fmla="*/ 7 h 72"/>
              <a:gd name="T54" fmla="*/ 188 w 344"/>
              <a:gd name="T55" fmla="*/ 7 h 72"/>
              <a:gd name="T56" fmla="*/ 196 w 344"/>
              <a:gd name="T57" fmla="*/ 5 h 72"/>
              <a:gd name="T58" fmla="*/ 200 w 344"/>
              <a:gd name="T59" fmla="*/ 5 h 72"/>
              <a:gd name="T60" fmla="*/ 201 w 344"/>
              <a:gd name="T61" fmla="*/ 5 h 72"/>
              <a:gd name="T62" fmla="*/ 203 w 344"/>
              <a:gd name="T63" fmla="*/ 9 h 72"/>
              <a:gd name="T64" fmla="*/ 213 w 344"/>
              <a:gd name="T65" fmla="*/ 21 h 72"/>
              <a:gd name="T66" fmla="*/ 219 w 344"/>
              <a:gd name="T67" fmla="*/ 26 h 72"/>
              <a:gd name="T68" fmla="*/ 228 w 344"/>
              <a:gd name="T69" fmla="*/ 32 h 72"/>
              <a:gd name="T70" fmla="*/ 234 w 344"/>
              <a:gd name="T71" fmla="*/ 36 h 72"/>
              <a:gd name="T72" fmla="*/ 245 w 344"/>
              <a:gd name="T73" fmla="*/ 38 h 72"/>
              <a:gd name="T74" fmla="*/ 253 w 344"/>
              <a:gd name="T75" fmla="*/ 38 h 72"/>
              <a:gd name="T76" fmla="*/ 264 w 344"/>
              <a:gd name="T77" fmla="*/ 36 h 72"/>
              <a:gd name="T78" fmla="*/ 268 w 344"/>
              <a:gd name="T79" fmla="*/ 34 h 72"/>
              <a:gd name="T80" fmla="*/ 276 w 344"/>
              <a:gd name="T81" fmla="*/ 34 h 72"/>
              <a:gd name="T82" fmla="*/ 283 w 344"/>
              <a:gd name="T83" fmla="*/ 34 h 72"/>
              <a:gd name="T84" fmla="*/ 289 w 344"/>
              <a:gd name="T85" fmla="*/ 34 h 72"/>
              <a:gd name="T86" fmla="*/ 300 w 344"/>
              <a:gd name="T87" fmla="*/ 30 h 72"/>
              <a:gd name="T88" fmla="*/ 312 w 344"/>
              <a:gd name="T89" fmla="*/ 30 h 72"/>
              <a:gd name="T90" fmla="*/ 317 w 344"/>
              <a:gd name="T91" fmla="*/ 28 h 72"/>
              <a:gd name="T92" fmla="*/ 321 w 344"/>
              <a:gd name="T93" fmla="*/ 28 h 72"/>
              <a:gd name="T94" fmla="*/ 323 w 344"/>
              <a:gd name="T95" fmla="*/ 32 h 72"/>
              <a:gd name="T96" fmla="*/ 331 w 344"/>
              <a:gd name="T97" fmla="*/ 43 h 72"/>
              <a:gd name="T98" fmla="*/ 334 w 344"/>
              <a:gd name="T99" fmla="*/ 49 h 72"/>
              <a:gd name="T100" fmla="*/ 338 w 344"/>
              <a:gd name="T101" fmla="*/ 57 h 72"/>
              <a:gd name="T102" fmla="*/ 342 w 344"/>
              <a:gd name="T103" fmla="*/ 64 h 72"/>
              <a:gd name="T104" fmla="*/ 344 w 344"/>
              <a:gd name="T105" fmla="*/ 72 h 72"/>
              <a:gd name="T106" fmla="*/ 38 w 344"/>
              <a:gd name="T107" fmla="*/ 19 h 72"/>
              <a:gd name="T108" fmla="*/ 6 w 344"/>
              <a:gd name="T109" fmla="*/ 30 h 72"/>
              <a:gd name="T110" fmla="*/ 6 w 344"/>
              <a:gd name="T111" fmla="*/ 30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72"/>
              <a:gd name="T170" fmla="*/ 344 w 344"/>
              <a:gd name="T171" fmla="*/ 72 h 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72">
                <a:moveTo>
                  <a:pt x="6" y="30"/>
                </a:moveTo>
                <a:lnTo>
                  <a:pt x="2" y="24"/>
                </a:lnTo>
                <a:lnTo>
                  <a:pt x="0" y="19"/>
                </a:lnTo>
                <a:lnTo>
                  <a:pt x="2" y="7"/>
                </a:lnTo>
                <a:lnTo>
                  <a:pt x="8" y="3"/>
                </a:lnTo>
                <a:lnTo>
                  <a:pt x="17" y="2"/>
                </a:lnTo>
                <a:lnTo>
                  <a:pt x="28" y="0"/>
                </a:lnTo>
                <a:lnTo>
                  <a:pt x="30" y="0"/>
                </a:lnTo>
                <a:lnTo>
                  <a:pt x="40" y="0"/>
                </a:lnTo>
                <a:lnTo>
                  <a:pt x="49" y="0"/>
                </a:lnTo>
                <a:lnTo>
                  <a:pt x="63" y="3"/>
                </a:lnTo>
                <a:lnTo>
                  <a:pt x="68" y="3"/>
                </a:lnTo>
                <a:lnTo>
                  <a:pt x="76" y="3"/>
                </a:lnTo>
                <a:lnTo>
                  <a:pt x="84" y="5"/>
                </a:lnTo>
                <a:lnTo>
                  <a:pt x="89" y="7"/>
                </a:lnTo>
                <a:lnTo>
                  <a:pt x="97" y="7"/>
                </a:lnTo>
                <a:lnTo>
                  <a:pt x="106" y="7"/>
                </a:lnTo>
                <a:lnTo>
                  <a:pt x="116" y="9"/>
                </a:lnTo>
                <a:lnTo>
                  <a:pt x="125" y="11"/>
                </a:lnTo>
                <a:lnTo>
                  <a:pt x="133" y="11"/>
                </a:lnTo>
                <a:lnTo>
                  <a:pt x="142" y="11"/>
                </a:lnTo>
                <a:lnTo>
                  <a:pt x="148" y="11"/>
                </a:lnTo>
                <a:lnTo>
                  <a:pt x="156" y="11"/>
                </a:lnTo>
                <a:lnTo>
                  <a:pt x="161" y="9"/>
                </a:lnTo>
                <a:lnTo>
                  <a:pt x="169" y="9"/>
                </a:lnTo>
                <a:lnTo>
                  <a:pt x="175" y="7"/>
                </a:lnTo>
                <a:lnTo>
                  <a:pt x="180" y="7"/>
                </a:lnTo>
                <a:lnTo>
                  <a:pt x="188" y="7"/>
                </a:lnTo>
                <a:lnTo>
                  <a:pt x="196" y="5"/>
                </a:lnTo>
                <a:lnTo>
                  <a:pt x="200" y="5"/>
                </a:lnTo>
                <a:lnTo>
                  <a:pt x="201" y="5"/>
                </a:lnTo>
                <a:lnTo>
                  <a:pt x="203" y="9"/>
                </a:lnTo>
                <a:lnTo>
                  <a:pt x="213" y="21"/>
                </a:lnTo>
                <a:lnTo>
                  <a:pt x="219" y="26"/>
                </a:lnTo>
                <a:lnTo>
                  <a:pt x="228" y="32"/>
                </a:lnTo>
                <a:lnTo>
                  <a:pt x="234" y="36"/>
                </a:lnTo>
                <a:lnTo>
                  <a:pt x="245" y="38"/>
                </a:lnTo>
                <a:lnTo>
                  <a:pt x="253" y="38"/>
                </a:lnTo>
                <a:lnTo>
                  <a:pt x="264" y="36"/>
                </a:lnTo>
                <a:lnTo>
                  <a:pt x="268" y="34"/>
                </a:lnTo>
                <a:lnTo>
                  <a:pt x="276" y="34"/>
                </a:lnTo>
                <a:lnTo>
                  <a:pt x="283" y="34"/>
                </a:lnTo>
                <a:lnTo>
                  <a:pt x="289" y="34"/>
                </a:lnTo>
                <a:lnTo>
                  <a:pt x="300" y="30"/>
                </a:lnTo>
                <a:lnTo>
                  <a:pt x="312" y="30"/>
                </a:lnTo>
                <a:lnTo>
                  <a:pt x="317" y="28"/>
                </a:lnTo>
                <a:lnTo>
                  <a:pt x="321" y="28"/>
                </a:lnTo>
                <a:lnTo>
                  <a:pt x="323" y="32"/>
                </a:lnTo>
                <a:lnTo>
                  <a:pt x="331" y="43"/>
                </a:lnTo>
                <a:lnTo>
                  <a:pt x="334" y="49"/>
                </a:lnTo>
                <a:lnTo>
                  <a:pt x="338" y="57"/>
                </a:lnTo>
                <a:lnTo>
                  <a:pt x="342" y="64"/>
                </a:lnTo>
                <a:lnTo>
                  <a:pt x="344" y="72"/>
                </a:lnTo>
                <a:lnTo>
                  <a:pt x="38" y="19"/>
                </a:lnTo>
                <a:lnTo>
                  <a:pt x="6" y="3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83" name="Freeform 70"/>
          <p:cNvSpPr>
            <a:spLocks/>
          </p:cNvSpPr>
          <p:nvPr/>
        </p:nvSpPr>
        <p:spPr bwMode="auto">
          <a:xfrm>
            <a:off x="912813" y="2974975"/>
            <a:ext cx="2446337" cy="2168525"/>
          </a:xfrm>
          <a:custGeom>
            <a:avLst/>
            <a:gdLst>
              <a:gd name="T0" fmla="*/ 19 w 1541"/>
              <a:gd name="T1" fmla="*/ 1262 h 1366"/>
              <a:gd name="T2" fmla="*/ 59 w 1541"/>
              <a:gd name="T3" fmla="*/ 1182 h 1366"/>
              <a:gd name="T4" fmla="*/ 85 w 1541"/>
              <a:gd name="T5" fmla="*/ 1146 h 1366"/>
              <a:gd name="T6" fmla="*/ 128 w 1541"/>
              <a:gd name="T7" fmla="*/ 1143 h 1366"/>
              <a:gd name="T8" fmla="*/ 201 w 1541"/>
              <a:gd name="T9" fmla="*/ 1142 h 1366"/>
              <a:gd name="T10" fmla="*/ 244 w 1541"/>
              <a:gd name="T11" fmla="*/ 1142 h 1366"/>
              <a:gd name="T12" fmla="*/ 259 w 1541"/>
              <a:gd name="T13" fmla="*/ 1078 h 1366"/>
              <a:gd name="T14" fmla="*/ 284 w 1541"/>
              <a:gd name="T15" fmla="*/ 983 h 1366"/>
              <a:gd name="T16" fmla="*/ 300 w 1541"/>
              <a:gd name="T17" fmla="*/ 935 h 1366"/>
              <a:gd name="T18" fmla="*/ 348 w 1541"/>
              <a:gd name="T19" fmla="*/ 926 h 1366"/>
              <a:gd name="T20" fmla="*/ 458 w 1541"/>
              <a:gd name="T21" fmla="*/ 919 h 1366"/>
              <a:gd name="T22" fmla="*/ 539 w 1541"/>
              <a:gd name="T23" fmla="*/ 920 h 1366"/>
              <a:gd name="T24" fmla="*/ 553 w 1541"/>
              <a:gd name="T25" fmla="*/ 866 h 1366"/>
              <a:gd name="T26" fmla="*/ 590 w 1541"/>
              <a:gd name="T27" fmla="*/ 752 h 1366"/>
              <a:gd name="T28" fmla="*/ 623 w 1541"/>
              <a:gd name="T29" fmla="*/ 681 h 1366"/>
              <a:gd name="T30" fmla="*/ 839 w 1541"/>
              <a:gd name="T31" fmla="*/ 685 h 1366"/>
              <a:gd name="T32" fmla="*/ 885 w 1541"/>
              <a:gd name="T33" fmla="*/ 570 h 1366"/>
              <a:gd name="T34" fmla="*/ 939 w 1541"/>
              <a:gd name="T35" fmla="*/ 469 h 1366"/>
              <a:gd name="T36" fmla="*/ 968 w 1541"/>
              <a:gd name="T37" fmla="*/ 452 h 1366"/>
              <a:gd name="T38" fmla="*/ 1031 w 1541"/>
              <a:gd name="T39" fmla="*/ 470 h 1366"/>
              <a:gd name="T40" fmla="*/ 1088 w 1541"/>
              <a:gd name="T41" fmla="*/ 495 h 1366"/>
              <a:gd name="T42" fmla="*/ 1123 w 1541"/>
              <a:gd name="T43" fmla="*/ 455 h 1366"/>
              <a:gd name="T44" fmla="*/ 1220 w 1541"/>
              <a:gd name="T45" fmla="*/ 282 h 1366"/>
              <a:gd name="T46" fmla="*/ 1299 w 1541"/>
              <a:gd name="T47" fmla="*/ 164 h 1366"/>
              <a:gd name="T48" fmla="*/ 1306 w 1541"/>
              <a:gd name="T49" fmla="*/ 135 h 1366"/>
              <a:gd name="T50" fmla="*/ 1264 w 1541"/>
              <a:gd name="T51" fmla="*/ 99 h 1366"/>
              <a:gd name="T52" fmla="*/ 1215 w 1541"/>
              <a:gd name="T53" fmla="*/ 70 h 1366"/>
              <a:gd name="T54" fmla="*/ 1228 w 1541"/>
              <a:gd name="T55" fmla="*/ 60 h 1366"/>
              <a:gd name="T56" fmla="*/ 1349 w 1541"/>
              <a:gd name="T57" fmla="*/ 36 h 1366"/>
              <a:gd name="T58" fmla="*/ 1489 w 1541"/>
              <a:gd name="T59" fmla="*/ 7 h 1366"/>
              <a:gd name="T60" fmla="*/ 1526 w 1541"/>
              <a:gd name="T61" fmla="*/ 24 h 1366"/>
              <a:gd name="T62" fmla="*/ 1540 w 1541"/>
              <a:gd name="T63" fmla="*/ 203 h 1366"/>
              <a:gd name="T64" fmla="*/ 1530 w 1541"/>
              <a:gd name="T65" fmla="*/ 358 h 1366"/>
              <a:gd name="T66" fmla="*/ 1517 w 1541"/>
              <a:gd name="T67" fmla="*/ 394 h 1366"/>
              <a:gd name="T68" fmla="*/ 1492 w 1541"/>
              <a:gd name="T69" fmla="*/ 351 h 1366"/>
              <a:gd name="T70" fmla="*/ 1448 w 1541"/>
              <a:gd name="T71" fmla="*/ 292 h 1366"/>
              <a:gd name="T72" fmla="*/ 1419 w 1541"/>
              <a:gd name="T73" fmla="*/ 281 h 1366"/>
              <a:gd name="T74" fmla="*/ 1354 w 1541"/>
              <a:gd name="T75" fmla="*/ 415 h 1366"/>
              <a:gd name="T76" fmla="*/ 1266 w 1541"/>
              <a:gd name="T77" fmla="*/ 636 h 1366"/>
              <a:gd name="T78" fmla="*/ 1227 w 1541"/>
              <a:gd name="T79" fmla="*/ 726 h 1366"/>
              <a:gd name="T80" fmla="*/ 1162 w 1541"/>
              <a:gd name="T81" fmla="*/ 699 h 1366"/>
              <a:gd name="T82" fmla="*/ 1050 w 1541"/>
              <a:gd name="T83" fmla="*/ 662 h 1366"/>
              <a:gd name="T84" fmla="*/ 1001 w 1541"/>
              <a:gd name="T85" fmla="*/ 654 h 1366"/>
              <a:gd name="T86" fmla="*/ 982 w 1541"/>
              <a:gd name="T87" fmla="*/ 779 h 1366"/>
              <a:gd name="T88" fmla="*/ 961 w 1541"/>
              <a:gd name="T89" fmla="*/ 918 h 1366"/>
              <a:gd name="T90" fmla="*/ 955 w 1541"/>
              <a:gd name="T91" fmla="*/ 968 h 1366"/>
              <a:gd name="T92" fmla="*/ 884 w 1541"/>
              <a:gd name="T93" fmla="*/ 949 h 1366"/>
              <a:gd name="T94" fmla="*/ 765 w 1541"/>
              <a:gd name="T95" fmla="*/ 927 h 1366"/>
              <a:gd name="T96" fmla="*/ 698 w 1541"/>
              <a:gd name="T97" fmla="*/ 921 h 1366"/>
              <a:gd name="T98" fmla="*/ 691 w 1541"/>
              <a:gd name="T99" fmla="*/ 965 h 1366"/>
              <a:gd name="T100" fmla="*/ 679 w 1541"/>
              <a:gd name="T101" fmla="*/ 1067 h 1366"/>
              <a:gd name="T102" fmla="*/ 668 w 1541"/>
              <a:gd name="T103" fmla="*/ 1147 h 1366"/>
              <a:gd name="T104" fmla="*/ 623 w 1541"/>
              <a:gd name="T105" fmla="*/ 1144 h 1366"/>
              <a:gd name="T106" fmla="*/ 488 w 1541"/>
              <a:gd name="T107" fmla="*/ 1124 h 1366"/>
              <a:gd name="T108" fmla="*/ 397 w 1541"/>
              <a:gd name="T109" fmla="*/ 1121 h 1366"/>
              <a:gd name="T110" fmla="*/ 388 w 1541"/>
              <a:gd name="T111" fmla="*/ 1145 h 1366"/>
              <a:gd name="T112" fmla="*/ 397 w 1541"/>
              <a:gd name="T113" fmla="*/ 1233 h 1366"/>
              <a:gd name="T114" fmla="*/ 395 w 1541"/>
              <a:gd name="T115" fmla="*/ 1301 h 13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1"/>
              <a:gd name="T175" fmla="*/ 0 h 1366"/>
              <a:gd name="T176" fmla="*/ 1541 w 1541"/>
              <a:gd name="T177" fmla="*/ 1366 h 13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1" h="1366">
                <a:moveTo>
                  <a:pt x="0" y="1309"/>
                </a:moveTo>
                <a:lnTo>
                  <a:pt x="0" y="1307"/>
                </a:lnTo>
                <a:lnTo>
                  <a:pt x="1" y="1305"/>
                </a:lnTo>
                <a:lnTo>
                  <a:pt x="2" y="1302"/>
                </a:lnTo>
                <a:lnTo>
                  <a:pt x="5" y="1297"/>
                </a:lnTo>
                <a:lnTo>
                  <a:pt x="7" y="1292"/>
                </a:lnTo>
                <a:lnTo>
                  <a:pt x="10" y="1285"/>
                </a:lnTo>
                <a:lnTo>
                  <a:pt x="13" y="1277"/>
                </a:lnTo>
                <a:lnTo>
                  <a:pt x="16" y="1271"/>
                </a:lnTo>
                <a:lnTo>
                  <a:pt x="19" y="1262"/>
                </a:lnTo>
                <a:lnTo>
                  <a:pt x="23" y="1254"/>
                </a:lnTo>
                <a:lnTo>
                  <a:pt x="28" y="1244"/>
                </a:lnTo>
                <a:lnTo>
                  <a:pt x="32" y="1236"/>
                </a:lnTo>
                <a:lnTo>
                  <a:pt x="35" y="1226"/>
                </a:lnTo>
                <a:lnTo>
                  <a:pt x="40" y="1218"/>
                </a:lnTo>
                <a:lnTo>
                  <a:pt x="44" y="1210"/>
                </a:lnTo>
                <a:lnTo>
                  <a:pt x="49" y="1203"/>
                </a:lnTo>
                <a:lnTo>
                  <a:pt x="52" y="1195"/>
                </a:lnTo>
                <a:lnTo>
                  <a:pt x="55" y="1188"/>
                </a:lnTo>
                <a:lnTo>
                  <a:pt x="59" y="1182"/>
                </a:lnTo>
                <a:lnTo>
                  <a:pt x="63" y="1177"/>
                </a:lnTo>
                <a:lnTo>
                  <a:pt x="66" y="1171"/>
                </a:lnTo>
                <a:lnTo>
                  <a:pt x="70" y="1166"/>
                </a:lnTo>
                <a:lnTo>
                  <a:pt x="72" y="1161"/>
                </a:lnTo>
                <a:lnTo>
                  <a:pt x="75" y="1159"/>
                </a:lnTo>
                <a:lnTo>
                  <a:pt x="77" y="1155"/>
                </a:lnTo>
                <a:lnTo>
                  <a:pt x="79" y="1153"/>
                </a:lnTo>
                <a:lnTo>
                  <a:pt x="81" y="1150"/>
                </a:lnTo>
                <a:lnTo>
                  <a:pt x="83" y="1148"/>
                </a:lnTo>
                <a:lnTo>
                  <a:pt x="85" y="1146"/>
                </a:lnTo>
                <a:lnTo>
                  <a:pt x="87" y="1146"/>
                </a:lnTo>
                <a:lnTo>
                  <a:pt x="88" y="1145"/>
                </a:lnTo>
                <a:lnTo>
                  <a:pt x="92" y="1145"/>
                </a:lnTo>
                <a:lnTo>
                  <a:pt x="95" y="1144"/>
                </a:lnTo>
                <a:lnTo>
                  <a:pt x="100" y="1144"/>
                </a:lnTo>
                <a:lnTo>
                  <a:pt x="105" y="1144"/>
                </a:lnTo>
                <a:lnTo>
                  <a:pt x="110" y="1144"/>
                </a:lnTo>
                <a:lnTo>
                  <a:pt x="116" y="1144"/>
                </a:lnTo>
                <a:lnTo>
                  <a:pt x="122" y="1144"/>
                </a:lnTo>
                <a:lnTo>
                  <a:pt x="128" y="1143"/>
                </a:lnTo>
                <a:lnTo>
                  <a:pt x="135" y="1143"/>
                </a:lnTo>
                <a:lnTo>
                  <a:pt x="143" y="1143"/>
                </a:lnTo>
                <a:lnTo>
                  <a:pt x="150" y="1143"/>
                </a:lnTo>
                <a:lnTo>
                  <a:pt x="157" y="1143"/>
                </a:lnTo>
                <a:lnTo>
                  <a:pt x="166" y="1143"/>
                </a:lnTo>
                <a:lnTo>
                  <a:pt x="172" y="1142"/>
                </a:lnTo>
                <a:lnTo>
                  <a:pt x="179" y="1142"/>
                </a:lnTo>
                <a:lnTo>
                  <a:pt x="186" y="1142"/>
                </a:lnTo>
                <a:lnTo>
                  <a:pt x="194" y="1142"/>
                </a:lnTo>
                <a:lnTo>
                  <a:pt x="201" y="1142"/>
                </a:lnTo>
                <a:lnTo>
                  <a:pt x="207" y="1142"/>
                </a:lnTo>
                <a:lnTo>
                  <a:pt x="214" y="1142"/>
                </a:lnTo>
                <a:lnTo>
                  <a:pt x="220" y="1142"/>
                </a:lnTo>
                <a:lnTo>
                  <a:pt x="225" y="1142"/>
                </a:lnTo>
                <a:lnTo>
                  <a:pt x="229" y="1142"/>
                </a:lnTo>
                <a:lnTo>
                  <a:pt x="233" y="1142"/>
                </a:lnTo>
                <a:lnTo>
                  <a:pt x="238" y="1142"/>
                </a:lnTo>
                <a:lnTo>
                  <a:pt x="243" y="1142"/>
                </a:lnTo>
                <a:lnTo>
                  <a:pt x="244" y="1143"/>
                </a:lnTo>
                <a:lnTo>
                  <a:pt x="244" y="1142"/>
                </a:lnTo>
                <a:lnTo>
                  <a:pt x="244" y="1141"/>
                </a:lnTo>
                <a:lnTo>
                  <a:pt x="244" y="1137"/>
                </a:lnTo>
                <a:lnTo>
                  <a:pt x="246" y="1132"/>
                </a:lnTo>
                <a:lnTo>
                  <a:pt x="247" y="1126"/>
                </a:lnTo>
                <a:lnTo>
                  <a:pt x="248" y="1121"/>
                </a:lnTo>
                <a:lnTo>
                  <a:pt x="250" y="1113"/>
                </a:lnTo>
                <a:lnTo>
                  <a:pt x="253" y="1105"/>
                </a:lnTo>
                <a:lnTo>
                  <a:pt x="255" y="1096"/>
                </a:lnTo>
                <a:lnTo>
                  <a:pt x="257" y="1087"/>
                </a:lnTo>
                <a:lnTo>
                  <a:pt x="259" y="1078"/>
                </a:lnTo>
                <a:lnTo>
                  <a:pt x="262" y="1068"/>
                </a:lnTo>
                <a:lnTo>
                  <a:pt x="263" y="1058"/>
                </a:lnTo>
                <a:lnTo>
                  <a:pt x="266" y="1047"/>
                </a:lnTo>
                <a:lnTo>
                  <a:pt x="269" y="1037"/>
                </a:lnTo>
                <a:lnTo>
                  <a:pt x="272" y="1028"/>
                </a:lnTo>
                <a:lnTo>
                  <a:pt x="274" y="1018"/>
                </a:lnTo>
                <a:lnTo>
                  <a:pt x="277" y="1009"/>
                </a:lnTo>
                <a:lnTo>
                  <a:pt x="279" y="1000"/>
                </a:lnTo>
                <a:lnTo>
                  <a:pt x="282" y="991"/>
                </a:lnTo>
                <a:lnTo>
                  <a:pt x="284" y="983"/>
                </a:lnTo>
                <a:lnTo>
                  <a:pt x="286" y="975"/>
                </a:lnTo>
                <a:lnTo>
                  <a:pt x="288" y="968"/>
                </a:lnTo>
                <a:lnTo>
                  <a:pt x="291" y="963"/>
                </a:lnTo>
                <a:lnTo>
                  <a:pt x="292" y="956"/>
                </a:lnTo>
                <a:lnTo>
                  <a:pt x="294" y="950"/>
                </a:lnTo>
                <a:lnTo>
                  <a:pt x="295" y="946"/>
                </a:lnTo>
                <a:lnTo>
                  <a:pt x="297" y="943"/>
                </a:lnTo>
                <a:lnTo>
                  <a:pt x="299" y="937"/>
                </a:lnTo>
                <a:lnTo>
                  <a:pt x="300" y="936"/>
                </a:lnTo>
                <a:lnTo>
                  <a:pt x="300" y="935"/>
                </a:lnTo>
                <a:lnTo>
                  <a:pt x="302" y="935"/>
                </a:lnTo>
                <a:lnTo>
                  <a:pt x="303" y="934"/>
                </a:lnTo>
                <a:lnTo>
                  <a:pt x="307" y="933"/>
                </a:lnTo>
                <a:lnTo>
                  <a:pt x="310" y="932"/>
                </a:lnTo>
                <a:lnTo>
                  <a:pt x="315" y="931"/>
                </a:lnTo>
                <a:lnTo>
                  <a:pt x="320" y="930"/>
                </a:lnTo>
                <a:lnTo>
                  <a:pt x="326" y="930"/>
                </a:lnTo>
                <a:lnTo>
                  <a:pt x="333" y="929"/>
                </a:lnTo>
                <a:lnTo>
                  <a:pt x="340" y="927"/>
                </a:lnTo>
                <a:lnTo>
                  <a:pt x="348" y="926"/>
                </a:lnTo>
                <a:lnTo>
                  <a:pt x="358" y="925"/>
                </a:lnTo>
                <a:lnTo>
                  <a:pt x="367" y="923"/>
                </a:lnTo>
                <a:lnTo>
                  <a:pt x="378" y="922"/>
                </a:lnTo>
                <a:lnTo>
                  <a:pt x="388" y="921"/>
                </a:lnTo>
                <a:lnTo>
                  <a:pt x="399" y="921"/>
                </a:lnTo>
                <a:lnTo>
                  <a:pt x="410" y="920"/>
                </a:lnTo>
                <a:lnTo>
                  <a:pt x="422" y="919"/>
                </a:lnTo>
                <a:lnTo>
                  <a:pt x="435" y="919"/>
                </a:lnTo>
                <a:lnTo>
                  <a:pt x="447" y="919"/>
                </a:lnTo>
                <a:lnTo>
                  <a:pt x="458" y="919"/>
                </a:lnTo>
                <a:lnTo>
                  <a:pt x="471" y="919"/>
                </a:lnTo>
                <a:lnTo>
                  <a:pt x="481" y="919"/>
                </a:lnTo>
                <a:lnTo>
                  <a:pt x="493" y="919"/>
                </a:lnTo>
                <a:lnTo>
                  <a:pt x="502" y="919"/>
                </a:lnTo>
                <a:lnTo>
                  <a:pt x="512" y="919"/>
                </a:lnTo>
                <a:lnTo>
                  <a:pt x="519" y="919"/>
                </a:lnTo>
                <a:lnTo>
                  <a:pt x="527" y="920"/>
                </a:lnTo>
                <a:lnTo>
                  <a:pt x="532" y="920"/>
                </a:lnTo>
                <a:lnTo>
                  <a:pt x="536" y="920"/>
                </a:lnTo>
                <a:lnTo>
                  <a:pt x="539" y="920"/>
                </a:lnTo>
                <a:lnTo>
                  <a:pt x="541" y="921"/>
                </a:lnTo>
                <a:lnTo>
                  <a:pt x="541" y="920"/>
                </a:lnTo>
                <a:lnTo>
                  <a:pt x="541" y="917"/>
                </a:lnTo>
                <a:lnTo>
                  <a:pt x="541" y="912"/>
                </a:lnTo>
                <a:lnTo>
                  <a:pt x="543" y="908"/>
                </a:lnTo>
                <a:lnTo>
                  <a:pt x="545" y="901"/>
                </a:lnTo>
                <a:lnTo>
                  <a:pt x="547" y="893"/>
                </a:lnTo>
                <a:lnTo>
                  <a:pt x="548" y="885"/>
                </a:lnTo>
                <a:lnTo>
                  <a:pt x="551" y="876"/>
                </a:lnTo>
                <a:lnTo>
                  <a:pt x="553" y="866"/>
                </a:lnTo>
                <a:lnTo>
                  <a:pt x="556" y="855"/>
                </a:lnTo>
                <a:lnTo>
                  <a:pt x="560" y="844"/>
                </a:lnTo>
                <a:lnTo>
                  <a:pt x="564" y="834"/>
                </a:lnTo>
                <a:lnTo>
                  <a:pt x="567" y="821"/>
                </a:lnTo>
                <a:lnTo>
                  <a:pt x="570" y="810"/>
                </a:lnTo>
                <a:lnTo>
                  <a:pt x="574" y="797"/>
                </a:lnTo>
                <a:lnTo>
                  <a:pt x="579" y="787"/>
                </a:lnTo>
                <a:lnTo>
                  <a:pt x="583" y="775"/>
                </a:lnTo>
                <a:lnTo>
                  <a:pt x="586" y="763"/>
                </a:lnTo>
                <a:lnTo>
                  <a:pt x="590" y="752"/>
                </a:lnTo>
                <a:lnTo>
                  <a:pt x="594" y="743"/>
                </a:lnTo>
                <a:lnTo>
                  <a:pt x="598" y="733"/>
                </a:lnTo>
                <a:lnTo>
                  <a:pt x="603" y="724"/>
                </a:lnTo>
                <a:lnTo>
                  <a:pt x="607" y="716"/>
                </a:lnTo>
                <a:lnTo>
                  <a:pt x="610" y="709"/>
                </a:lnTo>
                <a:lnTo>
                  <a:pt x="613" y="701"/>
                </a:lnTo>
                <a:lnTo>
                  <a:pt x="617" y="695"/>
                </a:lnTo>
                <a:lnTo>
                  <a:pt x="619" y="690"/>
                </a:lnTo>
                <a:lnTo>
                  <a:pt x="622" y="685"/>
                </a:lnTo>
                <a:lnTo>
                  <a:pt x="623" y="681"/>
                </a:lnTo>
                <a:lnTo>
                  <a:pt x="625" y="680"/>
                </a:lnTo>
                <a:lnTo>
                  <a:pt x="626" y="678"/>
                </a:lnTo>
                <a:lnTo>
                  <a:pt x="627" y="678"/>
                </a:lnTo>
                <a:lnTo>
                  <a:pt x="831" y="715"/>
                </a:lnTo>
                <a:lnTo>
                  <a:pt x="831" y="714"/>
                </a:lnTo>
                <a:lnTo>
                  <a:pt x="832" y="711"/>
                </a:lnTo>
                <a:lnTo>
                  <a:pt x="833" y="706"/>
                </a:lnTo>
                <a:lnTo>
                  <a:pt x="835" y="700"/>
                </a:lnTo>
                <a:lnTo>
                  <a:pt x="837" y="693"/>
                </a:lnTo>
                <a:lnTo>
                  <a:pt x="839" y="685"/>
                </a:lnTo>
                <a:lnTo>
                  <a:pt x="842" y="676"/>
                </a:lnTo>
                <a:lnTo>
                  <a:pt x="846" y="667"/>
                </a:lnTo>
                <a:lnTo>
                  <a:pt x="850" y="655"/>
                </a:lnTo>
                <a:lnTo>
                  <a:pt x="854" y="644"/>
                </a:lnTo>
                <a:lnTo>
                  <a:pt x="858" y="632"/>
                </a:lnTo>
                <a:lnTo>
                  <a:pt x="863" y="620"/>
                </a:lnTo>
                <a:lnTo>
                  <a:pt x="868" y="606"/>
                </a:lnTo>
                <a:lnTo>
                  <a:pt x="874" y="595"/>
                </a:lnTo>
                <a:lnTo>
                  <a:pt x="878" y="582"/>
                </a:lnTo>
                <a:lnTo>
                  <a:pt x="885" y="570"/>
                </a:lnTo>
                <a:lnTo>
                  <a:pt x="891" y="557"/>
                </a:lnTo>
                <a:lnTo>
                  <a:pt x="896" y="546"/>
                </a:lnTo>
                <a:lnTo>
                  <a:pt x="901" y="534"/>
                </a:lnTo>
                <a:lnTo>
                  <a:pt x="908" y="523"/>
                </a:lnTo>
                <a:lnTo>
                  <a:pt x="914" y="512"/>
                </a:lnTo>
                <a:lnTo>
                  <a:pt x="918" y="502"/>
                </a:lnTo>
                <a:lnTo>
                  <a:pt x="924" y="492"/>
                </a:lnTo>
                <a:lnTo>
                  <a:pt x="930" y="485"/>
                </a:lnTo>
                <a:lnTo>
                  <a:pt x="934" y="476"/>
                </a:lnTo>
                <a:lnTo>
                  <a:pt x="939" y="469"/>
                </a:lnTo>
                <a:lnTo>
                  <a:pt x="942" y="464"/>
                </a:lnTo>
                <a:lnTo>
                  <a:pt x="946" y="458"/>
                </a:lnTo>
                <a:lnTo>
                  <a:pt x="949" y="454"/>
                </a:lnTo>
                <a:lnTo>
                  <a:pt x="951" y="451"/>
                </a:lnTo>
                <a:lnTo>
                  <a:pt x="953" y="450"/>
                </a:lnTo>
                <a:lnTo>
                  <a:pt x="954" y="450"/>
                </a:lnTo>
                <a:lnTo>
                  <a:pt x="960" y="450"/>
                </a:lnTo>
                <a:lnTo>
                  <a:pt x="963" y="451"/>
                </a:lnTo>
                <a:lnTo>
                  <a:pt x="968" y="452"/>
                </a:lnTo>
                <a:lnTo>
                  <a:pt x="973" y="453"/>
                </a:lnTo>
                <a:lnTo>
                  <a:pt x="978" y="455"/>
                </a:lnTo>
                <a:lnTo>
                  <a:pt x="984" y="456"/>
                </a:lnTo>
                <a:lnTo>
                  <a:pt x="990" y="458"/>
                </a:lnTo>
                <a:lnTo>
                  <a:pt x="995" y="460"/>
                </a:lnTo>
                <a:lnTo>
                  <a:pt x="1003" y="462"/>
                </a:lnTo>
                <a:lnTo>
                  <a:pt x="1010" y="464"/>
                </a:lnTo>
                <a:lnTo>
                  <a:pt x="1016" y="466"/>
                </a:lnTo>
                <a:lnTo>
                  <a:pt x="1023" y="469"/>
                </a:lnTo>
                <a:lnTo>
                  <a:pt x="1031" y="470"/>
                </a:lnTo>
                <a:lnTo>
                  <a:pt x="1037" y="472"/>
                </a:lnTo>
                <a:lnTo>
                  <a:pt x="1044" y="475"/>
                </a:lnTo>
                <a:lnTo>
                  <a:pt x="1050" y="478"/>
                </a:lnTo>
                <a:lnTo>
                  <a:pt x="1056" y="481"/>
                </a:lnTo>
                <a:lnTo>
                  <a:pt x="1062" y="484"/>
                </a:lnTo>
                <a:lnTo>
                  <a:pt x="1069" y="486"/>
                </a:lnTo>
                <a:lnTo>
                  <a:pt x="1073" y="489"/>
                </a:lnTo>
                <a:lnTo>
                  <a:pt x="1079" y="491"/>
                </a:lnTo>
                <a:lnTo>
                  <a:pt x="1083" y="493"/>
                </a:lnTo>
                <a:lnTo>
                  <a:pt x="1088" y="495"/>
                </a:lnTo>
                <a:lnTo>
                  <a:pt x="1090" y="497"/>
                </a:lnTo>
                <a:lnTo>
                  <a:pt x="1094" y="499"/>
                </a:lnTo>
                <a:lnTo>
                  <a:pt x="1098" y="501"/>
                </a:lnTo>
                <a:lnTo>
                  <a:pt x="1100" y="502"/>
                </a:lnTo>
                <a:lnTo>
                  <a:pt x="1100" y="500"/>
                </a:lnTo>
                <a:lnTo>
                  <a:pt x="1103" y="496"/>
                </a:lnTo>
                <a:lnTo>
                  <a:pt x="1106" y="489"/>
                </a:lnTo>
                <a:lnTo>
                  <a:pt x="1110" y="480"/>
                </a:lnTo>
                <a:lnTo>
                  <a:pt x="1116" y="469"/>
                </a:lnTo>
                <a:lnTo>
                  <a:pt x="1123" y="455"/>
                </a:lnTo>
                <a:lnTo>
                  <a:pt x="1130" y="441"/>
                </a:lnTo>
                <a:lnTo>
                  <a:pt x="1139" y="426"/>
                </a:lnTo>
                <a:lnTo>
                  <a:pt x="1147" y="408"/>
                </a:lnTo>
                <a:lnTo>
                  <a:pt x="1158" y="391"/>
                </a:lnTo>
                <a:lnTo>
                  <a:pt x="1166" y="372"/>
                </a:lnTo>
                <a:lnTo>
                  <a:pt x="1178" y="354"/>
                </a:lnTo>
                <a:lnTo>
                  <a:pt x="1187" y="335"/>
                </a:lnTo>
                <a:lnTo>
                  <a:pt x="1199" y="316"/>
                </a:lnTo>
                <a:lnTo>
                  <a:pt x="1209" y="299"/>
                </a:lnTo>
                <a:lnTo>
                  <a:pt x="1220" y="282"/>
                </a:lnTo>
                <a:lnTo>
                  <a:pt x="1228" y="266"/>
                </a:lnTo>
                <a:lnTo>
                  <a:pt x="1239" y="251"/>
                </a:lnTo>
                <a:lnTo>
                  <a:pt x="1247" y="237"/>
                </a:lnTo>
                <a:lnTo>
                  <a:pt x="1257" y="223"/>
                </a:lnTo>
                <a:lnTo>
                  <a:pt x="1264" y="211"/>
                </a:lnTo>
                <a:lnTo>
                  <a:pt x="1273" y="200"/>
                </a:lnTo>
                <a:lnTo>
                  <a:pt x="1280" y="189"/>
                </a:lnTo>
                <a:lnTo>
                  <a:pt x="1288" y="181"/>
                </a:lnTo>
                <a:lnTo>
                  <a:pt x="1294" y="172"/>
                </a:lnTo>
                <a:lnTo>
                  <a:pt x="1299" y="164"/>
                </a:lnTo>
                <a:lnTo>
                  <a:pt x="1304" y="159"/>
                </a:lnTo>
                <a:lnTo>
                  <a:pt x="1308" y="154"/>
                </a:lnTo>
                <a:lnTo>
                  <a:pt x="1311" y="149"/>
                </a:lnTo>
                <a:lnTo>
                  <a:pt x="1314" y="147"/>
                </a:lnTo>
                <a:lnTo>
                  <a:pt x="1315" y="145"/>
                </a:lnTo>
                <a:lnTo>
                  <a:pt x="1317" y="145"/>
                </a:lnTo>
                <a:lnTo>
                  <a:pt x="1315" y="143"/>
                </a:lnTo>
                <a:lnTo>
                  <a:pt x="1312" y="141"/>
                </a:lnTo>
                <a:lnTo>
                  <a:pt x="1309" y="138"/>
                </a:lnTo>
                <a:lnTo>
                  <a:pt x="1306" y="135"/>
                </a:lnTo>
                <a:lnTo>
                  <a:pt x="1303" y="132"/>
                </a:lnTo>
                <a:lnTo>
                  <a:pt x="1300" y="129"/>
                </a:lnTo>
                <a:lnTo>
                  <a:pt x="1296" y="124"/>
                </a:lnTo>
                <a:lnTo>
                  <a:pt x="1292" y="122"/>
                </a:lnTo>
                <a:lnTo>
                  <a:pt x="1288" y="118"/>
                </a:lnTo>
                <a:lnTo>
                  <a:pt x="1283" y="114"/>
                </a:lnTo>
                <a:lnTo>
                  <a:pt x="1279" y="109"/>
                </a:lnTo>
                <a:lnTo>
                  <a:pt x="1274" y="105"/>
                </a:lnTo>
                <a:lnTo>
                  <a:pt x="1269" y="103"/>
                </a:lnTo>
                <a:lnTo>
                  <a:pt x="1264" y="99"/>
                </a:lnTo>
                <a:lnTo>
                  <a:pt x="1259" y="94"/>
                </a:lnTo>
                <a:lnTo>
                  <a:pt x="1253" y="90"/>
                </a:lnTo>
                <a:lnTo>
                  <a:pt x="1247" y="87"/>
                </a:lnTo>
                <a:lnTo>
                  <a:pt x="1242" y="85"/>
                </a:lnTo>
                <a:lnTo>
                  <a:pt x="1237" y="82"/>
                </a:lnTo>
                <a:lnTo>
                  <a:pt x="1232" y="79"/>
                </a:lnTo>
                <a:lnTo>
                  <a:pt x="1226" y="76"/>
                </a:lnTo>
                <a:lnTo>
                  <a:pt x="1223" y="75"/>
                </a:lnTo>
                <a:lnTo>
                  <a:pt x="1218" y="72"/>
                </a:lnTo>
                <a:lnTo>
                  <a:pt x="1215" y="70"/>
                </a:lnTo>
                <a:lnTo>
                  <a:pt x="1211" y="69"/>
                </a:lnTo>
                <a:lnTo>
                  <a:pt x="1209" y="67"/>
                </a:lnTo>
                <a:lnTo>
                  <a:pt x="1205" y="66"/>
                </a:lnTo>
                <a:lnTo>
                  <a:pt x="1204" y="66"/>
                </a:lnTo>
                <a:lnTo>
                  <a:pt x="1206" y="65"/>
                </a:lnTo>
                <a:lnTo>
                  <a:pt x="1209" y="64"/>
                </a:lnTo>
                <a:lnTo>
                  <a:pt x="1215" y="63"/>
                </a:lnTo>
                <a:lnTo>
                  <a:pt x="1221" y="61"/>
                </a:lnTo>
                <a:lnTo>
                  <a:pt x="1228" y="60"/>
                </a:lnTo>
                <a:lnTo>
                  <a:pt x="1237" y="58"/>
                </a:lnTo>
                <a:lnTo>
                  <a:pt x="1246" y="57"/>
                </a:lnTo>
                <a:lnTo>
                  <a:pt x="1256" y="54"/>
                </a:lnTo>
                <a:lnTo>
                  <a:pt x="1267" y="52"/>
                </a:lnTo>
                <a:lnTo>
                  <a:pt x="1280" y="49"/>
                </a:lnTo>
                <a:lnTo>
                  <a:pt x="1292" y="47"/>
                </a:lnTo>
                <a:lnTo>
                  <a:pt x="1305" y="44"/>
                </a:lnTo>
                <a:lnTo>
                  <a:pt x="1319" y="42"/>
                </a:lnTo>
                <a:lnTo>
                  <a:pt x="1334" y="38"/>
                </a:lnTo>
                <a:lnTo>
                  <a:pt x="1349" y="36"/>
                </a:lnTo>
                <a:lnTo>
                  <a:pt x="1363" y="32"/>
                </a:lnTo>
                <a:lnTo>
                  <a:pt x="1378" y="29"/>
                </a:lnTo>
                <a:lnTo>
                  <a:pt x="1394" y="27"/>
                </a:lnTo>
                <a:lnTo>
                  <a:pt x="1409" y="23"/>
                </a:lnTo>
                <a:lnTo>
                  <a:pt x="1423" y="19"/>
                </a:lnTo>
                <a:lnTo>
                  <a:pt x="1437" y="17"/>
                </a:lnTo>
                <a:lnTo>
                  <a:pt x="1452" y="14"/>
                </a:lnTo>
                <a:lnTo>
                  <a:pt x="1465" y="11"/>
                </a:lnTo>
                <a:lnTo>
                  <a:pt x="1476" y="9"/>
                </a:lnTo>
                <a:lnTo>
                  <a:pt x="1489" y="7"/>
                </a:lnTo>
                <a:lnTo>
                  <a:pt x="1497" y="5"/>
                </a:lnTo>
                <a:lnTo>
                  <a:pt x="1507" y="3"/>
                </a:lnTo>
                <a:lnTo>
                  <a:pt x="1513" y="1"/>
                </a:lnTo>
                <a:lnTo>
                  <a:pt x="1518" y="0"/>
                </a:lnTo>
                <a:lnTo>
                  <a:pt x="1521" y="0"/>
                </a:lnTo>
                <a:lnTo>
                  <a:pt x="1523" y="0"/>
                </a:lnTo>
                <a:lnTo>
                  <a:pt x="1523" y="2"/>
                </a:lnTo>
                <a:lnTo>
                  <a:pt x="1523" y="7"/>
                </a:lnTo>
                <a:lnTo>
                  <a:pt x="1524" y="13"/>
                </a:lnTo>
                <a:lnTo>
                  <a:pt x="1526" y="24"/>
                </a:lnTo>
                <a:lnTo>
                  <a:pt x="1527" y="36"/>
                </a:lnTo>
                <a:lnTo>
                  <a:pt x="1528" y="50"/>
                </a:lnTo>
                <a:lnTo>
                  <a:pt x="1530" y="66"/>
                </a:lnTo>
                <a:lnTo>
                  <a:pt x="1531" y="84"/>
                </a:lnTo>
                <a:lnTo>
                  <a:pt x="1533" y="102"/>
                </a:lnTo>
                <a:lnTo>
                  <a:pt x="1535" y="122"/>
                </a:lnTo>
                <a:lnTo>
                  <a:pt x="1536" y="142"/>
                </a:lnTo>
                <a:lnTo>
                  <a:pt x="1538" y="162"/>
                </a:lnTo>
                <a:lnTo>
                  <a:pt x="1538" y="182"/>
                </a:lnTo>
                <a:lnTo>
                  <a:pt x="1540" y="203"/>
                </a:lnTo>
                <a:lnTo>
                  <a:pt x="1540" y="223"/>
                </a:lnTo>
                <a:lnTo>
                  <a:pt x="1541" y="243"/>
                </a:lnTo>
                <a:lnTo>
                  <a:pt x="1540" y="261"/>
                </a:lnTo>
                <a:lnTo>
                  <a:pt x="1539" y="278"/>
                </a:lnTo>
                <a:lnTo>
                  <a:pt x="1538" y="294"/>
                </a:lnTo>
                <a:lnTo>
                  <a:pt x="1536" y="310"/>
                </a:lnTo>
                <a:lnTo>
                  <a:pt x="1535" y="323"/>
                </a:lnTo>
                <a:lnTo>
                  <a:pt x="1533" y="335"/>
                </a:lnTo>
                <a:lnTo>
                  <a:pt x="1531" y="348"/>
                </a:lnTo>
                <a:lnTo>
                  <a:pt x="1530" y="358"/>
                </a:lnTo>
                <a:lnTo>
                  <a:pt x="1528" y="368"/>
                </a:lnTo>
                <a:lnTo>
                  <a:pt x="1527" y="376"/>
                </a:lnTo>
                <a:lnTo>
                  <a:pt x="1525" y="383"/>
                </a:lnTo>
                <a:lnTo>
                  <a:pt x="1523" y="390"/>
                </a:lnTo>
                <a:lnTo>
                  <a:pt x="1521" y="393"/>
                </a:lnTo>
                <a:lnTo>
                  <a:pt x="1521" y="397"/>
                </a:lnTo>
                <a:lnTo>
                  <a:pt x="1521" y="399"/>
                </a:lnTo>
                <a:lnTo>
                  <a:pt x="1521" y="400"/>
                </a:lnTo>
                <a:lnTo>
                  <a:pt x="1519" y="398"/>
                </a:lnTo>
                <a:lnTo>
                  <a:pt x="1517" y="394"/>
                </a:lnTo>
                <a:lnTo>
                  <a:pt x="1516" y="392"/>
                </a:lnTo>
                <a:lnTo>
                  <a:pt x="1514" y="390"/>
                </a:lnTo>
                <a:lnTo>
                  <a:pt x="1512" y="386"/>
                </a:lnTo>
                <a:lnTo>
                  <a:pt x="1510" y="382"/>
                </a:lnTo>
                <a:lnTo>
                  <a:pt x="1508" y="377"/>
                </a:lnTo>
                <a:lnTo>
                  <a:pt x="1506" y="373"/>
                </a:lnTo>
                <a:lnTo>
                  <a:pt x="1502" y="368"/>
                </a:lnTo>
                <a:lnTo>
                  <a:pt x="1500" y="363"/>
                </a:lnTo>
                <a:lnTo>
                  <a:pt x="1496" y="356"/>
                </a:lnTo>
                <a:lnTo>
                  <a:pt x="1492" y="351"/>
                </a:lnTo>
                <a:lnTo>
                  <a:pt x="1489" y="346"/>
                </a:lnTo>
                <a:lnTo>
                  <a:pt x="1485" y="340"/>
                </a:lnTo>
                <a:lnTo>
                  <a:pt x="1480" y="334"/>
                </a:lnTo>
                <a:lnTo>
                  <a:pt x="1476" y="327"/>
                </a:lnTo>
                <a:lnTo>
                  <a:pt x="1472" y="320"/>
                </a:lnTo>
                <a:lnTo>
                  <a:pt x="1466" y="315"/>
                </a:lnTo>
                <a:lnTo>
                  <a:pt x="1461" y="308"/>
                </a:lnTo>
                <a:lnTo>
                  <a:pt x="1456" y="302"/>
                </a:lnTo>
                <a:lnTo>
                  <a:pt x="1452" y="297"/>
                </a:lnTo>
                <a:lnTo>
                  <a:pt x="1448" y="292"/>
                </a:lnTo>
                <a:lnTo>
                  <a:pt x="1443" y="286"/>
                </a:lnTo>
                <a:lnTo>
                  <a:pt x="1439" y="282"/>
                </a:lnTo>
                <a:lnTo>
                  <a:pt x="1435" y="278"/>
                </a:lnTo>
                <a:lnTo>
                  <a:pt x="1434" y="275"/>
                </a:lnTo>
                <a:lnTo>
                  <a:pt x="1429" y="270"/>
                </a:lnTo>
                <a:lnTo>
                  <a:pt x="1428" y="268"/>
                </a:lnTo>
                <a:lnTo>
                  <a:pt x="1427" y="269"/>
                </a:lnTo>
                <a:lnTo>
                  <a:pt x="1425" y="272"/>
                </a:lnTo>
                <a:lnTo>
                  <a:pt x="1423" y="276"/>
                </a:lnTo>
                <a:lnTo>
                  <a:pt x="1419" y="281"/>
                </a:lnTo>
                <a:lnTo>
                  <a:pt x="1415" y="288"/>
                </a:lnTo>
                <a:lnTo>
                  <a:pt x="1411" y="297"/>
                </a:lnTo>
                <a:lnTo>
                  <a:pt x="1405" y="307"/>
                </a:lnTo>
                <a:lnTo>
                  <a:pt x="1400" y="319"/>
                </a:lnTo>
                <a:lnTo>
                  <a:pt x="1393" y="332"/>
                </a:lnTo>
                <a:lnTo>
                  <a:pt x="1386" y="346"/>
                </a:lnTo>
                <a:lnTo>
                  <a:pt x="1378" y="361"/>
                </a:lnTo>
                <a:lnTo>
                  <a:pt x="1371" y="378"/>
                </a:lnTo>
                <a:lnTo>
                  <a:pt x="1362" y="396"/>
                </a:lnTo>
                <a:lnTo>
                  <a:pt x="1354" y="415"/>
                </a:lnTo>
                <a:lnTo>
                  <a:pt x="1344" y="435"/>
                </a:lnTo>
                <a:lnTo>
                  <a:pt x="1336" y="457"/>
                </a:lnTo>
                <a:lnTo>
                  <a:pt x="1326" y="479"/>
                </a:lnTo>
                <a:lnTo>
                  <a:pt x="1317" y="502"/>
                </a:lnTo>
                <a:lnTo>
                  <a:pt x="1307" y="525"/>
                </a:lnTo>
                <a:lnTo>
                  <a:pt x="1299" y="548"/>
                </a:lnTo>
                <a:lnTo>
                  <a:pt x="1290" y="570"/>
                </a:lnTo>
                <a:lnTo>
                  <a:pt x="1281" y="593"/>
                </a:lnTo>
                <a:lnTo>
                  <a:pt x="1273" y="615"/>
                </a:lnTo>
                <a:lnTo>
                  <a:pt x="1266" y="636"/>
                </a:lnTo>
                <a:lnTo>
                  <a:pt x="1260" y="655"/>
                </a:lnTo>
                <a:lnTo>
                  <a:pt x="1252" y="673"/>
                </a:lnTo>
                <a:lnTo>
                  <a:pt x="1247" y="688"/>
                </a:lnTo>
                <a:lnTo>
                  <a:pt x="1242" y="702"/>
                </a:lnTo>
                <a:lnTo>
                  <a:pt x="1239" y="713"/>
                </a:lnTo>
                <a:lnTo>
                  <a:pt x="1236" y="721"/>
                </a:lnTo>
                <a:lnTo>
                  <a:pt x="1234" y="727"/>
                </a:lnTo>
                <a:lnTo>
                  <a:pt x="1234" y="729"/>
                </a:lnTo>
                <a:lnTo>
                  <a:pt x="1232" y="728"/>
                </a:lnTo>
                <a:lnTo>
                  <a:pt x="1227" y="726"/>
                </a:lnTo>
                <a:lnTo>
                  <a:pt x="1223" y="724"/>
                </a:lnTo>
                <a:lnTo>
                  <a:pt x="1220" y="722"/>
                </a:lnTo>
                <a:lnTo>
                  <a:pt x="1215" y="719"/>
                </a:lnTo>
                <a:lnTo>
                  <a:pt x="1209" y="718"/>
                </a:lnTo>
                <a:lnTo>
                  <a:pt x="1203" y="715"/>
                </a:lnTo>
                <a:lnTo>
                  <a:pt x="1196" y="712"/>
                </a:lnTo>
                <a:lnTo>
                  <a:pt x="1188" y="709"/>
                </a:lnTo>
                <a:lnTo>
                  <a:pt x="1180" y="705"/>
                </a:lnTo>
                <a:lnTo>
                  <a:pt x="1171" y="702"/>
                </a:lnTo>
                <a:lnTo>
                  <a:pt x="1162" y="699"/>
                </a:lnTo>
                <a:lnTo>
                  <a:pt x="1152" y="695"/>
                </a:lnTo>
                <a:lnTo>
                  <a:pt x="1142" y="692"/>
                </a:lnTo>
                <a:lnTo>
                  <a:pt x="1130" y="688"/>
                </a:lnTo>
                <a:lnTo>
                  <a:pt x="1118" y="684"/>
                </a:lnTo>
                <a:lnTo>
                  <a:pt x="1106" y="680"/>
                </a:lnTo>
                <a:lnTo>
                  <a:pt x="1094" y="676"/>
                </a:lnTo>
                <a:lnTo>
                  <a:pt x="1082" y="673"/>
                </a:lnTo>
                <a:lnTo>
                  <a:pt x="1071" y="669"/>
                </a:lnTo>
                <a:lnTo>
                  <a:pt x="1060" y="665"/>
                </a:lnTo>
                <a:lnTo>
                  <a:pt x="1050" y="662"/>
                </a:lnTo>
                <a:lnTo>
                  <a:pt x="1039" y="659"/>
                </a:lnTo>
                <a:lnTo>
                  <a:pt x="1031" y="657"/>
                </a:lnTo>
                <a:lnTo>
                  <a:pt x="1022" y="655"/>
                </a:lnTo>
                <a:lnTo>
                  <a:pt x="1015" y="653"/>
                </a:lnTo>
                <a:lnTo>
                  <a:pt x="1010" y="651"/>
                </a:lnTo>
                <a:lnTo>
                  <a:pt x="1005" y="650"/>
                </a:lnTo>
                <a:lnTo>
                  <a:pt x="1003" y="649"/>
                </a:lnTo>
                <a:lnTo>
                  <a:pt x="1002" y="649"/>
                </a:lnTo>
                <a:lnTo>
                  <a:pt x="1001" y="650"/>
                </a:lnTo>
                <a:lnTo>
                  <a:pt x="1001" y="654"/>
                </a:lnTo>
                <a:lnTo>
                  <a:pt x="999" y="660"/>
                </a:lnTo>
                <a:lnTo>
                  <a:pt x="998" y="667"/>
                </a:lnTo>
                <a:lnTo>
                  <a:pt x="996" y="678"/>
                </a:lnTo>
                <a:lnTo>
                  <a:pt x="994" y="689"/>
                </a:lnTo>
                <a:lnTo>
                  <a:pt x="992" y="701"/>
                </a:lnTo>
                <a:lnTo>
                  <a:pt x="992" y="716"/>
                </a:lnTo>
                <a:lnTo>
                  <a:pt x="989" y="731"/>
                </a:lnTo>
                <a:lnTo>
                  <a:pt x="987" y="747"/>
                </a:lnTo>
                <a:lnTo>
                  <a:pt x="984" y="762"/>
                </a:lnTo>
                <a:lnTo>
                  <a:pt x="982" y="779"/>
                </a:lnTo>
                <a:lnTo>
                  <a:pt x="979" y="795"/>
                </a:lnTo>
                <a:lnTo>
                  <a:pt x="976" y="813"/>
                </a:lnTo>
                <a:lnTo>
                  <a:pt x="975" y="828"/>
                </a:lnTo>
                <a:lnTo>
                  <a:pt x="973" y="844"/>
                </a:lnTo>
                <a:lnTo>
                  <a:pt x="970" y="858"/>
                </a:lnTo>
                <a:lnTo>
                  <a:pt x="968" y="872"/>
                </a:lnTo>
                <a:lnTo>
                  <a:pt x="967" y="884"/>
                </a:lnTo>
                <a:lnTo>
                  <a:pt x="965" y="896"/>
                </a:lnTo>
                <a:lnTo>
                  <a:pt x="963" y="907"/>
                </a:lnTo>
                <a:lnTo>
                  <a:pt x="961" y="918"/>
                </a:lnTo>
                <a:lnTo>
                  <a:pt x="960" y="927"/>
                </a:lnTo>
                <a:lnTo>
                  <a:pt x="959" y="935"/>
                </a:lnTo>
                <a:lnTo>
                  <a:pt x="958" y="942"/>
                </a:lnTo>
                <a:lnTo>
                  <a:pt x="957" y="949"/>
                </a:lnTo>
                <a:lnTo>
                  <a:pt x="956" y="954"/>
                </a:lnTo>
                <a:lnTo>
                  <a:pt x="956" y="960"/>
                </a:lnTo>
                <a:lnTo>
                  <a:pt x="955" y="963"/>
                </a:lnTo>
                <a:lnTo>
                  <a:pt x="955" y="967"/>
                </a:lnTo>
                <a:lnTo>
                  <a:pt x="955" y="968"/>
                </a:lnTo>
                <a:lnTo>
                  <a:pt x="954" y="968"/>
                </a:lnTo>
                <a:lnTo>
                  <a:pt x="951" y="968"/>
                </a:lnTo>
                <a:lnTo>
                  <a:pt x="947" y="966"/>
                </a:lnTo>
                <a:lnTo>
                  <a:pt x="941" y="965"/>
                </a:lnTo>
                <a:lnTo>
                  <a:pt x="934" y="962"/>
                </a:lnTo>
                <a:lnTo>
                  <a:pt x="926" y="960"/>
                </a:lnTo>
                <a:lnTo>
                  <a:pt x="916" y="958"/>
                </a:lnTo>
                <a:lnTo>
                  <a:pt x="907" y="956"/>
                </a:lnTo>
                <a:lnTo>
                  <a:pt x="896" y="952"/>
                </a:lnTo>
                <a:lnTo>
                  <a:pt x="884" y="949"/>
                </a:lnTo>
                <a:lnTo>
                  <a:pt x="872" y="947"/>
                </a:lnTo>
                <a:lnTo>
                  <a:pt x="859" y="944"/>
                </a:lnTo>
                <a:lnTo>
                  <a:pt x="847" y="941"/>
                </a:lnTo>
                <a:lnTo>
                  <a:pt x="835" y="939"/>
                </a:lnTo>
                <a:lnTo>
                  <a:pt x="822" y="935"/>
                </a:lnTo>
                <a:lnTo>
                  <a:pt x="811" y="933"/>
                </a:lnTo>
                <a:lnTo>
                  <a:pt x="798" y="931"/>
                </a:lnTo>
                <a:lnTo>
                  <a:pt x="787" y="930"/>
                </a:lnTo>
                <a:lnTo>
                  <a:pt x="776" y="928"/>
                </a:lnTo>
                <a:lnTo>
                  <a:pt x="765" y="927"/>
                </a:lnTo>
                <a:lnTo>
                  <a:pt x="755" y="925"/>
                </a:lnTo>
                <a:lnTo>
                  <a:pt x="745" y="924"/>
                </a:lnTo>
                <a:lnTo>
                  <a:pt x="736" y="923"/>
                </a:lnTo>
                <a:lnTo>
                  <a:pt x="729" y="923"/>
                </a:lnTo>
                <a:lnTo>
                  <a:pt x="721" y="921"/>
                </a:lnTo>
                <a:lnTo>
                  <a:pt x="715" y="921"/>
                </a:lnTo>
                <a:lnTo>
                  <a:pt x="708" y="921"/>
                </a:lnTo>
                <a:lnTo>
                  <a:pt x="705" y="921"/>
                </a:lnTo>
                <a:lnTo>
                  <a:pt x="700" y="921"/>
                </a:lnTo>
                <a:lnTo>
                  <a:pt x="698" y="921"/>
                </a:lnTo>
                <a:lnTo>
                  <a:pt x="696" y="921"/>
                </a:lnTo>
                <a:lnTo>
                  <a:pt x="695" y="921"/>
                </a:lnTo>
                <a:lnTo>
                  <a:pt x="695" y="923"/>
                </a:lnTo>
                <a:lnTo>
                  <a:pt x="694" y="926"/>
                </a:lnTo>
                <a:lnTo>
                  <a:pt x="694" y="930"/>
                </a:lnTo>
                <a:lnTo>
                  <a:pt x="693" y="935"/>
                </a:lnTo>
                <a:lnTo>
                  <a:pt x="693" y="941"/>
                </a:lnTo>
                <a:lnTo>
                  <a:pt x="692" y="949"/>
                </a:lnTo>
                <a:lnTo>
                  <a:pt x="692" y="956"/>
                </a:lnTo>
                <a:lnTo>
                  <a:pt x="691" y="965"/>
                </a:lnTo>
                <a:lnTo>
                  <a:pt x="689" y="973"/>
                </a:lnTo>
                <a:lnTo>
                  <a:pt x="688" y="983"/>
                </a:lnTo>
                <a:lnTo>
                  <a:pt x="687" y="993"/>
                </a:lnTo>
                <a:lnTo>
                  <a:pt x="686" y="1003"/>
                </a:lnTo>
                <a:lnTo>
                  <a:pt x="685" y="1013"/>
                </a:lnTo>
                <a:lnTo>
                  <a:pt x="685" y="1025"/>
                </a:lnTo>
                <a:lnTo>
                  <a:pt x="685" y="1035"/>
                </a:lnTo>
                <a:lnTo>
                  <a:pt x="683" y="1045"/>
                </a:lnTo>
                <a:lnTo>
                  <a:pt x="681" y="1057"/>
                </a:lnTo>
                <a:lnTo>
                  <a:pt x="679" y="1067"/>
                </a:lnTo>
                <a:lnTo>
                  <a:pt x="678" y="1079"/>
                </a:lnTo>
                <a:lnTo>
                  <a:pt x="676" y="1088"/>
                </a:lnTo>
                <a:lnTo>
                  <a:pt x="676" y="1098"/>
                </a:lnTo>
                <a:lnTo>
                  <a:pt x="674" y="1107"/>
                </a:lnTo>
                <a:lnTo>
                  <a:pt x="674" y="1117"/>
                </a:lnTo>
                <a:lnTo>
                  <a:pt x="672" y="1123"/>
                </a:lnTo>
                <a:lnTo>
                  <a:pt x="671" y="1131"/>
                </a:lnTo>
                <a:lnTo>
                  <a:pt x="670" y="1138"/>
                </a:lnTo>
                <a:lnTo>
                  <a:pt x="670" y="1143"/>
                </a:lnTo>
                <a:lnTo>
                  <a:pt x="668" y="1147"/>
                </a:lnTo>
                <a:lnTo>
                  <a:pt x="668" y="1151"/>
                </a:lnTo>
                <a:lnTo>
                  <a:pt x="668" y="1153"/>
                </a:lnTo>
                <a:lnTo>
                  <a:pt x="668" y="1154"/>
                </a:lnTo>
                <a:lnTo>
                  <a:pt x="666" y="1153"/>
                </a:lnTo>
                <a:lnTo>
                  <a:pt x="664" y="1153"/>
                </a:lnTo>
                <a:lnTo>
                  <a:pt x="659" y="1151"/>
                </a:lnTo>
                <a:lnTo>
                  <a:pt x="652" y="1150"/>
                </a:lnTo>
                <a:lnTo>
                  <a:pt x="643" y="1148"/>
                </a:lnTo>
                <a:lnTo>
                  <a:pt x="634" y="1146"/>
                </a:lnTo>
                <a:lnTo>
                  <a:pt x="623" y="1144"/>
                </a:lnTo>
                <a:lnTo>
                  <a:pt x="611" y="1142"/>
                </a:lnTo>
                <a:lnTo>
                  <a:pt x="598" y="1140"/>
                </a:lnTo>
                <a:lnTo>
                  <a:pt x="586" y="1138"/>
                </a:lnTo>
                <a:lnTo>
                  <a:pt x="571" y="1136"/>
                </a:lnTo>
                <a:lnTo>
                  <a:pt x="557" y="1134"/>
                </a:lnTo>
                <a:lnTo>
                  <a:pt x="543" y="1131"/>
                </a:lnTo>
                <a:lnTo>
                  <a:pt x="529" y="1129"/>
                </a:lnTo>
                <a:lnTo>
                  <a:pt x="515" y="1127"/>
                </a:lnTo>
                <a:lnTo>
                  <a:pt x="502" y="1126"/>
                </a:lnTo>
                <a:lnTo>
                  <a:pt x="488" y="1124"/>
                </a:lnTo>
                <a:lnTo>
                  <a:pt x="475" y="1123"/>
                </a:lnTo>
                <a:lnTo>
                  <a:pt x="463" y="1121"/>
                </a:lnTo>
                <a:lnTo>
                  <a:pt x="454" y="1121"/>
                </a:lnTo>
                <a:lnTo>
                  <a:pt x="442" y="1121"/>
                </a:lnTo>
                <a:lnTo>
                  <a:pt x="433" y="1121"/>
                </a:lnTo>
                <a:lnTo>
                  <a:pt x="424" y="1121"/>
                </a:lnTo>
                <a:lnTo>
                  <a:pt x="417" y="1121"/>
                </a:lnTo>
                <a:lnTo>
                  <a:pt x="409" y="1121"/>
                </a:lnTo>
                <a:lnTo>
                  <a:pt x="402" y="1121"/>
                </a:lnTo>
                <a:lnTo>
                  <a:pt x="397" y="1121"/>
                </a:lnTo>
                <a:lnTo>
                  <a:pt x="393" y="1122"/>
                </a:lnTo>
                <a:lnTo>
                  <a:pt x="389" y="1122"/>
                </a:lnTo>
                <a:lnTo>
                  <a:pt x="387" y="1123"/>
                </a:lnTo>
                <a:lnTo>
                  <a:pt x="385" y="1123"/>
                </a:lnTo>
                <a:lnTo>
                  <a:pt x="385" y="1126"/>
                </a:lnTo>
                <a:lnTo>
                  <a:pt x="385" y="1129"/>
                </a:lnTo>
                <a:lnTo>
                  <a:pt x="386" y="1134"/>
                </a:lnTo>
                <a:lnTo>
                  <a:pt x="386" y="1139"/>
                </a:lnTo>
                <a:lnTo>
                  <a:pt x="388" y="1145"/>
                </a:lnTo>
                <a:lnTo>
                  <a:pt x="388" y="1152"/>
                </a:lnTo>
                <a:lnTo>
                  <a:pt x="390" y="1160"/>
                </a:lnTo>
                <a:lnTo>
                  <a:pt x="390" y="1167"/>
                </a:lnTo>
                <a:lnTo>
                  <a:pt x="391" y="1177"/>
                </a:lnTo>
                <a:lnTo>
                  <a:pt x="392" y="1186"/>
                </a:lnTo>
                <a:lnTo>
                  <a:pt x="393" y="1196"/>
                </a:lnTo>
                <a:lnTo>
                  <a:pt x="394" y="1205"/>
                </a:lnTo>
                <a:lnTo>
                  <a:pt x="395" y="1214"/>
                </a:lnTo>
                <a:lnTo>
                  <a:pt x="395" y="1223"/>
                </a:lnTo>
                <a:lnTo>
                  <a:pt x="397" y="1233"/>
                </a:lnTo>
                <a:lnTo>
                  <a:pt x="397" y="1241"/>
                </a:lnTo>
                <a:lnTo>
                  <a:pt x="397" y="1250"/>
                </a:lnTo>
                <a:lnTo>
                  <a:pt x="397" y="1257"/>
                </a:lnTo>
                <a:lnTo>
                  <a:pt x="397" y="1265"/>
                </a:lnTo>
                <a:lnTo>
                  <a:pt x="397" y="1273"/>
                </a:lnTo>
                <a:lnTo>
                  <a:pt x="397" y="1279"/>
                </a:lnTo>
                <a:lnTo>
                  <a:pt x="396" y="1286"/>
                </a:lnTo>
                <a:lnTo>
                  <a:pt x="396" y="1292"/>
                </a:lnTo>
                <a:lnTo>
                  <a:pt x="395" y="1296"/>
                </a:lnTo>
                <a:lnTo>
                  <a:pt x="395" y="1301"/>
                </a:lnTo>
                <a:lnTo>
                  <a:pt x="395" y="1305"/>
                </a:lnTo>
                <a:lnTo>
                  <a:pt x="395" y="1309"/>
                </a:lnTo>
                <a:lnTo>
                  <a:pt x="394" y="1313"/>
                </a:lnTo>
                <a:lnTo>
                  <a:pt x="394" y="1315"/>
                </a:lnTo>
                <a:lnTo>
                  <a:pt x="0" y="1309"/>
                </a:lnTo>
                <a:lnTo>
                  <a:pt x="57" y="1366"/>
                </a:lnTo>
              </a:path>
            </a:pathLst>
          </a:custGeom>
          <a:solidFill>
            <a:srgbClr val="F35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84" name="Freeform 71"/>
          <p:cNvSpPr>
            <a:spLocks/>
          </p:cNvSpPr>
          <p:nvPr/>
        </p:nvSpPr>
        <p:spPr bwMode="auto">
          <a:xfrm>
            <a:off x="2447925" y="3668713"/>
            <a:ext cx="223838" cy="117475"/>
          </a:xfrm>
          <a:custGeom>
            <a:avLst/>
            <a:gdLst>
              <a:gd name="T0" fmla="*/ 0 w 281"/>
              <a:gd name="T1" fmla="*/ 32 h 148"/>
              <a:gd name="T2" fmla="*/ 2 w 281"/>
              <a:gd name="T3" fmla="*/ 28 h 148"/>
              <a:gd name="T4" fmla="*/ 8 w 281"/>
              <a:gd name="T5" fmla="*/ 21 h 148"/>
              <a:gd name="T6" fmla="*/ 17 w 281"/>
              <a:gd name="T7" fmla="*/ 11 h 148"/>
              <a:gd name="T8" fmla="*/ 27 w 281"/>
              <a:gd name="T9" fmla="*/ 4 h 148"/>
              <a:gd name="T10" fmla="*/ 36 w 281"/>
              <a:gd name="T11" fmla="*/ 0 h 148"/>
              <a:gd name="T12" fmla="*/ 46 w 281"/>
              <a:gd name="T13" fmla="*/ 0 h 148"/>
              <a:gd name="T14" fmla="*/ 51 w 281"/>
              <a:gd name="T15" fmla="*/ 2 h 148"/>
              <a:gd name="T16" fmla="*/ 55 w 281"/>
              <a:gd name="T17" fmla="*/ 4 h 148"/>
              <a:gd name="T18" fmla="*/ 93 w 281"/>
              <a:gd name="T19" fmla="*/ 28 h 148"/>
              <a:gd name="T20" fmla="*/ 141 w 281"/>
              <a:gd name="T21" fmla="*/ 0 h 148"/>
              <a:gd name="T22" fmla="*/ 179 w 281"/>
              <a:gd name="T23" fmla="*/ 9 h 148"/>
              <a:gd name="T24" fmla="*/ 179 w 281"/>
              <a:gd name="T25" fmla="*/ 11 h 148"/>
              <a:gd name="T26" fmla="*/ 183 w 281"/>
              <a:gd name="T27" fmla="*/ 21 h 148"/>
              <a:gd name="T28" fmla="*/ 186 w 281"/>
              <a:gd name="T29" fmla="*/ 26 h 148"/>
              <a:gd name="T30" fmla="*/ 192 w 281"/>
              <a:gd name="T31" fmla="*/ 36 h 148"/>
              <a:gd name="T32" fmla="*/ 202 w 281"/>
              <a:gd name="T33" fmla="*/ 45 h 148"/>
              <a:gd name="T34" fmla="*/ 213 w 281"/>
              <a:gd name="T35" fmla="*/ 57 h 148"/>
              <a:gd name="T36" fmla="*/ 224 w 281"/>
              <a:gd name="T37" fmla="*/ 68 h 148"/>
              <a:gd name="T38" fmla="*/ 238 w 281"/>
              <a:gd name="T39" fmla="*/ 80 h 148"/>
              <a:gd name="T40" fmla="*/ 247 w 281"/>
              <a:gd name="T41" fmla="*/ 91 h 148"/>
              <a:gd name="T42" fmla="*/ 259 w 281"/>
              <a:gd name="T43" fmla="*/ 101 h 148"/>
              <a:gd name="T44" fmla="*/ 266 w 281"/>
              <a:gd name="T45" fmla="*/ 110 h 148"/>
              <a:gd name="T46" fmla="*/ 274 w 281"/>
              <a:gd name="T47" fmla="*/ 118 h 148"/>
              <a:gd name="T48" fmla="*/ 278 w 281"/>
              <a:gd name="T49" fmla="*/ 122 h 148"/>
              <a:gd name="T50" fmla="*/ 281 w 281"/>
              <a:gd name="T51" fmla="*/ 125 h 148"/>
              <a:gd name="T52" fmla="*/ 268 w 281"/>
              <a:gd name="T53" fmla="*/ 148 h 148"/>
              <a:gd name="T54" fmla="*/ 223 w 281"/>
              <a:gd name="T55" fmla="*/ 141 h 148"/>
              <a:gd name="T56" fmla="*/ 221 w 281"/>
              <a:gd name="T57" fmla="*/ 139 h 148"/>
              <a:gd name="T58" fmla="*/ 217 w 281"/>
              <a:gd name="T59" fmla="*/ 137 h 148"/>
              <a:gd name="T60" fmla="*/ 209 w 281"/>
              <a:gd name="T61" fmla="*/ 133 h 148"/>
              <a:gd name="T62" fmla="*/ 200 w 281"/>
              <a:gd name="T63" fmla="*/ 129 h 148"/>
              <a:gd name="T64" fmla="*/ 188 w 281"/>
              <a:gd name="T65" fmla="*/ 122 h 148"/>
              <a:gd name="T66" fmla="*/ 177 w 281"/>
              <a:gd name="T67" fmla="*/ 116 h 148"/>
              <a:gd name="T68" fmla="*/ 166 w 281"/>
              <a:gd name="T69" fmla="*/ 108 h 148"/>
              <a:gd name="T70" fmla="*/ 154 w 281"/>
              <a:gd name="T71" fmla="*/ 101 h 148"/>
              <a:gd name="T72" fmla="*/ 147 w 281"/>
              <a:gd name="T73" fmla="*/ 93 h 148"/>
              <a:gd name="T74" fmla="*/ 139 w 281"/>
              <a:gd name="T75" fmla="*/ 89 h 148"/>
              <a:gd name="T76" fmla="*/ 133 w 281"/>
              <a:gd name="T77" fmla="*/ 85 h 148"/>
              <a:gd name="T78" fmla="*/ 128 w 281"/>
              <a:gd name="T79" fmla="*/ 82 h 148"/>
              <a:gd name="T80" fmla="*/ 116 w 281"/>
              <a:gd name="T81" fmla="*/ 74 h 148"/>
              <a:gd name="T82" fmla="*/ 107 w 281"/>
              <a:gd name="T83" fmla="*/ 70 h 148"/>
              <a:gd name="T84" fmla="*/ 99 w 281"/>
              <a:gd name="T85" fmla="*/ 66 h 148"/>
              <a:gd name="T86" fmla="*/ 93 w 281"/>
              <a:gd name="T87" fmla="*/ 63 h 148"/>
              <a:gd name="T88" fmla="*/ 88 w 281"/>
              <a:gd name="T89" fmla="*/ 63 h 148"/>
              <a:gd name="T90" fmla="*/ 0 w 281"/>
              <a:gd name="T91" fmla="*/ 32 h 148"/>
              <a:gd name="T92" fmla="*/ 0 w 281"/>
              <a:gd name="T93" fmla="*/ 32 h 1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1"/>
              <a:gd name="T142" fmla="*/ 0 h 148"/>
              <a:gd name="T143" fmla="*/ 281 w 281"/>
              <a:gd name="T144" fmla="*/ 148 h 14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1" h="148">
                <a:moveTo>
                  <a:pt x="0" y="32"/>
                </a:moveTo>
                <a:lnTo>
                  <a:pt x="2" y="28"/>
                </a:lnTo>
                <a:lnTo>
                  <a:pt x="8" y="21"/>
                </a:lnTo>
                <a:lnTo>
                  <a:pt x="17" y="11"/>
                </a:lnTo>
                <a:lnTo>
                  <a:pt x="27" y="4"/>
                </a:lnTo>
                <a:lnTo>
                  <a:pt x="36" y="0"/>
                </a:lnTo>
                <a:lnTo>
                  <a:pt x="46" y="0"/>
                </a:lnTo>
                <a:lnTo>
                  <a:pt x="51" y="2"/>
                </a:lnTo>
                <a:lnTo>
                  <a:pt x="55" y="4"/>
                </a:lnTo>
                <a:lnTo>
                  <a:pt x="93" y="28"/>
                </a:lnTo>
                <a:lnTo>
                  <a:pt x="141" y="0"/>
                </a:lnTo>
                <a:lnTo>
                  <a:pt x="179" y="9"/>
                </a:lnTo>
                <a:lnTo>
                  <a:pt x="179" y="11"/>
                </a:lnTo>
                <a:lnTo>
                  <a:pt x="183" y="21"/>
                </a:lnTo>
                <a:lnTo>
                  <a:pt x="186" y="26"/>
                </a:lnTo>
                <a:lnTo>
                  <a:pt x="192" y="36"/>
                </a:lnTo>
                <a:lnTo>
                  <a:pt x="202" y="45"/>
                </a:lnTo>
                <a:lnTo>
                  <a:pt x="213" y="57"/>
                </a:lnTo>
                <a:lnTo>
                  <a:pt x="224" y="68"/>
                </a:lnTo>
                <a:lnTo>
                  <a:pt x="238" y="80"/>
                </a:lnTo>
                <a:lnTo>
                  <a:pt x="247" y="91"/>
                </a:lnTo>
                <a:lnTo>
                  <a:pt x="259" y="101"/>
                </a:lnTo>
                <a:lnTo>
                  <a:pt x="266" y="110"/>
                </a:lnTo>
                <a:lnTo>
                  <a:pt x="274" y="118"/>
                </a:lnTo>
                <a:lnTo>
                  <a:pt x="278" y="122"/>
                </a:lnTo>
                <a:lnTo>
                  <a:pt x="281" y="125"/>
                </a:lnTo>
                <a:lnTo>
                  <a:pt x="268" y="148"/>
                </a:lnTo>
                <a:lnTo>
                  <a:pt x="223" y="141"/>
                </a:lnTo>
                <a:lnTo>
                  <a:pt x="221" y="139"/>
                </a:lnTo>
                <a:lnTo>
                  <a:pt x="217" y="137"/>
                </a:lnTo>
                <a:lnTo>
                  <a:pt x="209" y="133"/>
                </a:lnTo>
                <a:lnTo>
                  <a:pt x="200" y="129"/>
                </a:lnTo>
                <a:lnTo>
                  <a:pt x="188" y="122"/>
                </a:lnTo>
                <a:lnTo>
                  <a:pt x="177" y="116"/>
                </a:lnTo>
                <a:lnTo>
                  <a:pt x="166" y="108"/>
                </a:lnTo>
                <a:lnTo>
                  <a:pt x="154" y="101"/>
                </a:lnTo>
                <a:lnTo>
                  <a:pt x="147" y="93"/>
                </a:lnTo>
                <a:lnTo>
                  <a:pt x="139" y="89"/>
                </a:lnTo>
                <a:lnTo>
                  <a:pt x="133" y="85"/>
                </a:lnTo>
                <a:lnTo>
                  <a:pt x="128" y="82"/>
                </a:lnTo>
                <a:lnTo>
                  <a:pt x="116" y="74"/>
                </a:lnTo>
                <a:lnTo>
                  <a:pt x="107" y="70"/>
                </a:lnTo>
                <a:lnTo>
                  <a:pt x="99" y="66"/>
                </a:lnTo>
                <a:lnTo>
                  <a:pt x="93" y="63"/>
                </a:lnTo>
                <a:lnTo>
                  <a:pt x="88" y="63"/>
                </a:lnTo>
                <a:lnTo>
                  <a:pt x="0" y="32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85" name="Freeform 76"/>
          <p:cNvSpPr>
            <a:spLocks/>
          </p:cNvSpPr>
          <p:nvPr/>
        </p:nvSpPr>
        <p:spPr bwMode="auto">
          <a:xfrm>
            <a:off x="1090613" y="4762500"/>
            <a:ext cx="36512" cy="19050"/>
          </a:xfrm>
          <a:custGeom>
            <a:avLst/>
            <a:gdLst>
              <a:gd name="T0" fmla="*/ 17 w 48"/>
              <a:gd name="T1" fmla="*/ 0 h 25"/>
              <a:gd name="T2" fmla="*/ 48 w 48"/>
              <a:gd name="T3" fmla="*/ 19 h 25"/>
              <a:gd name="T4" fmla="*/ 0 w 48"/>
              <a:gd name="T5" fmla="*/ 25 h 25"/>
              <a:gd name="T6" fmla="*/ 0 w 48"/>
              <a:gd name="T7" fmla="*/ 23 h 25"/>
              <a:gd name="T8" fmla="*/ 0 w 48"/>
              <a:gd name="T9" fmla="*/ 19 h 25"/>
              <a:gd name="T10" fmla="*/ 2 w 48"/>
              <a:gd name="T11" fmla="*/ 13 h 25"/>
              <a:gd name="T12" fmla="*/ 6 w 48"/>
              <a:gd name="T13" fmla="*/ 10 h 25"/>
              <a:gd name="T14" fmla="*/ 12 w 48"/>
              <a:gd name="T15" fmla="*/ 2 h 25"/>
              <a:gd name="T16" fmla="*/ 17 w 48"/>
              <a:gd name="T17" fmla="*/ 0 h 25"/>
              <a:gd name="T18" fmla="*/ 17 w 48"/>
              <a:gd name="T19" fmla="*/ 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25"/>
              <a:gd name="T32" fmla="*/ 48 w 48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25">
                <a:moveTo>
                  <a:pt x="17" y="0"/>
                </a:moveTo>
                <a:lnTo>
                  <a:pt x="48" y="19"/>
                </a:lnTo>
                <a:lnTo>
                  <a:pt x="0" y="25"/>
                </a:lnTo>
                <a:lnTo>
                  <a:pt x="0" y="23"/>
                </a:lnTo>
                <a:lnTo>
                  <a:pt x="0" y="19"/>
                </a:lnTo>
                <a:lnTo>
                  <a:pt x="2" y="13"/>
                </a:lnTo>
                <a:lnTo>
                  <a:pt x="6" y="10"/>
                </a:lnTo>
                <a:lnTo>
                  <a:pt x="12" y="2"/>
                </a:lnTo>
                <a:lnTo>
                  <a:pt x="17" y="0"/>
                </a:lnTo>
                <a:close/>
              </a:path>
            </a:pathLst>
          </a:custGeom>
          <a:solidFill>
            <a:srgbClr val="E680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1786" name="Freeform 80"/>
          <p:cNvSpPr>
            <a:spLocks/>
          </p:cNvSpPr>
          <p:nvPr/>
        </p:nvSpPr>
        <p:spPr bwMode="auto">
          <a:xfrm>
            <a:off x="1585913" y="3863975"/>
            <a:ext cx="65087" cy="23813"/>
          </a:xfrm>
          <a:custGeom>
            <a:avLst/>
            <a:gdLst>
              <a:gd name="T0" fmla="*/ 0 w 81"/>
              <a:gd name="T1" fmla="*/ 21 h 28"/>
              <a:gd name="T2" fmla="*/ 70 w 81"/>
              <a:gd name="T3" fmla="*/ 0 h 28"/>
              <a:gd name="T4" fmla="*/ 81 w 81"/>
              <a:gd name="T5" fmla="*/ 0 h 28"/>
              <a:gd name="T6" fmla="*/ 17 w 81"/>
              <a:gd name="T7" fmla="*/ 28 h 28"/>
              <a:gd name="T8" fmla="*/ 0 w 81"/>
              <a:gd name="T9" fmla="*/ 21 h 28"/>
              <a:gd name="T10" fmla="*/ 0 w 81"/>
              <a:gd name="T11" fmla="*/ 21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"/>
              <a:gd name="T19" fmla="*/ 0 h 28"/>
              <a:gd name="T20" fmla="*/ 81 w 81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" h="28">
                <a:moveTo>
                  <a:pt x="0" y="21"/>
                </a:moveTo>
                <a:lnTo>
                  <a:pt x="70" y="0"/>
                </a:lnTo>
                <a:lnTo>
                  <a:pt x="81" y="0"/>
                </a:lnTo>
                <a:lnTo>
                  <a:pt x="17" y="28"/>
                </a:lnTo>
                <a:lnTo>
                  <a:pt x="0" y="21"/>
                </a:lnTo>
                <a:close/>
              </a:path>
            </a:pathLst>
          </a:custGeom>
          <a:solidFill>
            <a:srgbClr val="E6B3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504"/>
            <a:ext cx="9144000" cy="1416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400" dirty="0">
                <a:latin typeface="Arial Black" pitchFamily="34" charset="0"/>
              </a:rPr>
              <a:t>Натрій: надлишок та нестача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1788" name="Содержимое 53"/>
          <p:cNvSpPr>
            <a:spLocks noGrp="1"/>
          </p:cNvSpPr>
          <p:nvPr>
            <p:ph sz="half" idx="2"/>
          </p:nvPr>
        </p:nvSpPr>
        <p:spPr>
          <a:xfrm>
            <a:off x="0" y="1444625"/>
            <a:ext cx="4932040" cy="5413375"/>
          </a:xfrm>
          <a:ln>
            <a:prstDash val="solid"/>
          </a:ln>
        </p:spPr>
        <p:txBody>
          <a:bodyPr/>
          <a:lstStyle/>
          <a:p>
            <a:pPr lvl="1"/>
            <a:r>
              <a:rPr lang="ru-RU" sz="3200" dirty="0"/>
              <a:t>НАДЛИШОК</a:t>
            </a:r>
          </a:p>
          <a:p>
            <a:pPr lvl="1"/>
            <a:r>
              <a:rPr lang="ru-RU" sz="2800" dirty="0" err="1"/>
              <a:t>Артеріальна</a:t>
            </a:r>
            <a:r>
              <a:rPr lang="ru-RU" sz="2800" dirty="0"/>
              <a:t> </a:t>
            </a:r>
            <a:r>
              <a:rPr lang="ru-RU" sz="2800" dirty="0" err="1"/>
              <a:t>гіпертензія</a:t>
            </a:r>
            <a:endParaRPr lang="ru-RU" sz="2800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31789" name="Содержимое 55"/>
          <p:cNvSpPr>
            <a:spLocks noGrp="1"/>
          </p:cNvSpPr>
          <p:nvPr>
            <p:ph sz="quarter" idx="4"/>
          </p:nvPr>
        </p:nvSpPr>
        <p:spPr>
          <a:xfrm>
            <a:off x="4932040" y="1387475"/>
            <a:ext cx="4211960" cy="5413375"/>
          </a:xfrm>
          <a:solidFill>
            <a:schemeClr val="accent6">
              <a:lumMod val="40000"/>
              <a:lumOff val="60000"/>
            </a:schemeClr>
          </a:solidFill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200" dirty="0"/>
              <a:t>НЕСТАЧА</a:t>
            </a:r>
          </a:p>
          <a:p>
            <a:pPr>
              <a:spcBef>
                <a:spcPct val="0"/>
              </a:spcBef>
            </a:pPr>
            <a:endParaRPr lang="uk-UA" sz="3200" dirty="0"/>
          </a:p>
          <a:p>
            <a:pPr>
              <a:spcBef>
                <a:spcPct val="0"/>
              </a:spcBef>
            </a:pPr>
            <a:endParaRPr lang="uk-UA" sz="3200" dirty="0"/>
          </a:p>
          <a:p>
            <a:pPr marL="109537" indent="0">
              <a:spcBef>
                <a:spcPct val="0"/>
              </a:spcBef>
              <a:buNone/>
            </a:pPr>
            <a:endParaRPr lang="ru-RU" sz="3200" dirty="0"/>
          </a:p>
          <a:p>
            <a:pPr lvl="1"/>
            <a:r>
              <a:rPr lang="ru-RU" sz="2800" dirty="0"/>
              <a:t>Не </a:t>
            </a:r>
            <a:r>
              <a:rPr lang="ru-RU" sz="2800" dirty="0" err="1"/>
              <a:t>зустрічається</a:t>
            </a:r>
            <a:endParaRPr lang="ru-RU" sz="2800" dirty="0"/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06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Arial Black" pitchFamily="34" charset="0"/>
              </a:rPr>
              <a:t>Натрій: основні джерела</a:t>
            </a:r>
            <a:endParaRPr lang="ru-RU" sz="4400" dirty="0">
              <a:latin typeface="Arial Black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1461266"/>
              </p:ext>
            </p:extLst>
          </p:nvPr>
        </p:nvGraphicFramePr>
        <p:xfrm>
          <a:off x="0" y="2152412"/>
          <a:ext cx="9144000" cy="47055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8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1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Продукт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Na+ (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мг)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Продукт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Na+ (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мг)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Курага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Варена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ковбаса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1,0-8,0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Картопля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Напівкопчена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ковбаса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0,6-1,6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Агрус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Сирокопчена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ковбаса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2,0-2,2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Кабачки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Консерви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м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ясні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0,5-1,0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Риба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гарячого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копчення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8,0-12,0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Консерв</a:t>
                      </a:r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рибні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1,5-2,2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Солена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риба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4,5-18,0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Консерви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овочеві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2,6-3,2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Какао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Консерви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дитяче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харчування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0,5-0,9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Сир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2,0-7,0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Хліб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1290638"/>
            <a:ext cx="914400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u="sng" dirty="0" err="1">
                <a:latin typeface="Lucida Sans Unicode" pitchFamily="34" charset="0"/>
              </a:rPr>
              <a:t>Добова</a:t>
            </a:r>
            <a:r>
              <a:rPr lang="ru-RU" sz="2000" u="sng" dirty="0">
                <a:latin typeface="Lucida Sans Unicode" pitchFamily="34" charset="0"/>
              </a:rPr>
              <a:t> потреба 4-6 г.</a:t>
            </a:r>
          </a:p>
          <a:p>
            <a:pPr>
              <a:spcBef>
                <a:spcPct val="50000"/>
              </a:spcBef>
            </a:pPr>
            <a:r>
              <a:rPr lang="uk-UA" sz="2000" i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Основне джерело надходження  - кухонна  сіль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http://www.e-tat.ru/Osteoform/images/ost2.gif"/>
          <p:cNvPicPr>
            <a:picLocks noChangeAspect="1" noChangeArrowheads="1"/>
          </p:cNvPicPr>
          <p:nvPr/>
        </p:nvPicPr>
        <p:blipFill>
          <a:blip r:embed="rId2" r:link="rId3"/>
          <a:srcRect l="2718" r="11685"/>
          <a:stretch>
            <a:fillRect/>
          </a:stretch>
        </p:blipFill>
        <p:spPr bwMode="auto">
          <a:xfrm>
            <a:off x="4522089" y="1285874"/>
            <a:ext cx="45005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sz="4400" dirty="0">
                <a:latin typeface="Arial Black" pitchFamily="34" charset="0"/>
              </a:rPr>
              <a:t>Кальцій: функції в організмі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3794" name="Содержимое 9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  <a:solidFill>
            <a:srgbClr val="FFC000"/>
          </a:solidFill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ru-RU" sz="2400" dirty="0" err="1"/>
              <a:t>Регулює</a:t>
            </a:r>
            <a:r>
              <a:rPr lang="ru-RU" sz="2400" dirty="0"/>
              <a:t>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endParaRPr lang="ru-RU" sz="2400" dirty="0"/>
          </a:p>
          <a:p>
            <a:pPr algn="just">
              <a:spcBef>
                <a:spcPts val="1200"/>
              </a:spcBef>
            </a:pPr>
            <a:r>
              <a:rPr lang="ru-RU" sz="2400" dirty="0" err="1"/>
              <a:t>Бере</a:t>
            </a:r>
            <a:r>
              <a:rPr lang="ru-RU" sz="2400" dirty="0"/>
              <a:t> участь у </a:t>
            </a:r>
            <a:r>
              <a:rPr lang="ru-RU" sz="2400" dirty="0" err="1"/>
              <a:t>передачі</a:t>
            </a:r>
            <a:r>
              <a:rPr lang="ru-RU" sz="2400" dirty="0"/>
              <a:t> </a:t>
            </a:r>
            <a:r>
              <a:rPr lang="ru-RU" sz="2400" dirty="0" err="1"/>
              <a:t>нервово</a:t>
            </a:r>
            <a:r>
              <a:rPr lang="ru-RU" sz="2400" dirty="0"/>
              <a:t>-м</a:t>
            </a:r>
            <a:r>
              <a:rPr lang="en-US" sz="2400" dirty="0"/>
              <a:t>’</a:t>
            </a:r>
            <a:r>
              <a:rPr lang="ru-RU" sz="2400" dirty="0" err="1"/>
              <a:t>язових</a:t>
            </a:r>
            <a:r>
              <a:rPr lang="ru-RU" sz="2400" dirty="0"/>
              <a:t> </a:t>
            </a:r>
            <a:r>
              <a:rPr lang="ru-RU" sz="2400" dirty="0" err="1"/>
              <a:t>імпульсів</a:t>
            </a:r>
            <a:r>
              <a:rPr lang="ru-RU" sz="2400" dirty="0"/>
              <a:t> (будь-яка робота, робота </a:t>
            </a:r>
            <a:r>
              <a:rPr lang="ru-RU" sz="2400" dirty="0" err="1"/>
              <a:t>серця</a:t>
            </a:r>
            <a:r>
              <a:rPr lang="ru-RU" sz="2400" dirty="0"/>
              <a:t>) </a:t>
            </a:r>
          </a:p>
          <a:p>
            <a:pPr algn="just">
              <a:spcBef>
                <a:spcPts val="1200"/>
              </a:spcBef>
            </a:pPr>
            <a:r>
              <a:rPr lang="uk-UA" sz="2400" dirty="0"/>
              <a:t>Необхідний для нормального росту кісток</a:t>
            </a:r>
          </a:p>
          <a:p>
            <a:pPr algn="just">
              <a:spcBef>
                <a:spcPts val="1200"/>
              </a:spcBef>
            </a:pPr>
            <a:r>
              <a:rPr lang="uk-UA" sz="2400" dirty="0"/>
              <a:t>Бере участь у зсіданні крові</a:t>
            </a:r>
            <a:endParaRPr lang="ru-RU" sz="2400" dirty="0"/>
          </a:p>
          <a:p>
            <a:pPr marL="109537" indent="0" algn="just">
              <a:spcBef>
                <a:spcPts val="1200"/>
              </a:spcBef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uk-UA" sz="4400" dirty="0">
                <a:latin typeface="Arial Black" pitchFamily="34" charset="0"/>
              </a:rPr>
              <a:t>Кальцій: нестача надходження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0" y="5301208"/>
            <a:ext cx="4644008" cy="155679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uk-UA" sz="2800" dirty="0"/>
              <a:t>Будь які вікові групи</a:t>
            </a:r>
            <a:endParaRPr lang="ru-RU" sz="2800" dirty="0"/>
          </a:p>
        </p:txBody>
      </p:sp>
      <p:sp>
        <p:nvSpPr>
          <p:cNvPr id="34820" name="Содержимое 17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644008" cy="3973612"/>
          </a:xfrm>
          <a:solidFill>
            <a:schemeClr val="bg2">
              <a:lumMod val="50000"/>
            </a:schemeClr>
          </a:solidFill>
          <a:ln>
            <a:prstDash val="solid"/>
          </a:ln>
        </p:spPr>
        <p:txBody>
          <a:bodyPr/>
          <a:lstStyle/>
          <a:p>
            <a:pPr lvl="1"/>
            <a:r>
              <a:rPr lang="ru-RU" sz="2800" dirty="0"/>
              <a:t>Дитячий </a:t>
            </a:r>
            <a:r>
              <a:rPr lang="ru-RU" sz="2800" dirty="0" err="1"/>
              <a:t>вік</a:t>
            </a:r>
            <a:endParaRPr lang="ru-RU" sz="2800" dirty="0"/>
          </a:p>
          <a:p>
            <a:pPr lvl="1"/>
            <a:r>
              <a:rPr lang="ru-RU" dirty="0" err="1"/>
              <a:t>Рахіт</a:t>
            </a:r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644008" y="5373216"/>
            <a:ext cx="4499992" cy="148478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М</a:t>
            </a:r>
            <a:r>
              <a:rPr lang="en-US" dirty="0"/>
              <a:t>’</a:t>
            </a:r>
            <a:r>
              <a:rPr lang="ru-RU" dirty="0" err="1"/>
              <a:t>язові</a:t>
            </a:r>
            <a:r>
              <a:rPr lang="uk-UA" dirty="0"/>
              <a:t> судоми. Підвищена нервова збудливість </a:t>
            </a:r>
            <a:endParaRPr lang="ru-RU" dirty="0"/>
          </a:p>
        </p:txBody>
      </p:sp>
      <p:sp>
        <p:nvSpPr>
          <p:cNvPr id="34821" name="Содержимое 18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4499992" cy="3960440"/>
          </a:xfrm>
          <a:solidFill>
            <a:schemeClr val="bg2">
              <a:lumMod val="75000"/>
            </a:schemeClr>
          </a:solidFill>
          <a:ln>
            <a:prstDash val="solid"/>
          </a:ln>
        </p:spPr>
        <p:txBody>
          <a:bodyPr/>
          <a:lstStyle/>
          <a:p>
            <a:pPr lvl="1"/>
            <a:r>
              <a:rPr lang="ru-RU" sz="2400" dirty="0" err="1"/>
              <a:t>Дорослі</a:t>
            </a:r>
            <a:endParaRPr lang="ru-RU" sz="2400" dirty="0"/>
          </a:p>
          <a:p>
            <a:pPr lvl="1"/>
            <a:r>
              <a:rPr lang="ru-RU" dirty="0"/>
              <a:t>Остеопороз</a:t>
            </a:r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endParaRPr lang="ru-RU" dirty="0"/>
          </a:p>
        </p:txBody>
      </p:sp>
      <p:pic>
        <p:nvPicPr>
          <p:cNvPr id="34822" name="Picture 8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428875"/>
            <a:ext cx="17145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2" descr="osteoporo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500313"/>
            <a:ext cx="18669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592" y="0"/>
            <a:ext cx="9144000" cy="12687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sz="4400" dirty="0">
                <a:latin typeface="Arial Black" pitchFamily="34" charset="0"/>
              </a:rPr>
              <a:t>Кальцій: надлишок надходження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5841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2" name="Содержимое 12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644008" cy="558924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ru-RU" dirty="0" err="1"/>
              <a:t>Сечокам</a:t>
            </a:r>
            <a:r>
              <a:rPr lang="en-US" dirty="0"/>
              <a:t>’</a:t>
            </a:r>
            <a:r>
              <a:rPr lang="ru-RU" dirty="0" err="1"/>
              <a:t>яна</a:t>
            </a:r>
            <a:r>
              <a:rPr lang="ru-RU" dirty="0"/>
              <a:t> хвороба</a:t>
            </a:r>
          </a:p>
          <a:p>
            <a:r>
              <a:rPr lang="uk-UA" dirty="0"/>
              <a:t>Відкладання «каменів» у нирках</a:t>
            </a:r>
            <a:endParaRPr lang="ru-RU" dirty="0"/>
          </a:p>
          <a:p>
            <a:r>
              <a:rPr lang="uk-UA" dirty="0"/>
              <a:t>Деформація кісток, порушення координації рухів</a:t>
            </a:r>
          </a:p>
          <a:p>
            <a:r>
              <a:rPr lang="uk-UA" u="sng" dirty="0"/>
              <a:t>Утворення глаукоми та катаракти</a:t>
            </a:r>
          </a:p>
          <a:p>
            <a:r>
              <a:rPr lang="uk-UA" u="sng" dirty="0"/>
              <a:t>Зміни в кровоносних судинах</a:t>
            </a:r>
            <a:endParaRPr lang="ru-RU" u="sng" dirty="0"/>
          </a:p>
          <a:p>
            <a:endParaRPr lang="ru-RU" dirty="0"/>
          </a:p>
        </p:txBody>
      </p:sp>
      <p:pic>
        <p:nvPicPr>
          <p:cNvPr id="35844" name="Picture 4" descr="Корал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760"/>
            <a:ext cx="44999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592" y="0"/>
            <a:ext cx="9173592" cy="141277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sz="4400" dirty="0">
                <a:latin typeface="Arial Black" pitchFamily="34" charset="0"/>
              </a:rPr>
              <a:t>Кальцій: джерела надходження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6865" name="Содержимое 7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/>
            <a:r>
              <a:rPr lang="ru-RU" sz="2800" u="sng" dirty="0" err="1"/>
              <a:t>Добова</a:t>
            </a:r>
            <a:r>
              <a:rPr lang="ru-RU" sz="2800" u="sng" dirty="0"/>
              <a:t> потреба 3 - 5 г</a:t>
            </a:r>
            <a:r>
              <a:rPr lang="ru-RU" u="sng" dirty="0"/>
              <a:t>.</a:t>
            </a:r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dirty="0" err="1"/>
              <a:t>Молочні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endParaRPr lang="ru-RU" sz="2400" dirty="0"/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dirty="0" err="1"/>
              <a:t>Риба</a:t>
            </a:r>
            <a:endParaRPr lang="ru-RU" sz="2400" dirty="0"/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/>
              <a:t>Яйця</a:t>
            </a:r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/>
              <a:t>Бобові</a:t>
            </a:r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/>
              <a:t>Яблука</a:t>
            </a:r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/>
              <a:t>Житній хліб</a:t>
            </a:r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/>
              <a:t>Картопля</a:t>
            </a:r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/>
              <a:t>Зелені овочі</a:t>
            </a:r>
          </a:p>
          <a:p>
            <a:pPr lvl="1" algn="r">
              <a:spcBef>
                <a:spcPct val="50000"/>
              </a:spcBef>
              <a:buFont typeface="Wingdings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36867" name="Рисунок 11" descr="Untitled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47988"/>
            <a:ext cx="52419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Arial Black" pitchFamily="34" charset="0"/>
              </a:rPr>
              <a:t>Магній: функції в організмі </a:t>
            </a:r>
            <a:br>
              <a:rPr lang="uk-UA" dirty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566928" indent="-457200" fontAlgn="auto">
              <a:spcAft>
                <a:spcPts val="0"/>
              </a:spcAft>
              <a:defRPr/>
            </a:pPr>
            <a:r>
              <a:rPr lang="uk-UA" dirty="0"/>
              <a:t>Активізує ферменти, які містяться в шлунковому сокові</a:t>
            </a:r>
          </a:p>
          <a:p>
            <a:pPr marL="566928" indent="-457200" fontAlgn="auto">
              <a:spcAft>
                <a:spcPts val="0"/>
              </a:spcAft>
              <a:defRPr/>
            </a:pPr>
            <a:endParaRPr lang="uk-UA" dirty="0"/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uk-UA" dirty="0"/>
              <a:t>Знижує артеріальний тиск і вміст холестерину в крові</a:t>
            </a:r>
          </a:p>
          <a:p>
            <a:pPr marL="566928" indent="-457200" fontAlgn="auto">
              <a:spcAft>
                <a:spcPts val="0"/>
              </a:spcAft>
              <a:defRPr/>
            </a:pPr>
            <a:endParaRPr lang="uk-UA" dirty="0"/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uk-UA" dirty="0"/>
              <a:t>Бере участь у роботі нервових клітин</a:t>
            </a:r>
          </a:p>
          <a:p>
            <a:pPr marL="566928" indent="-457200" fontAlgn="auto">
              <a:spcAft>
                <a:spcPts val="0"/>
              </a:spcAft>
              <a:defRPr/>
            </a:pPr>
            <a:endParaRPr lang="uk-UA" dirty="0"/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uk-UA" dirty="0"/>
              <a:t>Впливає на обмін вуглеводнів та енергетичний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uk-UA" dirty="0"/>
              <a:t>Стимулює виділення жовчі</a:t>
            </a:r>
          </a:p>
          <a:p>
            <a:pPr marL="566928" indent="-457200" fontAlgn="auto">
              <a:spcAft>
                <a:spcPts val="0"/>
              </a:spcAft>
              <a:defRPr/>
            </a:pPr>
            <a:endParaRPr lang="uk-UA" dirty="0"/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uk-UA" dirty="0"/>
              <a:t>Бере участь у формуванні скелета</a:t>
            </a:r>
          </a:p>
          <a:p>
            <a:pPr marL="566928" indent="-457200" fontAlgn="auto">
              <a:spcAft>
                <a:spcPts val="0"/>
              </a:spcAft>
              <a:defRPr/>
            </a:pPr>
            <a:endParaRPr lang="uk-UA" dirty="0"/>
          </a:p>
          <a:p>
            <a:pPr marL="566928" indent="-45720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r>
              <a:rPr lang="uk-UA" dirty="0"/>
              <a:t>Магній: порушення обміну</a:t>
            </a:r>
            <a:endParaRPr lang="ru-RU" dirty="0"/>
          </a:p>
        </p:txBody>
      </p:sp>
      <p:sp>
        <p:nvSpPr>
          <p:cNvPr id="38913" name="Содержимое 9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  <a:solidFill>
            <a:srgbClr val="CCFF66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uk-UA" sz="3200" dirty="0"/>
              <a:t>Надлишок</a:t>
            </a:r>
          </a:p>
          <a:p>
            <a:endParaRPr lang="uk-UA" sz="3200" dirty="0"/>
          </a:p>
          <a:p>
            <a:pPr marL="109537" indent="0">
              <a:buNone/>
            </a:pPr>
            <a:endParaRPr lang="ru-RU" sz="3200" dirty="0"/>
          </a:p>
          <a:p>
            <a:pPr>
              <a:buFont typeface="Wingdings 3" pitchFamily="18" charset="2"/>
              <a:buNone/>
            </a:pPr>
            <a:r>
              <a:rPr lang="uk-UA" dirty="0"/>
              <a:t> Ознаки наркотичного </a:t>
            </a:r>
            <a:r>
              <a:rPr lang="uk-UA" dirty="0" err="1"/>
              <a:t>сп</a:t>
            </a:r>
            <a:r>
              <a:rPr lang="en-US" dirty="0"/>
              <a:t>’</a:t>
            </a:r>
            <a:r>
              <a:rPr lang="uk-UA" dirty="0" err="1"/>
              <a:t>яніння</a:t>
            </a:r>
            <a:endParaRPr lang="ru-RU" dirty="0"/>
          </a:p>
          <a:p>
            <a:endParaRPr lang="ru-RU" dirty="0"/>
          </a:p>
        </p:txBody>
      </p:sp>
      <p:sp>
        <p:nvSpPr>
          <p:cNvPr id="38914" name="Содержимое 10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644008" cy="5445224"/>
          </a:xfrm>
          <a:solidFill>
            <a:srgbClr val="99FFCC"/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Нестача</a:t>
            </a:r>
            <a:endParaRPr lang="ru-RU" dirty="0"/>
          </a:p>
          <a:p>
            <a:endParaRPr lang="ru-RU" dirty="0"/>
          </a:p>
          <a:p>
            <a:r>
              <a:rPr lang="ru-RU" sz="2000" dirty="0"/>
              <a:t>  </a:t>
            </a:r>
            <a:r>
              <a:rPr lang="ru-RU" sz="2000" dirty="0" err="1"/>
              <a:t>Сонливість</a:t>
            </a:r>
            <a:endParaRPr lang="ru-RU" sz="2000" dirty="0"/>
          </a:p>
          <a:p>
            <a:pPr lvl="1">
              <a:spcBef>
                <a:spcPct val="50000"/>
              </a:spcBef>
            </a:pPr>
            <a:r>
              <a:rPr lang="ru-RU" sz="2000" dirty="0" err="1"/>
              <a:t>Емоційна</a:t>
            </a:r>
            <a:r>
              <a:rPr lang="ru-RU" sz="2000" dirty="0"/>
              <a:t> </a:t>
            </a:r>
            <a:r>
              <a:rPr lang="ru-RU" sz="2000" dirty="0" err="1"/>
              <a:t>неврівноваженість</a:t>
            </a:r>
            <a:endParaRPr lang="ru-RU" sz="2000" dirty="0"/>
          </a:p>
          <a:p>
            <a:pPr lvl="1">
              <a:spcBef>
                <a:spcPct val="50000"/>
              </a:spcBef>
            </a:pPr>
            <a:r>
              <a:rPr lang="ru-RU" sz="2000" dirty="0" err="1"/>
              <a:t>Судоми</a:t>
            </a:r>
            <a:endParaRPr lang="ru-RU" sz="2000" dirty="0"/>
          </a:p>
          <a:p>
            <a:pPr lvl="1">
              <a:spcBef>
                <a:spcPct val="50000"/>
              </a:spcBef>
            </a:pPr>
            <a:r>
              <a:rPr lang="ru-RU" sz="2000" dirty="0" err="1"/>
              <a:t>Дерматити</a:t>
            </a:r>
            <a:endParaRPr lang="ru-RU" sz="2000" dirty="0"/>
          </a:p>
          <a:p>
            <a:pPr lvl="1">
              <a:spcBef>
                <a:spcPct val="50000"/>
              </a:spcBef>
            </a:pPr>
            <a:r>
              <a:rPr lang="uk-UA" sz="2000" dirty="0"/>
              <a:t>Підвищення артеріального тиску</a:t>
            </a:r>
          </a:p>
          <a:p>
            <a:pPr lvl="1">
              <a:spcBef>
                <a:spcPct val="50000"/>
              </a:spcBef>
            </a:pPr>
            <a:r>
              <a:rPr lang="uk-UA" sz="2000" dirty="0"/>
              <a:t>Інфаркт міокарда</a:t>
            </a:r>
          </a:p>
          <a:p>
            <a:pPr lvl="1"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29600" cy="3845024"/>
          </a:xfrm>
        </p:spPr>
        <p:txBody>
          <a:bodyPr>
            <a:noAutofit/>
          </a:bodyPr>
          <a:lstStyle/>
          <a:p>
            <a:pPr indent="20638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ru-RU" sz="3200" b="1" dirty="0">
                <a:latin typeface="Arial Black" pitchFamily="34" charset="0"/>
              </a:rPr>
              <a:t>У </a:t>
            </a:r>
            <a:r>
              <a:rPr kumimoji="1" lang="ru-RU" sz="3200" b="1" dirty="0" err="1">
                <a:latin typeface="Arial Black" pitchFamily="34" charset="0"/>
              </a:rPr>
              <a:t>давні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часи</a:t>
            </a:r>
            <a:r>
              <a:rPr kumimoji="1" lang="ru-RU" sz="3200" b="1" dirty="0">
                <a:latin typeface="Arial Black" pitchFamily="34" charset="0"/>
              </a:rPr>
              <a:t> і </a:t>
            </a:r>
            <a:r>
              <a:rPr kumimoji="1" lang="ru-RU" sz="3200" b="1" dirty="0" err="1">
                <a:latin typeface="Arial Black" pitchFamily="34" charset="0"/>
              </a:rPr>
              <a:t>середні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віки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були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відомі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тільки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сім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металів</a:t>
            </a:r>
            <a:r>
              <a:rPr kumimoji="1" lang="ru-RU" sz="3200" b="1" dirty="0">
                <a:latin typeface="Arial Black" pitchFamily="34" charset="0"/>
              </a:rPr>
              <a:t>. </a:t>
            </a:r>
            <a:r>
              <a:rPr kumimoji="1" lang="ru-RU" sz="3200" b="1" dirty="0" err="1">
                <a:latin typeface="Arial Black" pitchFamily="34" charset="0"/>
              </a:rPr>
              <a:t>Алхіміки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вважали,що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під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впливом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променей</a:t>
            </a:r>
            <a:r>
              <a:rPr kumimoji="1" lang="ru-RU" sz="3200" b="1" dirty="0">
                <a:latin typeface="Arial Black" pitchFamily="34" charset="0"/>
              </a:rPr>
              <a:t> планет в </a:t>
            </a:r>
            <a:r>
              <a:rPr kumimoji="1" lang="ru-RU" sz="3200" b="1" dirty="0" err="1">
                <a:latin typeface="Arial Black" pitchFamily="34" charset="0"/>
              </a:rPr>
              <a:t>надрах</a:t>
            </a:r>
            <a:r>
              <a:rPr kumimoji="1" lang="ru-RU" sz="3200" b="1" dirty="0">
                <a:latin typeface="Arial Black" pitchFamily="34" charset="0"/>
              </a:rPr>
              <a:t>  </a:t>
            </a:r>
            <a:r>
              <a:rPr kumimoji="1" lang="ru-RU" sz="3200" b="1" dirty="0" err="1">
                <a:latin typeface="Arial Black" pitchFamily="34" charset="0"/>
              </a:rPr>
              <a:t>Землі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народжуються</a:t>
            </a:r>
            <a:r>
              <a:rPr kumimoji="1" lang="ru-RU" sz="3200" b="1" dirty="0">
                <a:latin typeface="Arial Black" pitchFamily="34" charset="0"/>
              </a:rPr>
              <a:t> </a:t>
            </a:r>
            <a:r>
              <a:rPr kumimoji="1" lang="ru-RU" sz="3200" b="1" dirty="0" err="1">
                <a:latin typeface="Arial Black" pitchFamily="34" charset="0"/>
              </a:rPr>
              <a:t>ці</a:t>
            </a:r>
            <a:r>
              <a:rPr kumimoji="1" lang="ru-RU" sz="3200" b="1" dirty="0">
                <a:latin typeface="Arial Black" pitchFamily="34" charset="0"/>
              </a:rPr>
              <a:t> метали.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23628" y="332656"/>
            <a:ext cx="1080120" cy="10081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1760" y="332656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16216" y="332656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12360" y="332656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20072" y="332656"/>
            <a:ext cx="1080120" cy="10081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0" y="1857375"/>
            <a:ext cx="59333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 err="1">
                <a:latin typeface="Lucida Sans Unicode" pitchFamily="34" charset="0"/>
              </a:rPr>
              <a:t>Добова</a:t>
            </a:r>
            <a:r>
              <a:rPr lang="ru-RU" u="sng" dirty="0">
                <a:latin typeface="Lucida Sans Unicode" pitchFamily="34" charset="0"/>
              </a:rPr>
              <a:t> потреба </a:t>
            </a:r>
            <a:r>
              <a:rPr lang="ru-RU" u="sng" dirty="0" err="1">
                <a:latin typeface="Lucida Sans Unicode" pitchFamily="34" charset="0"/>
              </a:rPr>
              <a:t>близько</a:t>
            </a:r>
            <a:r>
              <a:rPr lang="ru-RU" u="sng" dirty="0">
                <a:latin typeface="Lucida Sans Unicode" pitchFamily="34" charset="0"/>
              </a:rPr>
              <a:t> 4г.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929313" cy="1857374"/>
          </a:xfrm>
          <a:solidFill>
            <a:srgbClr val="99CCFF"/>
          </a:solidFill>
        </p:spPr>
        <p:txBody>
          <a:bodyPr/>
          <a:lstStyle/>
          <a:p>
            <a:r>
              <a:rPr lang="uk-UA" dirty="0"/>
              <a:t>Магній: джерела надходження</a:t>
            </a:r>
            <a:endParaRPr lang="ru-RU" dirty="0"/>
          </a:p>
        </p:txBody>
      </p:sp>
      <p:graphicFrame>
        <p:nvGraphicFramePr>
          <p:cNvPr id="11" name="Group 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29825946"/>
              </p:ext>
            </p:extLst>
          </p:nvPr>
        </p:nvGraphicFramePr>
        <p:xfrm>
          <a:off x="0" y="2224284"/>
          <a:ext cx="9108504" cy="46335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1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Продукти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Na+ (</a:t>
                      </a: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мг)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Продукти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Na+ (</a:t>
                      </a: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мг)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Чай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440,0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Крупа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вівсяна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116,0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Кавун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224,0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Шпинат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82,0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Крупа </a:t>
                      </a:r>
                      <a:r>
                        <a:rPr kumimoji="0" lang="uk-UA" sz="1400" u="none" strike="noStrike" cap="none" normalizeH="0" baseline="0" noProof="0" dirty="0" err="1">
                          <a:ln>
                            <a:noFill/>
                          </a:ln>
                          <a:effectLst/>
                        </a:rPr>
                        <a:t>гречнева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Дріжджі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Кава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в зернах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Печінка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тріски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Фундук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172,0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Сир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Квасоля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Житній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хліб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358" y="1"/>
            <a:ext cx="3210642" cy="222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99FFCC"/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Arial Black" pitchFamily="34" charset="0"/>
              </a:rPr>
              <a:t>Мікроелементи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138"/>
            <a:ext cx="9144000" cy="5376862"/>
          </a:xfrm>
          <a:solidFill>
            <a:srgbClr val="CCFF66"/>
          </a:solidFill>
        </p:spPr>
        <p:txBody>
          <a:bodyPr/>
          <a:lstStyle/>
          <a:p>
            <a:r>
              <a:rPr lang="ru-RU" sz="3200" dirty="0" err="1"/>
              <a:t>Мікроелементи</a:t>
            </a:r>
            <a:r>
              <a:rPr lang="ru-RU" sz="3200" dirty="0"/>
              <a:t> </a:t>
            </a:r>
            <a:r>
              <a:rPr lang="ru-RU" sz="3200" dirty="0" err="1"/>
              <a:t>концентруються</a:t>
            </a:r>
            <a:r>
              <a:rPr lang="ru-RU" sz="3200" dirty="0"/>
              <a:t> в </a:t>
            </a:r>
            <a:r>
              <a:rPr lang="ru-RU" sz="3200" dirty="0" err="1"/>
              <a:t>організмі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в </a:t>
            </a:r>
            <a:r>
              <a:rPr lang="ru-RU" sz="3200" dirty="0" err="1"/>
              <a:t>різних</a:t>
            </a:r>
            <a:r>
              <a:rPr lang="ru-RU" sz="3200" dirty="0"/>
              <a:t> тканинах та органах. </a:t>
            </a:r>
            <a:r>
              <a:rPr lang="ru-RU" sz="3200" dirty="0" err="1"/>
              <a:t>Більшість</a:t>
            </a:r>
            <a:r>
              <a:rPr lang="ru-RU" sz="3200" dirty="0"/>
              <a:t> </a:t>
            </a:r>
            <a:r>
              <a:rPr lang="ru-RU" sz="3200" dirty="0" err="1"/>
              <a:t>затримується</a:t>
            </a:r>
            <a:r>
              <a:rPr lang="ru-RU" sz="3200" dirty="0"/>
              <a:t> і </a:t>
            </a:r>
            <a:r>
              <a:rPr lang="ru-RU" sz="3200" dirty="0" err="1"/>
              <a:t>накопичується</a:t>
            </a:r>
            <a:r>
              <a:rPr lang="ru-RU" sz="3200" dirty="0"/>
              <a:t> в </a:t>
            </a:r>
            <a:r>
              <a:rPr lang="ru-RU" sz="3200" dirty="0" err="1"/>
              <a:t>печінці</a:t>
            </a:r>
            <a:r>
              <a:rPr lang="ru-RU" sz="3200" dirty="0"/>
              <a:t>. Цинк – в </a:t>
            </a:r>
            <a:r>
              <a:rPr lang="ru-RU" sz="3200" dirty="0" err="1"/>
              <a:t>гіпофізі</a:t>
            </a:r>
            <a:r>
              <a:rPr lang="ru-RU" sz="3200" dirty="0"/>
              <a:t> та </a:t>
            </a:r>
            <a:r>
              <a:rPr lang="ru-RU" sz="3200" dirty="0" err="1"/>
              <a:t>статевих</a:t>
            </a:r>
            <a:r>
              <a:rPr lang="ru-RU" sz="3200" dirty="0"/>
              <a:t> </a:t>
            </a:r>
            <a:r>
              <a:rPr lang="ru-RU" sz="3200" dirty="0" err="1"/>
              <a:t>залозах</a:t>
            </a:r>
            <a:r>
              <a:rPr lang="ru-RU" sz="3200" dirty="0"/>
              <a:t>, </a:t>
            </a:r>
            <a:r>
              <a:rPr lang="ru-RU" sz="3200" dirty="0" err="1"/>
              <a:t>нікель</a:t>
            </a:r>
            <a:r>
              <a:rPr lang="ru-RU" sz="3200" dirty="0"/>
              <a:t> – в </a:t>
            </a:r>
            <a:r>
              <a:rPr lang="ru-RU" sz="3200" dirty="0" err="1"/>
              <a:t>підшлунковій</a:t>
            </a:r>
            <a:r>
              <a:rPr lang="ru-RU" sz="3200" dirty="0"/>
              <a:t> </a:t>
            </a:r>
            <a:r>
              <a:rPr lang="ru-RU" sz="3200" dirty="0" err="1"/>
              <a:t>залозі</a:t>
            </a:r>
            <a:r>
              <a:rPr lang="ru-RU" sz="3200" dirty="0"/>
              <a:t>, </a:t>
            </a:r>
            <a:r>
              <a:rPr lang="ru-RU" sz="3200" dirty="0" err="1"/>
              <a:t>кадмій</a:t>
            </a:r>
            <a:r>
              <a:rPr lang="ru-RU" sz="3200" dirty="0"/>
              <a:t> – в </a:t>
            </a:r>
            <a:r>
              <a:rPr lang="ru-RU" sz="3200" dirty="0" err="1"/>
              <a:t>нирках</a:t>
            </a:r>
            <a:r>
              <a:rPr lang="ru-RU" sz="3200" dirty="0"/>
              <a:t>, </a:t>
            </a:r>
            <a:r>
              <a:rPr lang="ru-RU" sz="3200" dirty="0" err="1"/>
              <a:t>барій</a:t>
            </a:r>
            <a:r>
              <a:rPr lang="ru-RU" sz="3200" dirty="0"/>
              <a:t> – в </a:t>
            </a:r>
            <a:r>
              <a:rPr lang="ru-RU" sz="3200" dirty="0" err="1"/>
              <a:t>сітківці</a:t>
            </a:r>
            <a:r>
              <a:rPr lang="ru-RU" sz="3200" dirty="0"/>
              <a:t> ока, </a:t>
            </a:r>
            <a:r>
              <a:rPr lang="ru-RU" sz="3200" dirty="0" err="1"/>
              <a:t>стронцій</a:t>
            </a:r>
            <a:r>
              <a:rPr lang="ru-RU" sz="3200" dirty="0"/>
              <a:t> – в </a:t>
            </a:r>
            <a:r>
              <a:rPr lang="ru-RU" sz="3200" dirty="0" err="1"/>
              <a:t>кістках</a:t>
            </a:r>
            <a:r>
              <a:rPr lang="ru-RU" sz="3200" dirty="0"/>
              <a:t>, </a:t>
            </a:r>
            <a:r>
              <a:rPr lang="ru-RU" sz="3200" dirty="0" err="1"/>
              <a:t>молібден</a:t>
            </a:r>
            <a:r>
              <a:rPr lang="ru-RU" sz="3200" dirty="0"/>
              <a:t> – в </a:t>
            </a:r>
            <a:r>
              <a:rPr lang="ru-RU" sz="3200" dirty="0" err="1"/>
              <a:t>білій</a:t>
            </a:r>
            <a:r>
              <a:rPr lang="ru-RU" sz="3200" dirty="0"/>
              <a:t> </a:t>
            </a:r>
            <a:r>
              <a:rPr lang="ru-RU" sz="3200" dirty="0" err="1"/>
              <a:t>речовині</a:t>
            </a:r>
            <a:r>
              <a:rPr lang="ru-RU" sz="3200" dirty="0"/>
              <a:t> </a:t>
            </a:r>
            <a:r>
              <a:rPr lang="ru-RU" sz="3200" dirty="0" err="1"/>
              <a:t>мозку</a:t>
            </a:r>
            <a:r>
              <a:rPr lang="ru-RU" sz="3200" dirty="0"/>
              <a:t>, </a:t>
            </a:r>
            <a:r>
              <a:rPr lang="ru-RU" sz="3200" dirty="0" err="1"/>
              <a:t>літій</a:t>
            </a:r>
            <a:r>
              <a:rPr lang="ru-RU" sz="3200" dirty="0"/>
              <a:t> – в </a:t>
            </a:r>
            <a:r>
              <a:rPr lang="ru-RU" sz="3200" dirty="0" err="1"/>
              <a:t>легенях</a:t>
            </a:r>
            <a:r>
              <a:rPr lang="ru-RU" sz="3200" dirty="0"/>
              <a:t>.</a:t>
            </a:r>
          </a:p>
          <a:p>
            <a:pPr>
              <a:buFont typeface="Wingdings 3" pitchFamily="18" charset="2"/>
              <a:buNone/>
            </a:pPr>
            <a:r>
              <a:rPr lang="ru-RU" dirty="0"/>
              <a:t>		</a:t>
            </a:r>
          </a:p>
        </p:txBody>
      </p:sp>
      <p:sp>
        <p:nvSpPr>
          <p:cNvPr id="40963" name="Text Box 18"/>
          <p:cNvSpPr txBox="1">
            <a:spLocks noChangeArrowheads="1"/>
          </p:cNvSpPr>
          <p:nvPr/>
        </p:nvSpPr>
        <p:spPr bwMode="auto">
          <a:xfrm>
            <a:off x="899592" y="3789040"/>
            <a:ext cx="748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Lucida Sans Unicode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Arial Black" pitchFamily="34" charset="0"/>
              </a:rPr>
              <a:t>Залізо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9144000" cy="55892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25603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Входить до складу </a:t>
            </a:r>
            <a:r>
              <a:rPr lang="ru-RU" sz="2400" dirty="0" err="1"/>
              <a:t>гемоглобіну</a:t>
            </a:r>
            <a:r>
              <a:rPr lang="ru-RU" sz="2400" dirty="0"/>
              <a:t> </a:t>
            </a:r>
          </a:p>
          <a:p>
            <a:pPr marL="0" indent="25603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  <a:p>
            <a:pPr marL="0" indent="25603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переміщення</a:t>
            </a:r>
            <a:r>
              <a:rPr lang="ru-RU" sz="2400" dirty="0"/>
              <a:t> </a:t>
            </a:r>
            <a:r>
              <a:rPr lang="ru-RU" sz="2400" dirty="0" err="1"/>
              <a:t>кисню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та </a:t>
            </a:r>
            <a:r>
              <a:rPr lang="ru-RU" sz="2400" dirty="0" err="1"/>
              <a:t>виведення</a:t>
            </a:r>
            <a:r>
              <a:rPr lang="ru-RU" sz="2400" dirty="0"/>
              <a:t> </a:t>
            </a:r>
            <a:r>
              <a:rPr lang="ru-RU" sz="2400" dirty="0" err="1"/>
              <a:t>вуглекислого</a:t>
            </a:r>
            <a:r>
              <a:rPr lang="ru-RU" sz="2400" dirty="0"/>
              <a:t> газу</a:t>
            </a:r>
          </a:p>
          <a:p>
            <a:pPr marL="0" indent="25603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  <a:p>
            <a:pPr marL="0" indent="25603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err="1"/>
              <a:t>Нестача</a:t>
            </a:r>
            <a:r>
              <a:rPr lang="ru-RU" sz="2400" dirty="0"/>
              <a:t> </a:t>
            </a:r>
            <a:r>
              <a:rPr lang="ru-RU" sz="2400" dirty="0" err="1"/>
              <a:t>заліза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анемії</a:t>
            </a:r>
            <a:endParaRPr lang="ru-RU" sz="2400" dirty="0"/>
          </a:p>
          <a:p>
            <a:pPr marL="0" indent="25603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</a:t>
            </a:r>
          </a:p>
          <a:p>
            <a:pPr marL="0" indent="2555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err="1"/>
              <a:t>Надлишок</a:t>
            </a:r>
            <a:r>
              <a:rPr lang="ru-RU" sz="2400" dirty="0"/>
              <a:t> - </a:t>
            </a:r>
            <a:r>
              <a:rPr lang="ru-RU" sz="2400" dirty="0" err="1"/>
              <a:t>шкідливий</a:t>
            </a:r>
            <a:r>
              <a:rPr lang="ru-RU" sz="2400" dirty="0"/>
              <a:t>. З ним </a:t>
            </a:r>
            <a:r>
              <a:rPr lang="ru-RU" sz="2400" dirty="0" err="1"/>
              <a:t>пов</a:t>
            </a:r>
            <a:r>
              <a:rPr lang="en-US" sz="2400" dirty="0"/>
              <a:t>’</a:t>
            </a:r>
            <a:r>
              <a:rPr lang="ru-RU" sz="2400" dirty="0"/>
              <a:t>я</a:t>
            </a:r>
            <a:r>
              <a:rPr lang="uk-UA" sz="2400" dirty="0"/>
              <a:t>за</a:t>
            </a:r>
            <a:r>
              <a:rPr lang="ru-RU" sz="2400" dirty="0" err="1"/>
              <a:t>ний</a:t>
            </a:r>
            <a:r>
              <a:rPr lang="ru-RU" sz="2400" dirty="0"/>
              <a:t> сидероз очей та </a:t>
            </a:r>
            <a:r>
              <a:rPr lang="ru-RU" sz="2400" dirty="0" err="1"/>
              <a:t>легенів</a:t>
            </a:r>
            <a:r>
              <a:rPr lang="ru-RU" sz="2400" dirty="0"/>
              <a:t> –</a:t>
            </a:r>
            <a:r>
              <a:rPr lang="ru-RU" sz="2400" dirty="0" err="1"/>
              <a:t>захворювання</a:t>
            </a:r>
            <a:r>
              <a:rPr lang="ru-RU" sz="2400" dirty="0"/>
              <a:t>, </a:t>
            </a:r>
            <a:r>
              <a:rPr lang="ru-RU" sz="2400" dirty="0" err="1"/>
              <a:t>відкладання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</a:t>
            </a:r>
            <a:r>
              <a:rPr lang="ru-RU" sz="2400" dirty="0" err="1"/>
              <a:t>заліза</a:t>
            </a:r>
            <a:r>
              <a:rPr lang="ru-RU" sz="2400" dirty="0"/>
              <a:t> в тканинах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41987" name="Рисунок 4" descr="9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4725143"/>
            <a:ext cx="4464496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3263" cy="141277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uk-UA" sz="4400" dirty="0">
                <a:latin typeface="Arial Black" pitchFamily="34" charset="0"/>
              </a:rPr>
              <a:t>Залізо: джерела надходження</a:t>
            </a:r>
            <a:endParaRPr lang="ru-RU" sz="4400" dirty="0">
              <a:latin typeface="Arial Black" pitchFamily="34" charset="0"/>
            </a:endParaRPr>
          </a:p>
        </p:txBody>
      </p:sp>
      <p:graphicFrame>
        <p:nvGraphicFramePr>
          <p:cNvPr id="67608" name="Group 2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03675980"/>
              </p:ext>
            </p:extLst>
          </p:nvPr>
        </p:nvGraphicFramePr>
        <p:xfrm>
          <a:off x="0" y="1396018"/>
          <a:ext cx="9144000" cy="5460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2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Продукти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46" marR="9184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Залізо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(мг на 100 г)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46" marR="9184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35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Печінка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свинна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Морска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капуста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Курага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Петрушка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Буряк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Горох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Пшоно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Печінка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яловичини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Жовток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яйця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Крупа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гречнева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Язик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яловичини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ясо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інд</a:t>
                      </a:r>
                      <a:r>
                        <a:rPr kumimoji="0" lang="uk-UA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иче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Хліб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пшеничний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Житній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хліб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Ліщина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Яловичини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Крупа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рисова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Білок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яйця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46" marR="9184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20,20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7,00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6,98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6,90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6,70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6,65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3,95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3,60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3,0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2,90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0,15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46" marR="9184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0350" cy="1403648"/>
          </a:xfrm>
          <a:solidFill>
            <a:srgbClr val="CCFF66"/>
          </a:solidFill>
        </p:spPr>
        <p:txBody>
          <a:bodyPr/>
          <a:lstStyle/>
          <a:p>
            <a:r>
              <a:rPr lang="uk-UA" dirty="0"/>
              <a:t>Мідь               С</a:t>
            </a:r>
            <a:r>
              <a:rPr lang="en-US" dirty="0"/>
              <a:t>u</a:t>
            </a:r>
            <a:endParaRPr lang="ru-RU" dirty="0"/>
          </a:p>
        </p:txBody>
      </p:sp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99FFCC"/>
          </a:solidFill>
        </p:spPr>
        <p:txBody>
          <a:bodyPr/>
          <a:lstStyle/>
          <a:p>
            <a:r>
              <a:rPr lang="ru-RU" dirty="0" err="1"/>
              <a:t>Мідь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кровотворення</a:t>
            </a:r>
            <a:r>
              <a:rPr lang="ru-RU" dirty="0"/>
              <a:t> у 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тварин</a:t>
            </a:r>
            <a:endParaRPr lang="ru-RU" dirty="0"/>
          </a:p>
          <a:p>
            <a:r>
              <a:rPr lang="ru-RU" dirty="0"/>
              <a:t>Є </a:t>
            </a:r>
            <a:r>
              <a:rPr lang="ru-RU" dirty="0" err="1"/>
              <a:t>каталізатором</a:t>
            </a:r>
            <a:r>
              <a:rPr lang="ru-RU" dirty="0"/>
              <a:t> 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endParaRPr lang="ru-RU" dirty="0"/>
          </a:p>
          <a:p>
            <a:pPr marL="109537" indent="0">
              <a:buNone/>
            </a:pPr>
            <a:endParaRPr lang="ru-RU" dirty="0"/>
          </a:p>
          <a:p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:</a:t>
            </a:r>
          </a:p>
          <a:p>
            <a:r>
              <a:rPr lang="uk-UA" sz="2400" dirty="0"/>
              <a:t>Горіхи</a:t>
            </a:r>
          </a:p>
          <a:p>
            <a:r>
              <a:rPr lang="uk-UA" sz="2400" dirty="0"/>
              <a:t>Молоко</a:t>
            </a:r>
          </a:p>
          <a:p>
            <a:r>
              <a:rPr lang="uk-UA" sz="2400" dirty="0"/>
              <a:t>Печінка</a:t>
            </a:r>
          </a:p>
          <a:p>
            <a:r>
              <a:rPr lang="uk-UA" sz="2400" dirty="0"/>
              <a:t>Жовток</a:t>
            </a:r>
          </a:p>
          <a:p>
            <a:endParaRPr lang="ru-RU" dirty="0"/>
          </a:p>
          <a:p>
            <a:pPr marL="109537" indent="0">
              <a:buNone/>
            </a:pPr>
            <a:r>
              <a:rPr lang="ru-RU" dirty="0"/>
              <a:t>		</a:t>
            </a:r>
          </a:p>
        </p:txBody>
      </p:sp>
      <p:pic>
        <p:nvPicPr>
          <p:cNvPr id="5" name="Picture 10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73016"/>
            <a:ext cx="28575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93" y="0"/>
            <a:ext cx="9144000" cy="1419523"/>
          </a:xfr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109537" indent="0">
              <a:buNone/>
            </a:pPr>
            <a:endParaRPr lang="ru-RU" sz="2200" dirty="0"/>
          </a:p>
          <a:p>
            <a:pPr marL="109537" indent="0"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Входить до складу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ферментів</a:t>
            </a:r>
            <a:r>
              <a:rPr lang="ru-RU" sz="2400" dirty="0"/>
              <a:t>, </a:t>
            </a:r>
            <a:r>
              <a:rPr lang="ru-RU" sz="2400" dirty="0" err="1"/>
              <a:t>інсуліну</a:t>
            </a:r>
            <a:r>
              <a:rPr lang="ru-RU" sz="2400" dirty="0"/>
              <a:t>,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бере</a:t>
            </a:r>
            <a:r>
              <a:rPr lang="ru-RU" sz="2400" dirty="0"/>
              <a:t> участь у </a:t>
            </a:r>
            <a:r>
              <a:rPr lang="ru-RU" sz="2400" dirty="0" err="1"/>
              <a:t>кровотворенні</a:t>
            </a:r>
            <a:r>
              <a:rPr lang="ru-RU" sz="2400" dirty="0"/>
              <a:t>, </a:t>
            </a:r>
          </a:p>
          <a:p>
            <a:r>
              <a:rPr lang="ru-RU" sz="2400" dirty="0" err="1"/>
              <a:t>синтезі</a:t>
            </a:r>
            <a:r>
              <a:rPr lang="ru-RU" sz="2400" dirty="0"/>
              <a:t> </a:t>
            </a:r>
            <a:r>
              <a:rPr lang="ru-RU" sz="2400" dirty="0" err="1"/>
              <a:t>амінокислот</a:t>
            </a:r>
            <a:r>
              <a:rPr lang="ru-RU" sz="2400" dirty="0"/>
              <a:t>,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необхідний</a:t>
            </a:r>
            <a:r>
              <a:rPr lang="ru-RU" sz="2400" dirty="0"/>
              <a:t> для </a:t>
            </a:r>
            <a:r>
              <a:rPr lang="ru-RU" sz="2400" dirty="0" err="1"/>
              <a:t>нормальної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ендокринних</a:t>
            </a:r>
            <a:r>
              <a:rPr lang="ru-RU" sz="2400" dirty="0"/>
              <a:t> </a:t>
            </a:r>
            <a:r>
              <a:rPr lang="ru-RU" sz="2400" dirty="0" err="1"/>
              <a:t>залоз</a:t>
            </a:r>
            <a:r>
              <a:rPr lang="ru-RU" sz="2400" dirty="0"/>
              <a:t>,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нормалізує</a:t>
            </a:r>
            <a:r>
              <a:rPr lang="ru-RU" sz="2400" dirty="0"/>
              <a:t> </a:t>
            </a:r>
            <a:r>
              <a:rPr lang="ru-RU" sz="2400" dirty="0" err="1"/>
              <a:t>жировий</a:t>
            </a:r>
            <a:r>
              <a:rPr lang="ru-RU" sz="2400" dirty="0"/>
              <a:t> </a:t>
            </a:r>
            <a:r>
              <a:rPr lang="ru-RU" sz="2400" dirty="0" err="1"/>
              <a:t>обмін</a:t>
            </a:r>
            <a:r>
              <a:rPr lang="ru-RU" sz="2400" dirty="0"/>
              <a:t>. </a:t>
            </a:r>
          </a:p>
          <a:p>
            <a:pPr marL="109537" indent="0">
              <a:buNone/>
            </a:pPr>
            <a:r>
              <a:rPr lang="ru-RU" sz="2400" dirty="0"/>
              <a:t> </a:t>
            </a:r>
          </a:p>
          <a:p>
            <a:pPr marL="109537" indent="0">
              <a:buNone/>
            </a:pPr>
            <a:endParaRPr lang="uk-UA" sz="2200" dirty="0"/>
          </a:p>
          <a:p>
            <a:pPr marL="109537" indent="0">
              <a:buNone/>
            </a:pPr>
            <a:endParaRPr lang="uk-UA" sz="2200" dirty="0"/>
          </a:p>
          <a:p>
            <a:r>
              <a:rPr lang="uk-UA" sz="2800" dirty="0"/>
              <a:t>Джерела надходження</a:t>
            </a:r>
            <a:r>
              <a:rPr lang="uk-UA" sz="2200" dirty="0"/>
              <a:t>: пшениця,</a:t>
            </a:r>
            <a:r>
              <a:rPr lang="ru-RU" sz="2000" dirty="0" err="1"/>
              <a:t>печінка</a:t>
            </a:r>
            <a:r>
              <a:rPr lang="ru-RU" sz="2000" dirty="0"/>
              <a:t>, м '</a:t>
            </a:r>
            <a:r>
              <a:rPr lang="ru-RU" sz="2000" dirty="0" err="1"/>
              <a:t>ясо</a:t>
            </a:r>
            <a:r>
              <a:rPr lang="ru-RU" sz="2000" dirty="0"/>
              <a:t>, </a:t>
            </a:r>
            <a:r>
              <a:rPr lang="ru-RU" sz="2000" dirty="0" err="1"/>
              <a:t>жовток</a:t>
            </a:r>
            <a:r>
              <a:rPr lang="ru-RU" sz="2000" dirty="0"/>
              <a:t> </a:t>
            </a:r>
            <a:r>
              <a:rPr lang="ru-RU" sz="2000" dirty="0" err="1"/>
              <a:t>яйця</a:t>
            </a:r>
            <a:r>
              <a:rPr lang="ru-RU" sz="2000" dirty="0"/>
              <a:t>, </a:t>
            </a:r>
            <a:r>
              <a:rPr lang="ru-RU" sz="2000" dirty="0" err="1"/>
              <a:t>гриби</a:t>
            </a:r>
            <a:r>
              <a:rPr lang="ru-RU" sz="2000" dirty="0"/>
              <a:t>, </a:t>
            </a:r>
            <a:r>
              <a:rPr lang="ru-RU" sz="2000" dirty="0" err="1"/>
              <a:t>злакові</a:t>
            </a:r>
            <a:r>
              <a:rPr lang="ru-RU" sz="2000" dirty="0"/>
              <a:t>, </a:t>
            </a:r>
            <a:r>
              <a:rPr lang="ru-RU" sz="2000" dirty="0" err="1"/>
              <a:t>бобові</a:t>
            </a:r>
            <a:r>
              <a:rPr lang="ru-RU" sz="2000" dirty="0"/>
              <a:t>, </a:t>
            </a:r>
            <a:r>
              <a:rPr lang="ru-RU" sz="2000" dirty="0" err="1"/>
              <a:t>часник</a:t>
            </a:r>
            <a:r>
              <a:rPr lang="ru-RU" sz="2000" dirty="0"/>
              <a:t>, </a:t>
            </a:r>
            <a:r>
              <a:rPr lang="ru-RU" sz="2000" dirty="0" err="1"/>
              <a:t>картопля</a:t>
            </a:r>
            <a:r>
              <a:rPr lang="ru-RU" sz="2000" dirty="0"/>
              <a:t>, </a:t>
            </a:r>
            <a:r>
              <a:rPr lang="ru-RU" sz="2000" dirty="0" err="1"/>
              <a:t>буряк</a:t>
            </a:r>
            <a:r>
              <a:rPr lang="ru-RU" sz="2000" dirty="0"/>
              <a:t>, </a:t>
            </a:r>
            <a:r>
              <a:rPr lang="ru-RU" sz="2000" dirty="0" err="1"/>
              <a:t>горіхи</a:t>
            </a:r>
            <a:r>
              <a:rPr lang="ru-RU" sz="2000" dirty="0"/>
              <a:t>.  </a:t>
            </a:r>
          </a:p>
          <a:p>
            <a:endParaRPr lang="uk-UA" sz="2200" dirty="0"/>
          </a:p>
          <a:p>
            <a:endParaRPr lang="ru-RU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240360" cy="186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1427163"/>
          </a:xfrm>
          <a:solidFill>
            <a:srgbClr val="FF99FF"/>
          </a:solidFill>
        </p:spPr>
      </p:pic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і </a:t>
            </a:r>
            <a:r>
              <a:rPr lang="ru-RU" dirty="0" err="1"/>
              <a:t>гемоглобіну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, </a:t>
            </a:r>
          </a:p>
          <a:p>
            <a:r>
              <a:rPr lang="ru-RU" dirty="0" err="1"/>
              <a:t>Бере</a:t>
            </a:r>
            <a:r>
              <a:rPr lang="ru-RU" dirty="0"/>
              <a:t> у </a:t>
            </a:r>
            <a:r>
              <a:rPr lang="ru-RU" dirty="0" err="1"/>
              <a:t>уасть</a:t>
            </a:r>
            <a:r>
              <a:rPr lang="ru-RU" dirty="0"/>
              <a:t> у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інсуліну</a:t>
            </a:r>
            <a:r>
              <a:rPr lang="ru-RU" dirty="0"/>
              <a:t>, </a:t>
            </a:r>
          </a:p>
          <a:p>
            <a:r>
              <a:rPr lang="ru-RU" dirty="0" err="1"/>
              <a:t>Необхідний</a:t>
            </a:r>
            <a:r>
              <a:rPr lang="ru-RU" dirty="0"/>
              <a:t> для синтезу </a:t>
            </a:r>
            <a:r>
              <a:rPr lang="ru-RU" dirty="0" err="1"/>
              <a:t>вітаміну</a:t>
            </a:r>
            <a:r>
              <a:rPr lang="ru-RU" dirty="0"/>
              <a:t> В12</a:t>
            </a:r>
          </a:p>
          <a:p>
            <a:pPr marL="109537" indent="0">
              <a:buNone/>
            </a:pPr>
            <a:r>
              <a:rPr lang="uk-UA" dirty="0"/>
              <a:t>             Джерела надходження: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горох, </a:t>
            </a:r>
            <a:r>
              <a:rPr lang="ru-RU" dirty="0" err="1"/>
              <a:t>буряк</a:t>
            </a:r>
            <a:r>
              <a:rPr lang="ru-RU" dirty="0"/>
              <a:t>, </a:t>
            </a:r>
            <a:r>
              <a:rPr lang="ru-RU" dirty="0" err="1"/>
              <a:t>червона</a:t>
            </a:r>
            <a:r>
              <a:rPr lang="ru-RU" dirty="0"/>
              <a:t> смородина, </a:t>
            </a:r>
            <a:r>
              <a:rPr lang="ru-RU" dirty="0" err="1"/>
              <a:t>полуниці</a:t>
            </a:r>
            <a:r>
              <a:rPr lang="ru-RU" dirty="0"/>
              <a:t>. 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99FFCC"/>
          </a:solidFill>
        </p:spPr>
        <p:txBody>
          <a:bodyPr/>
          <a:lstStyle/>
          <a:p>
            <a:r>
              <a:rPr lang="uk-UA" dirty="0"/>
              <a:t>Марганець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376862"/>
          </a:xfrm>
          <a:solidFill>
            <a:srgbClr val="99FF66"/>
          </a:solid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/>
              <a:t>Добова потреба 0,1мг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sz="1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/>
              <a:t>Регулює роботу центральної нервової системи, репродуктивну систему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/>
              <a:t>Поліпшує </a:t>
            </a:r>
            <a:r>
              <a:rPr lang="uk-UA" sz="1600" dirty="0" err="1"/>
              <a:t>пам</a:t>
            </a:r>
            <a:r>
              <a:rPr lang="en-US" sz="1600" dirty="0"/>
              <a:t>’</a:t>
            </a:r>
            <a:r>
              <a:rPr lang="uk-UA" sz="1600" dirty="0"/>
              <a:t>ять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/>
              <a:t>Зменшує нервову </a:t>
            </a:r>
            <a:r>
              <a:rPr lang="uk-UA" sz="1600" dirty="0" err="1"/>
              <a:t>дратівливісь</a:t>
            </a:r>
            <a:endParaRPr lang="uk-UA" sz="1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/>
              <a:t>Запобігає остеопорозу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/>
              <a:t>Активує ферменти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uk-UA" sz="1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/>
              <a:t>НАДЛИШОК: підсилює дефіцит магнію та міді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sz="1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600" dirty="0"/>
              <a:t>ПРИ НЕСТАЧІ: деформуються суглоби, порушується репродуктивна функція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sz="1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/>
              <a:t>Джерела надходження: </a:t>
            </a:r>
            <a:r>
              <a:rPr lang="uk-UA" sz="1600" dirty="0"/>
              <a:t>чай, рослинні соки, цільні злакові, горіхи,зелені овочі, горох, буряк.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57040"/>
            <a:ext cx="2700536" cy="150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/>
          <a:lstStyle/>
          <a:p>
            <a:r>
              <a:rPr lang="uk-UA" dirty="0"/>
              <a:t>Молібден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/>
              <a:t>.</a:t>
            </a:r>
            <a:r>
              <a:rPr lang="ru-RU" sz="2000" b="1" i="1" dirty="0"/>
              <a:t> </a:t>
            </a:r>
            <a:r>
              <a:rPr lang="ru-RU" sz="2000" b="1" i="1" dirty="0" err="1"/>
              <a:t>Добова</a:t>
            </a:r>
            <a:r>
              <a:rPr lang="ru-RU" sz="2000" b="1" i="1" dirty="0"/>
              <a:t> потреба:</a:t>
            </a:r>
            <a:r>
              <a:rPr lang="ru-RU" sz="2000" dirty="0"/>
              <a:t> 50-100 мкг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  <a:p>
            <a:r>
              <a:rPr lang="ru-RU" dirty="0"/>
              <a:t>*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</a:t>
            </a:r>
          </a:p>
          <a:p>
            <a:r>
              <a:rPr lang="ru-RU" dirty="0"/>
              <a:t>*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профілактиці</a:t>
            </a:r>
            <a:r>
              <a:rPr lang="ru-RU" dirty="0"/>
              <a:t> </a:t>
            </a:r>
            <a:r>
              <a:rPr lang="ru-RU" dirty="0" err="1"/>
              <a:t>карієсу</a:t>
            </a:r>
            <a:r>
              <a:rPr lang="ru-RU" dirty="0"/>
              <a:t>,</a:t>
            </a:r>
          </a:p>
          <a:p>
            <a:r>
              <a:rPr lang="ru-RU" dirty="0"/>
              <a:t>*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</a:t>
            </a:r>
          </a:p>
          <a:p>
            <a:r>
              <a:rPr lang="ru-RU" dirty="0"/>
              <a:t>* </a:t>
            </a:r>
            <a:r>
              <a:rPr lang="ru-RU" dirty="0" err="1"/>
              <a:t>нормалізує</a:t>
            </a:r>
            <a:r>
              <a:rPr lang="ru-RU" dirty="0"/>
              <a:t> </a:t>
            </a:r>
            <a:r>
              <a:rPr lang="ru-RU" dirty="0" err="1"/>
              <a:t>статеву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,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анемії</a:t>
            </a:r>
            <a:r>
              <a:rPr lang="ru-RU" dirty="0"/>
              <a:t> та </a:t>
            </a:r>
            <a:r>
              <a:rPr lang="ru-RU" dirty="0" err="1"/>
              <a:t>подагрі</a:t>
            </a:r>
            <a:r>
              <a:rPr lang="ru-RU" dirty="0"/>
              <a:t>,</a:t>
            </a:r>
          </a:p>
          <a:p>
            <a:r>
              <a:rPr lang="ru-RU" dirty="0"/>
              <a:t>* </a:t>
            </a:r>
            <a:r>
              <a:rPr lang="ru-RU" dirty="0" err="1"/>
              <a:t>знімає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сульфідами</a:t>
            </a:r>
            <a:r>
              <a:rPr lang="ru-RU" dirty="0"/>
              <a:t> і алкоголем.</a:t>
            </a:r>
          </a:p>
          <a:p>
            <a:pPr marL="109537" indent="0">
              <a:buNone/>
            </a:pPr>
            <a:endParaRPr lang="ru-RU" dirty="0"/>
          </a:p>
          <a:p>
            <a:pPr marL="109537" indent="0">
              <a:buNone/>
            </a:pPr>
            <a:r>
              <a:rPr lang="uk-UA" dirty="0"/>
              <a:t>                             Джерела надходження</a:t>
            </a:r>
            <a:endParaRPr lang="ru-RU" dirty="0"/>
          </a:p>
          <a:p>
            <a:endParaRPr lang="ru-RU" dirty="0"/>
          </a:p>
          <a:p>
            <a:r>
              <a:rPr lang="ru-RU" dirty="0"/>
              <a:t>* </a:t>
            </a:r>
            <a:r>
              <a:rPr lang="ru-RU" dirty="0" err="1"/>
              <a:t>молчні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нутрощі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</a:t>
            </a:r>
          </a:p>
          <a:p>
            <a:r>
              <a:rPr lang="ru-RU" dirty="0"/>
              <a:t>* </a:t>
            </a:r>
            <a:r>
              <a:rPr lang="ru-RU" dirty="0" err="1"/>
              <a:t>морепродукти</a:t>
            </a:r>
            <a:endParaRPr lang="ru-RU" dirty="0"/>
          </a:p>
          <a:p>
            <a:r>
              <a:rPr lang="ru-RU" dirty="0"/>
              <a:t>* </a:t>
            </a:r>
            <a:r>
              <a:rPr lang="ru-RU" dirty="0" err="1"/>
              <a:t>морква</a:t>
            </a:r>
            <a:r>
              <a:rPr lang="ru-RU" dirty="0"/>
              <a:t>, темно-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листові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часник</a:t>
            </a:r>
            <a:r>
              <a:rPr lang="ru-RU" dirty="0"/>
              <a:t>, </a:t>
            </a:r>
            <a:r>
              <a:rPr lang="ru-RU" dirty="0" err="1"/>
              <a:t>кольорова</a:t>
            </a:r>
            <a:r>
              <a:rPr lang="ru-RU" dirty="0"/>
              <a:t>       капуста,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горошок</a:t>
            </a:r>
            <a:r>
              <a:rPr lang="ru-RU" dirty="0"/>
              <a:t>,</a:t>
            </a:r>
          </a:p>
          <a:p>
            <a:r>
              <a:rPr lang="ru-RU" dirty="0"/>
              <a:t>* </a:t>
            </a:r>
            <a:r>
              <a:rPr lang="ru-RU" dirty="0" err="1"/>
              <a:t>бобові</a:t>
            </a:r>
            <a:r>
              <a:rPr lang="ru-RU" dirty="0"/>
              <a:t>, </a:t>
            </a:r>
            <a:r>
              <a:rPr lang="ru-RU" dirty="0" err="1"/>
              <a:t>неочищене</a:t>
            </a:r>
            <a:r>
              <a:rPr lang="ru-RU" dirty="0"/>
              <a:t> зерно.</a:t>
            </a:r>
          </a:p>
          <a:p>
            <a:pPr marL="109537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2555776" cy="16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" y="0"/>
            <a:ext cx="9144000" cy="1340768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uk-UA" sz="3600" dirty="0">
                <a:latin typeface="Arial Black" pitchFamily="34" charset="0"/>
              </a:rPr>
              <a:t>Нестача окремих елементів </a:t>
            </a:r>
            <a:r>
              <a:rPr lang="ru-RU" sz="36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впливає</a:t>
            </a:r>
            <a:r>
              <a:rPr lang="ru-RU" sz="36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36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організм</a:t>
            </a:r>
            <a:r>
              <a:rPr lang="ru-RU" sz="36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людини</a:t>
            </a:r>
            <a:br>
              <a:rPr lang="ru-RU" sz="4400" dirty="0">
                <a:solidFill>
                  <a:srgbClr val="0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0177" name="Содержимое 7"/>
          <p:cNvSpPr>
            <a:spLocks noGrp="1"/>
          </p:cNvSpPr>
          <p:nvPr>
            <p:ph idx="1"/>
          </p:nvPr>
        </p:nvSpPr>
        <p:spPr>
          <a:xfrm>
            <a:off x="0" y="1340768"/>
            <a:ext cx="9165771" cy="5517232"/>
          </a:xfrm>
          <a:solidFill>
            <a:srgbClr val="CCFF66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200" dirty="0"/>
              <a:t>         </a:t>
            </a:r>
          </a:p>
          <a:p>
            <a:pPr>
              <a:buFont typeface="Wingdings 3" pitchFamily="18" charset="2"/>
              <a:buNone/>
            </a:pPr>
            <a:endParaRPr lang="ru-RU" sz="2200" dirty="0"/>
          </a:p>
          <a:p>
            <a:pPr>
              <a:buFont typeface="Wingdings 3" pitchFamily="18" charset="2"/>
              <a:buNone/>
            </a:pPr>
            <a:r>
              <a:rPr lang="ru-RU" sz="2200" dirty="0"/>
              <a:t>         </a:t>
            </a:r>
            <a:r>
              <a:rPr lang="ru-RU" sz="2200" dirty="0" err="1"/>
              <a:t>Імунна</a:t>
            </a:r>
            <a:r>
              <a:rPr lang="ru-RU" sz="2200" dirty="0"/>
              <a:t> система: </a:t>
            </a:r>
            <a:r>
              <a:rPr lang="ru-RU" sz="2200" dirty="0" err="1"/>
              <a:t>Cu</a:t>
            </a:r>
            <a:r>
              <a:rPr lang="ru-RU" sz="2200" dirty="0"/>
              <a:t>, </a:t>
            </a:r>
            <a:r>
              <a:rPr lang="ru-RU" sz="2200" dirty="0" err="1"/>
              <a:t>Zn</a:t>
            </a:r>
            <a:r>
              <a:rPr lang="ru-RU" sz="2200" dirty="0"/>
              <a:t>, </a:t>
            </a:r>
            <a:r>
              <a:rPr lang="ru-RU" sz="2200" dirty="0" err="1"/>
              <a:t>Fe</a:t>
            </a:r>
            <a:r>
              <a:rPr lang="ru-RU" sz="2200" dirty="0"/>
              <a:t>, </a:t>
            </a:r>
            <a:r>
              <a:rPr lang="ru-RU" sz="2200" dirty="0" err="1"/>
              <a:t>Se</a:t>
            </a:r>
            <a:endParaRPr lang="ru-RU" sz="2200" dirty="0"/>
          </a:p>
          <a:p>
            <a:pPr marL="950913" lvl="2" indent="-457200" algn="just">
              <a:buFont typeface="Wingdings" pitchFamily="2" charset="2"/>
              <a:buChar char="ü"/>
            </a:pPr>
            <a:r>
              <a:rPr lang="ru-RU" sz="2200" dirty="0" err="1"/>
              <a:t>Вплив</a:t>
            </a:r>
            <a:r>
              <a:rPr lang="ru-RU" sz="2200" dirty="0"/>
              <a:t> на </a:t>
            </a:r>
            <a:r>
              <a:rPr lang="ru-RU" sz="2200" dirty="0" err="1"/>
              <a:t>нервову</a:t>
            </a:r>
            <a:r>
              <a:rPr lang="ru-RU" sz="2200" dirty="0"/>
              <a:t> систему: </a:t>
            </a:r>
            <a:r>
              <a:rPr lang="ru-RU" sz="2200" dirty="0" err="1"/>
              <a:t>Mg</a:t>
            </a:r>
            <a:r>
              <a:rPr lang="ru-RU" sz="2200" dirty="0"/>
              <a:t>, </a:t>
            </a:r>
            <a:r>
              <a:rPr lang="ru-RU" sz="2200" dirty="0" err="1"/>
              <a:t>Mn</a:t>
            </a:r>
            <a:endParaRPr lang="ru-RU" sz="2200" dirty="0"/>
          </a:p>
          <a:p>
            <a:pPr marL="950913" lvl="2" indent="-457200" algn="just">
              <a:buFont typeface="Wingdings" pitchFamily="2" charset="2"/>
              <a:buChar char="ü"/>
            </a:pPr>
            <a:r>
              <a:rPr lang="ru-RU" sz="2200" dirty="0" err="1"/>
              <a:t>Гормональна</a:t>
            </a:r>
            <a:r>
              <a:rPr lang="ru-RU" sz="2200" dirty="0"/>
              <a:t> система: </a:t>
            </a:r>
            <a:r>
              <a:rPr lang="ru-RU" sz="2200" dirty="0" err="1"/>
              <a:t>Fe</a:t>
            </a:r>
            <a:r>
              <a:rPr lang="ru-RU" sz="2200" dirty="0"/>
              <a:t>, </a:t>
            </a:r>
            <a:r>
              <a:rPr lang="ru-RU" sz="2200" dirty="0" err="1"/>
              <a:t>Mn</a:t>
            </a:r>
            <a:r>
              <a:rPr lang="ru-RU" sz="2200" dirty="0"/>
              <a:t>, </a:t>
            </a:r>
            <a:r>
              <a:rPr lang="ru-RU" sz="2200" dirty="0" err="1"/>
              <a:t>Zn</a:t>
            </a:r>
            <a:r>
              <a:rPr lang="ru-RU" sz="2200" dirty="0"/>
              <a:t>, </a:t>
            </a:r>
            <a:r>
              <a:rPr lang="ru-RU" sz="2200" dirty="0" err="1"/>
              <a:t>Cu</a:t>
            </a:r>
            <a:r>
              <a:rPr lang="ru-RU" sz="2200" dirty="0"/>
              <a:t>, </a:t>
            </a:r>
            <a:r>
              <a:rPr lang="ru-RU" sz="2200" dirty="0" err="1"/>
              <a:t>Mg</a:t>
            </a:r>
            <a:endParaRPr lang="ru-RU" sz="2200" dirty="0"/>
          </a:p>
          <a:p>
            <a:pPr marL="950913" lvl="2" indent="-457200" algn="just">
              <a:buFont typeface="Wingdings" pitchFamily="2" charset="2"/>
              <a:buChar char="ü"/>
            </a:pPr>
            <a:r>
              <a:rPr lang="ru-RU" sz="2200" dirty="0" err="1"/>
              <a:t>Виробництво</a:t>
            </a:r>
            <a:r>
              <a:rPr lang="ru-RU" sz="2200" dirty="0"/>
              <a:t> </a:t>
            </a:r>
            <a:r>
              <a:rPr lang="ru-RU" sz="2200" dirty="0" err="1"/>
              <a:t>вітамінів</a:t>
            </a:r>
            <a:r>
              <a:rPr lang="ru-RU" sz="2200" dirty="0"/>
              <a:t>: </a:t>
            </a:r>
            <a:r>
              <a:rPr lang="ru-RU" sz="2200" dirty="0" err="1"/>
              <a:t>Co</a:t>
            </a:r>
            <a:endParaRPr lang="ru-RU" sz="2200" dirty="0"/>
          </a:p>
          <a:p>
            <a:pPr marL="950913" lvl="2" indent="-457200" algn="just">
              <a:buFont typeface="Wingdings" pitchFamily="2" charset="2"/>
              <a:buChar char="ü"/>
            </a:pPr>
            <a:r>
              <a:rPr lang="ru-RU" sz="2200" dirty="0" err="1"/>
              <a:t>Виробництво</a:t>
            </a:r>
            <a:r>
              <a:rPr lang="ru-RU" sz="2200" dirty="0"/>
              <a:t> </a:t>
            </a:r>
            <a:r>
              <a:rPr lang="ru-RU" sz="2200" dirty="0" err="1"/>
              <a:t>крові</a:t>
            </a:r>
            <a:r>
              <a:rPr lang="ru-RU" sz="2200" dirty="0"/>
              <a:t>: </a:t>
            </a:r>
            <a:r>
              <a:rPr lang="ru-RU" sz="2200" dirty="0" err="1"/>
              <a:t>Cu</a:t>
            </a:r>
            <a:r>
              <a:rPr lang="ru-RU" sz="2200" dirty="0"/>
              <a:t>, </a:t>
            </a:r>
            <a:r>
              <a:rPr lang="ru-RU" sz="2200" dirty="0" err="1"/>
              <a:t>Fe</a:t>
            </a:r>
            <a:endParaRPr lang="ru-RU" sz="2200" dirty="0"/>
          </a:p>
          <a:p>
            <a:pPr marL="950913" lvl="2" indent="-457200" algn="just">
              <a:buFont typeface="Wingdings" pitchFamily="2" charset="2"/>
              <a:buChar char="ü"/>
            </a:pPr>
            <a:r>
              <a:rPr lang="ru-RU" sz="2200" dirty="0"/>
              <a:t>Система </a:t>
            </a:r>
            <a:r>
              <a:rPr lang="ru-RU" sz="2200" dirty="0" err="1"/>
              <a:t>ферментів</a:t>
            </a:r>
            <a:r>
              <a:rPr lang="ru-RU" sz="2200" dirty="0"/>
              <a:t> (</a:t>
            </a:r>
            <a:r>
              <a:rPr lang="ru-RU" sz="2200" dirty="0" err="1"/>
              <a:t>ензимів</a:t>
            </a:r>
            <a:r>
              <a:rPr lang="ru-RU" sz="2200" dirty="0"/>
              <a:t>): </a:t>
            </a:r>
            <a:r>
              <a:rPr lang="ru-RU" sz="2200" dirty="0" err="1"/>
              <a:t>Zn</a:t>
            </a:r>
            <a:r>
              <a:rPr lang="ru-RU" sz="2200" dirty="0"/>
              <a:t>, </a:t>
            </a:r>
            <a:r>
              <a:rPr lang="ru-RU" sz="2200" dirty="0" err="1"/>
              <a:t>Cu</a:t>
            </a:r>
            <a:r>
              <a:rPr lang="ru-RU" sz="2200" dirty="0"/>
              <a:t>, K, </a:t>
            </a:r>
            <a:r>
              <a:rPr lang="ru-RU" sz="2200" dirty="0" err="1"/>
              <a:t>Mn</a:t>
            </a:r>
            <a:r>
              <a:rPr lang="ru-RU" sz="2200" dirty="0"/>
              <a:t>, </a:t>
            </a:r>
            <a:r>
              <a:rPr lang="ru-RU" sz="2200" dirty="0" err="1"/>
              <a:t>Mg</a:t>
            </a:r>
            <a:r>
              <a:rPr lang="ru-RU" sz="2200" dirty="0"/>
              <a:t>, </a:t>
            </a:r>
            <a:r>
              <a:rPr lang="ru-RU" sz="2200" dirty="0" err="1"/>
              <a:t>Fe</a:t>
            </a:r>
            <a:r>
              <a:rPr lang="ru-RU" sz="2200" dirty="0"/>
              <a:t>, </a:t>
            </a:r>
            <a:r>
              <a:rPr lang="ru-RU" sz="2200" dirty="0" err="1"/>
              <a:t>Ca</a:t>
            </a:r>
            <a:r>
              <a:rPr lang="ru-RU" sz="2200" dirty="0"/>
              <a:t>, </a:t>
            </a:r>
            <a:r>
              <a:rPr lang="ru-RU" sz="2200" dirty="0" err="1"/>
              <a:t>Mo</a:t>
            </a:r>
            <a:endParaRPr lang="ru-RU" sz="2200" dirty="0"/>
          </a:p>
          <a:p>
            <a:pPr marL="950913" lvl="2" indent="-457200" algn="just">
              <a:buFont typeface="Wingdings" pitchFamily="2" charset="2"/>
              <a:buChar char="ü"/>
            </a:pPr>
            <a:r>
              <a:rPr lang="ru-RU" sz="2200" dirty="0" err="1"/>
              <a:t>Опорно</a:t>
            </a:r>
            <a:r>
              <a:rPr lang="ru-RU" sz="2200" dirty="0"/>
              <a:t> - </a:t>
            </a:r>
            <a:r>
              <a:rPr lang="ru-RU" sz="2200" dirty="0" err="1"/>
              <a:t>рухова</a:t>
            </a:r>
            <a:r>
              <a:rPr lang="ru-RU" sz="2200" dirty="0"/>
              <a:t> система: </a:t>
            </a:r>
            <a:r>
              <a:rPr lang="ru-RU" sz="2200" dirty="0" err="1"/>
              <a:t>Ca</a:t>
            </a:r>
            <a:r>
              <a:rPr lang="ru-RU" sz="2200" dirty="0"/>
              <a:t>, </a:t>
            </a:r>
            <a:r>
              <a:rPr lang="ru-RU" sz="2200" dirty="0" err="1"/>
              <a:t>Mg</a:t>
            </a:r>
            <a:r>
              <a:rPr lang="ru-RU" sz="2200" dirty="0"/>
              <a:t>, </a:t>
            </a:r>
            <a:r>
              <a:rPr lang="ru-RU" sz="2200" dirty="0" err="1"/>
              <a:t>Zn</a:t>
            </a:r>
            <a:r>
              <a:rPr lang="ru-RU" sz="2200" dirty="0"/>
              <a:t>, </a:t>
            </a:r>
            <a:r>
              <a:rPr lang="ru-RU" sz="2200" dirty="0" err="1"/>
              <a:t>Mn</a:t>
            </a:r>
            <a:endParaRPr lang="ru-RU" sz="22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3389"/>
            <a:ext cx="913606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0595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5"/>
          <p:cNvSpPr txBox="1">
            <a:spLocks noChangeArrowheads="1"/>
          </p:cNvSpPr>
          <p:nvPr/>
        </p:nvSpPr>
        <p:spPr bwMode="auto">
          <a:xfrm>
            <a:off x="1187450" y="620713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Lucida Sans Unicode" pitchFamily="34" charset="0"/>
            </a:endParaRPr>
          </a:p>
        </p:txBody>
      </p:sp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1619250" y="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Lucida Sans Unicode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0" y="1889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ru-RU" sz="1600" dirty="0">
                <a:latin typeface="Lucida Sans Unicode" pitchFamily="34" charset="0"/>
              </a:rPr>
            </a:br>
            <a:endParaRPr lang="ru-RU" sz="1600" dirty="0">
              <a:latin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1600" dirty="0">
              <a:latin typeface="Lucida Sans Unicode" pitchFamily="34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71600" y="4581128"/>
            <a:ext cx="7416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>
                <a:solidFill>
                  <a:srgbClr val="FF0000"/>
                </a:solidFill>
                <a:latin typeface="Lucida Sans Unicode" pitchFamily="34" charset="0"/>
              </a:rPr>
              <a:t>Ведіть</a:t>
            </a: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 здоровий </a:t>
            </a:r>
            <a:r>
              <a:rPr lang="ru-RU" sz="2400" b="1" dirty="0" err="1">
                <a:solidFill>
                  <a:srgbClr val="FF0000"/>
                </a:solidFill>
                <a:latin typeface="Lucida Sans Unicode" pitchFamily="34" charset="0"/>
              </a:rPr>
              <a:t>спосіб</a:t>
            </a: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Lucida Sans Unicode" pitchFamily="34" charset="0"/>
              </a:rPr>
              <a:t>життя</a:t>
            </a: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,                     правильно </a:t>
            </a:r>
            <a:r>
              <a:rPr lang="ru-RU" sz="2400" b="1" dirty="0" err="1">
                <a:solidFill>
                  <a:srgbClr val="FF0000"/>
                </a:solidFill>
                <a:latin typeface="Lucida Sans Unicode" pitchFamily="34" charset="0"/>
              </a:rPr>
              <a:t>харчуйтеся</a:t>
            </a: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latin typeface="Lucida Sans Unicode" pitchFamily="34" charset="0"/>
              </a:rPr>
              <a:t>ви</a:t>
            </a: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Lucida Sans Unicode" pitchFamily="34" charset="0"/>
              </a:rPr>
              <a:t>завжди</a:t>
            </a: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 будете </a:t>
            </a:r>
            <a:r>
              <a:rPr lang="ru-RU" sz="2400" b="1" dirty="0" err="1">
                <a:solidFill>
                  <a:srgbClr val="FF0000"/>
                </a:solidFill>
                <a:latin typeface="Lucida Sans Unicode" pitchFamily="34" charset="0"/>
              </a:rPr>
              <a:t>усміхнені</a:t>
            </a:r>
            <a:endParaRPr lang="ru-RU" sz="2400" b="1" dirty="0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195513" y="5805488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Здоров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</a:rPr>
              <a:t>’</a:t>
            </a:r>
            <a:r>
              <a:rPr lang="ru-RU" sz="2400" b="1" dirty="0">
                <a:solidFill>
                  <a:srgbClr val="FF0000"/>
                </a:solidFill>
                <a:latin typeface="Lucida Sans Unicode" pitchFamily="34" charset="0"/>
              </a:rPr>
              <a:t>я вам!!!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2400" y="3413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ru-RU" sz="1600" dirty="0">
                <a:latin typeface="Lucida Sans Unicode" pitchFamily="34" charset="0"/>
              </a:rPr>
            </a:br>
            <a:endParaRPr lang="ru-RU" sz="1600" dirty="0">
              <a:latin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1600" dirty="0">
              <a:latin typeface="Lucida Sans Unicode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4800" y="4937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ru-RU" sz="1600" dirty="0">
                <a:latin typeface="Lucida Sans Unicode" pitchFamily="34" charset="0"/>
              </a:rPr>
            </a:br>
            <a:endParaRPr lang="ru-RU" sz="1600" dirty="0">
              <a:latin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1600" dirty="0">
              <a:latin typeface="Lucida Sans Unicod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23" y="2420888"/>
            <a:ext cx="288012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9565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299085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420888"/>
            <a:ext cx="29692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1" y="14752"/>
            <a:ext cx="2857499" cy="240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420888"/>
            <a:ext cx="3273022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utoUpdateAnimBg="0"/>
      <p:bldP spid="69640" grpId="0" autoUpdateAnimBg="0"/>
      <p:bldP spid="69641" grpId="0" autoUpdateAnimBg="0"/>
      <p:bldP spid="10" grpId="0" autoUpdateAnimBg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1732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5604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1949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sz="4800" b="1" dirty="0"/>
              <a:t>Ф</a:t>
            </a:r>
            <a:r>
              <a:rPr lang="uk-UA" sz="4800" b="1" dirty="0" err="1"/>
              <a:t>ізичні</a:t>
            </a:r>
            <a:r>
              <a:rPr lang="uk-UA" sz="4800" b="1" dirty="0"/>
              <a:t> властивості</a:t>
            </a:r>
            <a:endParaRPr lang="ru-RU" sz="4800" b="1" dirty="0"/>
          </a:p>
        </p:txBody>
      </p:sp>
      <p:grpSp>
        <p:nvGrpSpPr>
          <p:cNvPr id="17412" name="Group 45"/>
          <p:cNvGrpSpPr>
            <a:grpSpLocks/>
          </p:cNvGrpSpPr>
          <p:nvPr/>
        </p:nvGrpSpPr>
        <p:grpSpPr bwMode="auto">
          <a:xfrm>
            <a:off x="175029" y="1993854"/>
            <a:ext cx="8424936" cy="4064545"/>
            <a:chOff x="113" y="1500"/>
            <a:chExt cx="5397" cy="1947"/>
          </a:xfrm>
        </p:grpSpPr>
        <p:sp>
          <p:nvSpPr>
            <p:cNvPr id="17413" name="Text Box 22"/>
            <p:cNvSpPr txBox="1">
              <a:spLocks noChangeArrowheads="1"/>
            </p:cNvSpPr>
            <p:nvPr/>
          </p:nvSpPr>
          <p:spPr bwMode="auto">
            <a:xfrm>
              <a:off x="3285" y="2914"/>
              <a:ext cx="2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>
                  <a:solidFill>
                    <a:srgbClr val="000000"/>
                  </a:solidFill>
                  <a:latin typeface="Arial Black" pitchFamily="34" charset="0"/>
                </a:rPr>
                <a:t>температура плавлення</a:t>
              </a:r>
            </a:p>
          </p:txBody>
        </p:sp>
        <p:sp>
          <p:nvSpPr>
            <p:cNvPr id="17414" name="Line 21"/>
            <p:cNvSpPr>
              <a:spLocks noChangeShapeType="1"/>
            </p:cNvSpPr>
            <p:nvPr/>
          </p:nvSpPr>
          <p:spPr bwMode="auto">
            <a:xfrm>
              <a:off x="3240" y="2750"/>
              <a:ext cx="368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15" name="Text Box 6"/>
            <p:cNvSpPr txBox="1">
              <a:spLocks noChangeArrowheads="1"/>
            </p:cNvSpPr>
            <p:nvPr/>
          </p:nvSpPr>
          <p:spPr bwMode="auto">
            <a:xfrm>
              <a:off x="2245" y="2115"/>
              <a:ext cx="1105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 sz="7200">
                  <a:solidFill>
                    <a:srgbClr val="000000"/>
                  </a:solidFill>
                  <a:latin typeface="Arial Black" pitchFamily="34" charset="0"/>
                </a:rPr>
                <a:t>Ме</a:t>
              </a:r>
            </a:p>
          </p:txBody>
        </p:sp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612" y="1842"/>
              <a:ext cx="16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>
                  <a:solidFill>
                    <a:srgbClr val="000000"/>
                  </a:solidFill>
                  <a:latin typeface="Arial Black" pitchFamily="34" charset="0"/>
                </a:rPr>
                <a:t>металічний блиск</a:t>
              </a:r>
            </a:p>
          </p:txBody>
        </p:sp>
        <p:sp>
          <p:nvSpPr>
            <p:cNvPr id="17417" name="Line 8"/>
            <p:cNvSpPr>
              <a:spLocks noChangeShapeType="1"/>
            </p:cNvSpPr>
            <p:nvPr/>
          </p:nvSpPr>
          <p:spPr bwMode="auto">
            <a:xfrm flipH="1" flipV="1">
              <a:off x="1860" y="2081"/>
              <a:ext cx="461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18" name="Line 9"/>
            <p:cNvSpPr>
              <a:spLocks noChangeShapeType="1"/>
            </p:cNvSpPr>
            <p:nvPr/>
          </p:nvSpPr>
          <p:spPr bwMode="auto">
            <a:xfrm flipV="1">
              <a:off x="3257" y="2101"/>
              <a:ext cx="46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19" name="Text Box 13"/>
            <p:cNvSpPr txBox="1">
              <a:spLocks noChangeArrowheads="1"/>
            </p:cNvSpPr>
            <p:nvPr/>
          </p:nvSpPr>
          <p:spPr bwMode="auto">
            <a:xfrm>
              <a:off x="3693" y="1915"/>
              <a:ext cx="16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>
                  <a:solidFill>
                    <a:srgbClr val="000000"/>
                  </a:solidFill>
                  <a:latin typeface="Arial Black" pitchFamily="34" charset="0"/>
                </a:rPr>
                <a:t>теплопровідность</a:t>
              </a:r>
            </a:p>
          </p:txBody>
        </p:sp>
        <p:sp>
          <p:nvSpPr>
            <p:cNvPr id="17420" name="Text Box 14"/>
            <p:cNvSpPr txBox="1">
              <a:spLocks noChangeArrowheads="1"/>
            </p:cNvSpPr>
            <p:nvPr/>
          </p:nvSpPr>
          <p:spPr bwMode="auto">
            <a:xfrm>
              <a:off x="2035" y="1500"/>
              <a:ext cx="181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 b="1" dirty="0" err="1">
                  <a:solidFill>
                    <a:srgbClr val="000000"/>
                  </a:solidFill>
                  <a:latin typeface="Arial Black" pitchFamily="34" charset="0"/>
                </a:rPr>
                <a:t>електропровідность</a:t>
              </a:r>
              <a:endParaRPr kumimoji="0" lang="ru-RU" b="1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7421" name="Line 17"/>
            <p:cNvSpPr>
              <a:spLocks noChangeShapeType="1"/>
            </p:cNvSpPr>
            <p:nvPr/>
          </p:nvSpPr>
          <p:spPr bwMode="auto">
            <a:xfrm flipV="1">
              <a:off x="2820" y="1776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2" name="Line 19"/>
            <p:cNvSpPr>
              <a:spLocks noChangeShapeType="1"/>
            </p:cNvSpPr>
            <p:nvPr/>
          </p:nvSpPr>
          <p:spPr bwMode="auto">
            <a:xfrm flipH="1">
              <a:off x="1837" y="2704"/>
              <a:ext cx="461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3" name="Text Box 20"/>
            <p:cNvSpPr txBox="1">
              <a:spLocks noChangeArrowheads="1"/>
            </p:cNvSpPr>
            <p:nvPr/>
          </p:nvSpPr>
          <p:spPr bwMode="auto">
            <a:xfrm>
              <a:off x="295" y="2931"/>
              <a:ext cx="18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>
                  <a:solidFill>
                    <a:srgbClr val="000000"/>
                  </a:solidFill>
                  <a:latin typeface="Arial Black" pitchFamily="34" charset="0"/>
                </a:rPr>
                <a:t>температура кипіння</a:t>
              </a:r>
            </a:p>
          </p:txBody>
        </p:sp>
        <p:sp>
          <p:nvSpPr>
            <p:cNvPr id="17424" name="Line 23"/>
            <p:cNvSpPr>
              <a:spLocks noChangeShapeType="1"/>
            </p:cNvSpPr>
            <p:nvPr/>
          </p:nvSpPr>
          <p:spPr bwMode="auto">
            <a:xfrm flipH="1">
              <a:off x="2203" y="2796"/>
              <a:ext cx="23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5" name="Text Box 24"/>
            <p:cNvSpPr txBox="1">
              <a:spLocks noChangeArrowheads="1"/>
            </p:cNvSpPr>
            <p:nvPr/>
          </p:nvSpPr>
          <p:spPr bwMode="auto">
            <a:xfrm>
              <a:off x="1668" y="3214"/>
              <a:ext cx="9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>
                  <a:solidFill>
                    <a:srgbClr val="000000"/>
                  </a:solidFill>
                  <a:latin typeface="Arial Black" pitchFamily="34" charset="0"/>
                </a:rPr>
                <a:t>твердість</a:t>
              </a:r>
            </a:p>
          </p:txBody>
        </p:sp>
        <p:sp>
          <p:nvSpPr>
            <p:cNvPr id="17426" name="Line 25"/>
            <p:cNvSpPr>
              <a:spLocks noChangeShapeType="1"/>
            </p:cNvSpPr>
            <p:nvPr/>
          </p:nvSpPr>
          <p:spPr bwMode="auto">
            <a:xfrm>
              <a:off x="2847" y="2750"/>
              <a:ext cx="185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7" name="Text Box 26"/>
            <p:cNvSpPr txBox="1">
              <a:spLocks noChangeArrowheads="1"/>
            </p:cNvSpPr>
            <p:nvPr/>
          </p:nvSpPr>
          <p:spPr bwMode="auto">
            <a:xfrm>
              <a:off x="2727" y="3214"/>
              <a:ext cx="10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>
                  <a:solidFill>
                    <a:srgbClr val="000000"/>
                  </a:solidFill>
                  <a:latin typeface="Arial Black" pitchFamily="34" charset="0"/>
                </a:rPr>
                <a:t>густина</a:t>
              </a:r>
            </a:p>
          </p:txBody>
        </p:sp>
        <p:sp>
          <p:nvSpPr>
            <p:cNvPr id="17428" name="Text Box 41"/>
            <p:cNvSpPr txBox="1">
              <a:spLocks noChangeArrowheads="1"/>
            </p:cNvSpPr>
            <p:nvPr/>
          </p:nvSpPr>
          <p:spPr bwMode="auto">
            <a:xfrm>
              <a:off x="113" y="2296"/>
              <a:ext cx="149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ru-RU">
                  <a:latin typeface="Arial Black" pitchFamily="34" charset="0"/>
                </a:rPr>
                <a:t>металічний дзвін</a:t>
              </a:r>
            </a:p>
          </p:txBody>
        </p:sp>
        <p:sp>
          <p:nvSpPr>
            <p:cNvPr id="17429" name="Line 42"/>
            <p:cNvSpPr>
              <a:spLocks noChangeShapeType="1"/>
            </p:cNvSpPr>
            <p:nvPr/>
          </p:nvSpPr>
          <p:spPr bwMode="auto">
            <a:xfrm flipH="1" flipV="1">
              <a:off x="1536" y="2452"/>
              <a:ext cx="783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6025838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250825" y="1273175"/>
            <a:ext cx="86423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sz="1600" dirty="0">
                <a:latin typeface="Arial Black" pitchFamily="34" charset="0"/>
              </a:rPr>
              <a:t>1</a:t>
            </a:r>
            <a:r>
              <a:rPr kumimoji="0" lang="ru-RU" sz="2400" dirty="0">
                <a:latin typeface="Arial Black" pitchFamily="34" charset="0"/>
              </a:rPr>
              <a:t>) Для </a:t>
            </a:r>
            <a:r>
              <a:rPr kumimoji="0" lang="ru-RU" sz="2400" dirty="0" err="1">
                <a:latin typeface="Arial Black" pitchFamily="34" charset="0"/>
              </a:rPr>
              <a:t>всіх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металів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характерний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u="sng" dirty="0" err="1">
                <a:latin typeface="Arial Black" pitchFamily="34" charset="0"/>
              </a:rPr>
              <a:t>металічний</a:t>
            </a:r>
            <a:r>
              <a:rPr kumimoji="0" lang="ru-RU" sz="2400" u="sng" dirty="0">
                <a:latin typeface="Arial Black" pitchFamily="34" charset="0"/>
              </a:rPr>
              <a:t> </a:t>
            </a:r>
            <a:r>
              <a:rPr kumimoji="0" lang="ru-RU" sz="2400" u="sng" dirty="0" err="1">
                <a:latin typeface="Arial Black" pitchFamily="34" charset="0"/>
              </a:rPr>
              <a:t>блиск</a:t>
            </a:r>
            <a:r>
              <a:rPr kumimoji="0" lang="ru-RU" sz="2400" dirty="0">
                <a:latin typeface="Arial Black" pitchFamily="34" charset="0"/>
              </a:rPr>
              <a:t>, </a:t>
            </a:r>
            <a:r>
              <a:rPr kumimoji="0" lang="ru-RU" sz="2400" dirty="0" err="1">
                <a:latin typeface="Arial Black" pitchFamily="34" charset="0"/>
              </a:rPr>
              <a:t>сірий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колір</a:t>
            </a:r>
            <a:r>
              <a:rPr kumimoji="0" lang="ru-RU" sz="2400" dirty="0">
                <a:latin typeface="Arial Black" pitchFamily="34" charset="0"/>
              </a:rPr>
              <a:t> і </a:t>
            </a:r>
            <a:r>
              <a:rPr kumimoji="0" lang="ru-RU" sz="2400" dirty="0" err="1">
                <a:latin typeface="Arial Black" pitchFamily="34" charset="0"/>
              </a:rPr>
              <a:t>непрозорість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пояснюються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наявністю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вільних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електронів</a:t>
            </a:r>
            <a:r>
              <a:rPr kumimoji="0" lang="ru-RU" sz="2400" dirty="0">
                <a:latin typeface="Arial Black" pitchFamily="34" charset="0"/>
              </a:rPr>
              <a:t> .</a:t>
            </a:r>
          </a:p>
          <a:p>
            <a:pPr eaLnBrk="1" hangingPunct="1"/>
            <a:endParaRPr kumimoji="0" lang="ru-RU" sz="2400" dirty="0">
              <a:latin typeface="Arial Black" pitchFamily="34" charset="0"/>
            </a:endParaRPr>
          </a:p>
          <a:p>
            <a:pPr eaLnBrk="1" hangingPunct="1"/>
            <a:endParaRPr kumimoji="0" lang="ru-RU" sz="2400" dirty="0">
              <a:latin typeface="Arial Black" pitchFamily="34" charset="0"/>
            </a:endParaRPr>
          </a:p>
          <a:p>
            <a:pPr eaLnBrk="1" hangingPunct="1"/>
            <a:endParaRPr kumimoji="0" lang="ru-RU" sz="2400" dirty="0">
              <a:latin typeface="Arial Black" pitchFamily="34" charset="0"/>
            </a:endParaRPr>
          </a:p>
          <a:p>
            <a:pPr eaLnBrk="1" hangingPunct="1"/>
            <a:endParaRPr kumimoji="0" lang="ru-RU" sz="2400" dirty="0">
              <a:latin typeface="Arial Black" pitchFamily="34" charset="0"/>
            </a:endParaRPr>
          </a:p>
          <a:p>
            <a:pPr eaLnBrk="1" hangingPunct="1"/>
            <a:endParaRPr kumimoji="0" lang="ru-RU" sz="2400" dirty="0">
              <a:latin typeface="Arial Black" pitchFamily="34" charset="0"/>
            </a:endParaRPr>
          </a:p>
          <a:p>
            <a:pPr eaLnBrk="1" hangingPunct="1"/>
            <a:endParaRPr kumimoji="0" lang="ru-RU" sz="2400" dirty="0">
              <a:latin typeface="Arial Black" pitchFamily="34" charset="0"/>
            </a:endParaRPr>
          </a:p>
          <a:p>
            <a:pPr eaLnBrk="1" hangingPunct="1"/>
            <a:r>
              <a:rPr kumimoji="0" lang="ru-RU" sz="2400" dirty="0">
                <a:latin typeface="Arial Black" pitchFamily="34" charset="0"/>
              </a:rPr>
              <a:t>2) Метали </a:t>
            </a:r>
            <a:r>
              <a:rPr kumimoji="0" lang="ru-RU" sz="2400" dirty="0" err="1">
                <a:latin typeface="Arial Black" pitchFamily="34" charset="0"/>
              </a:rPr>
              <a:t>володіють</a:t>
            </a:r>
            <a:r>
              <a:rPr kumimoji="0" lang="ru-RU" sz="2400" dirty="0">
                <a:latin typeface="Arial Black" pitchFamily="34" charset="0"/>
              </a:rPr>
              <a:t>   </a:t>
            </a:r>
            <a:r>
              <a:rPr kumimoji="0" lang="ru-RU" sz="2400" u="sng" dirty="0" err="1">
                <a:latin typeface="Arial Black" pitchFamily="34" charset="0"/>
              </a:rPr>
              <a:t>електричною</a:t>
            </a:r>
            <a:r>
              <a:rPr kumimoji="0" lang="ru-RU" sz="2400" u="sng" dirty="0">
                <a:latin typeface="Arial Black" pitchFamily="34" charset="0"/>
              </a:rPr>
              <a:t> </a:t>
            </a:r>
            <a:r>
              <a:rPr kumimoji="0" lang="ru-RU" sz="2400" u="sng" dirty="0" err="1">
                <a:latin typeface="Arial Black" pitchFamily="34" charset="0"/>
              </a:rPr>
              <a:t>провідністю</a:t>
            </a:r>
            <a:r>
              <a:rPr kumimoji="0" lang="ru-RU" sz="2400" dirty="0">
                <a:latin typeface="Arial Black" pitchFamily="34" charset="0"/>
              </a:rPr>
              <a:t>, </a:t>
            </a:r>
            <a:r>
              <a:rPr kumimoji="0" lang="ru-RU" sz="2400" dirty="0" err="1">
                <a:latin typeface="Arial Black" pitchFamily="34" charset="0"/>
              </a:rPr>
              <a:t>це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пояснюються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наявністю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вільних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електронів</a:t>
            </a:r>
            <a:r>
              <a:rPr kumimoji="0" lang="ru-RU" sz="2400" dirty="0">
                <a:latin typeface="Arial Black" pitchFamily="34" charset="0"/>
              </a:rPr>
              <a:t>. </a:t>
            </a:r>
            <a:r>
              <a:rPr kumimoji="0" lang="ru-RU" sz="2400" dirty="0" err="1">
                <a:latin typeface="Arial Black" pitchFamily="34" charset="0"/>
              </a:rPr>
              <a:t>Найбільшою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електричною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провідністю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володіють</a:t>
            </a:r>
            <a:r>
              <a:rPr kumimoji="0" lang="ru-RU" sz="2400" dirty="0">
                <a:latin typeface="Arial Black" pitchFamily="34" charset="0"/>
              </a:rPr>
              <a:t> </a:t>
            </a:r>
            <a:r>
              <a:rPr kumimoji="0" lang="ru-RU" sz="2400" dirty="0" err="1">
                <a:latin typeface="Arial Black" pitchFamily="34" charset="0"/>
              </a:rPr>
              <a:t>срібло</a:t>
            </a:r>
            <a:r>
              <a:rPr kumimoji="0" lang="ru-RU" sz="2400" dirty="0">
                <a:latin typeface="Arial Black" pitchFamily="34" charset="0"/>
              </a:rPr>
              <a:t> і </a:t>
            </a:r>
            <a:r>
              <a:rPr kumimoji="0" lang="ru-RU" sz="2400" dirty="0" err="1">
                <a:latin typeface="Arial Black" pitchFamily="34" charset="0"/>
              </a:rPr>
              <a:t>мідь</a:t>
            </a:r>
            <a:r>
              <a:rPr kumimoji="0" lang="ru-RU" sz="2400" dirty="0">
                <a:latin typeface="Arial Black" pitchFamily="34" charset="0"/>
              </a:rPr>
              <a:t>. За ними - золото, </a:t>
            </a:r>
            <a:r>
              <a:rPr kumimoji="0" lang="ru-RU" sz="2400" dirty="0" err="1">
                <a:latin typeface="Arial Black" pitchFamily="34" charset="0"/>
              </a:rPr>
              <a:t>алюміній</a:t>
            </a:r>
            <a:r>
              <a:rPr kumimoji="0" lang="ru-RU" sz="2400" dirty="0">
                <a:latin typeface="Arial Black" pitchFamily="34" charset="0"/>
              </a:rPr>
              <a:t>, </a:t>
            </a:r>
            <a:r>
              <a:rPr kumimoji="0" lang="ru-RU" sz="2400" dirty="0" err="1">
                <a:latin typeface="Arial Black" pitchFamily="34" charset="0"/>
              </a:rPr>
              <a:t>залізо</a:t>
            </a:r>
            <a:r>
              <a:rPr kumimoji="0" lang="ru-RU" sz="2400" dirty="0">
                <a:latin typeface="Arial Black" pitchFamily="34" charset="0"/>
              </a:rPr>
              <a:t>. </a:t>
            </a:r>
          </a:p>
        </p:txBody>
      </p:sp>
      <p:sp>
        <p:nvSpPr>
          <p:cNvPr id="584714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8713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kumimoji="0" lang="ru-RU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Фізичні</a:t>
            </a:r>
            <a:r>
              <a:rPr kumimoji="0"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kumimoji="0" lang="ru-RU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властивості</a:t>
            </a:r>
            <a:endParaRPr kumimoji="0"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8436" name="Group 57"/>
          <p:cNvGrpSpPr>
            <a:grpSpLocks/>
          </p:cNvGrpSpPr>
          <p:nvPr/>
        </p:nvGrpSpPr>
        <p:grpSpPr bwMode="auto">
          <a:xfrm>
            <a:off x="1022243" y="2649538"/>
            <a:ext cx="1728788" cy="1225550"/>
            <a:chOff x="793" y="1026"/>
            <a:chExt cx="1316" cy="998"/>
          </a:xfrm>
        </p:grpSpPr>
        <p:sp>
          <p:nvSpPr>
            <p:cNvPr id="18438" name="Line 20"/>
            <p:cNvSpPr>
              <a:spLocks noChangeShapeType="1"/>
            </p:cNvSpPr>
            <p:nvPr/>
          </p:nvSpPr>
          <p:spPr bwMode="auto">
            <a:xfrm flipV="1">
              <a:off x="1701" y="1253"/>
              <a:ext cx="408" cy="2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8439" name="Group 52"/>
            <p:cNvGrpSpPr>
              <a:grpSpLocks/>
            </p:cNvGrpSpPr>
            <p:nvPr/>
          </p:nvGrpSpPr>
          <p:grpSpPr bwMode="auto">
            <a:xfrm>
              <a:off x="793" y="1525"/>
              <a:ext cx="1225" cy="499"/>
              <a:chOff x="845" y="1350"/>
              <a:chExt cx="939" cy="375"/>
            </a:xfrm>
          </p:grpSpPr>
          <p:sp>
            <p:nvSpPr>
              <p:cNvPr id="18443" name="Oval 34"/>
              <p:cNvSpPr>
                <a:spLocks noChangeArrowheads="1"/>
              </p:cNvSpPr>
              <p:nvPr/>
            </p:nvSpPr>
            <p:spPr bwMode="auto">
              <a:xfrm>
                <a:off x="845" y="1350"/>
                <a:ext cx="141" cy="14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4" name="Oval 39"/>
              <p:cNvSpPr>
                <a:spLocks noChangeArrowheads="1"/>
              </p:cNvSpPr>
              <p:nvPr/>
            </p:nvSpPr>
            <p:spPr bwMode="auto">
              <a:xfrm>
                <a:off x="1408" y="1585"/>
                <a:ext cx="141" cy="1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5" name="Oval 40"/>
              <p:cNvSpPr>
                <a:spLocks noChangeArrowheads="1"/>
              </p:cNvSpPr>
              <p:nvPr/>
            </p:nvSpPr>
            <p:spPr bwMode="auto">
              <a:xfrm>
                <a:off x="1643" y="1350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Oval 41"/>
              <p:cNvSpPr>
                <a:spLocks noChangeArrowheads="1"/>
              </p:cNvSpPr>
              <p:nvPr/>
            </p:nvSpPr>
            <p:spPr bwMode="auto">
              <a:xfrm>
                <a:off x="1643" y="1585"/>
                <a:ext cx="141" cy="14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Oval 42"/>
              <p:cNvSpPr>
                <a:spLocks noChangeArrowheads="1"/>
              </p:cNvSpPr>
              <p:nvPr/>
            </p:nvSpPr>
            <p:spPr bwMode="auto">
              <a:xfrm>
                <a:off x="1127" y="1350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Oval 43"/>
              <p:cNvSpPr>
                <a:spLocks noChangeArrowheads="1"/>
              </p:cNvSpPr>
              <p:nvPr/>
            </p:nvSpPr>
            <p:spPr bwMode="auto">
              <a:xfrm>
                <a:off x="1127" y="1585"/>
                <a:ext cx="141" cy="14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9" name="Oval 44"/>
              <p:cNvSpPr>
                <a:spLocks noChangeArrowheads="1"/>
              </p:cNvSpPr>
              <p:nvPr/>
            </p:nvSpPr>
            <p:spPr bwMode="auto">
              <a:xfrm>
                <a:off x="845" y="1585"/>
                <a:ext cx="141" cy="1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Oval 45"/>
              <p:cNvSpPr>
                <a:spLocks noChangeArrowheads="1"/>
              </p:cNvSpPr>
              <p:nvPr/>
            </p:nvSpPr>
            <p:spPr bwMode="auto">
              <a:xfrm>
                <a:off x="1408" y="1350"/>
                <a:ext cx="141" cy="14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Oval 46"/>
              <p:cNvSpPr>
                <a:spLocks noChangeArrowheads="1"/>
              </p:cNvSpPr>
              <p:nvPr/>
            </p:nvSpPr>
            <p:spPr bwMode="auto">
              <a:xfrm>
                <a:off x="1033" y="149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Oval 47"/>
              <p:cNvSpPr>
                <a:spLocks noChangeArrowheads="1"/>
              </p:cNvSpPr>
              <p:nvPr/>
            </p:nvSpPr>
            <p:spPr bwMode="auto">
              <a:xfrm>
                <a:off x="1315" y="1491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3" name="Oval 48"/>
              <p:cNvSpPr>
                <a:spLocks noChangeArrowheads="1"/>
              </p:cNvSpPr>
              <p:nvPr/>
            </p:nvSpPr>
            <p:spPr bwMode="auto">
              <a:xfrm>
                <a:off x="1549" y="149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40" name="Line 53"/>
            <p:cNvSpPr>
              <a:spLocks noChangeShapeType="1"/>
            </p:cNvSpPr>
            <p:nvPr/>
          </p:nvSpPr>
          <p:spPr bwMode="auto">
            <a:xfrm flipV="1">
              <a:off x="1202" y="1207"/>
              <a:ext cx="453" cy="2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441" name="Line 54"/>
            <p:cNvSpPr>
              <a:spLocks noChangeShapeType="1"/>
            </p:cNvSpPr>
            <p:nvPr/>
          </p:nvSpPr>
          <p:spPr bwMode="auto">
            <a:xfrm flipH="1">
              <a:off x="1066" y="1026"/>
              <a:ext cx="409" cy="4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442" name="Line 55"/>
            <p:cNvSpPr>
              <a:spLocks noChangeShapeType="1"/>
            </p:cNvSpPr>
            <p:nvPr/>
          </p:nvSpPr>
          <p:spPr bwMode="auto">
            <a:xfrm flipH="1">
              <a:off x="1655" y="1026"/>
              <a:ext cx="409" cy="4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8437" name="Text Box 56"/>
          <p:cNvSpPr txBox="1">
            <a:spLocks noChangeArrowheads="1"/>
          </p:cNvSpPr>
          <p:nvPr/>
        </p:nvSpPr>
        <p:spPr bwMode="auto">
          <a:xfrm>
            <a:off x="3563938" y="2649538"/>
            <a:ext cx="5364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sz="2800" b="1" u="sng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Електричний</a:t>
            </a:r>
            <a:r>
              <a:rPr kumimoji="0" lang="ru-RU" sz="2800" b="1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струм</a:t>
            </a:r>
            <a:r>
              <a:rPr kumimoji="0"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</a:t>
            </a:r>
            <a:r>
              <a:rPr kumimoji="0" lang="ru-RU" sz="28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</a:t>
            </a:r>
            <a:r>
              <a:rPr kumimoji="0"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kumimoji="0" lang="ru-RU" sz="28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напрямлений</a:t>
            </a:r>
            <a:r>
              <a:rPr kumimoji="0"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kumimoji="0" lang="ru-RU" sz="28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рух</a:t>
            </a:r>
            <a:r>
              <a:rPr kumimoji="0"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kumimoji="0" lang="ru-RU" sz="28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заряджених</a:t>
            </a:r>
            <a:r>
              <a:rPr kumimoji="0"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kumimoji="0" lang="ru-RU" sz="28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частинок</a:t>
            </a:r>
            <a:r>
              <a:rPr kumimoji="0"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816</TotalTime>
  <Words>1286</Words>
  <Application>Microsoft Office PowerPoint</Application>
  <PresentationFormat>Екран (4:3)</PresentationFormat>
  <Paragraphs>361</Paragraphs>
  <Slides>40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Century Gothic</vt:lpstr>
      <vt:lpstr>Constantia</vt:lpstr>
      <vt:lpstr>Lucida Sans Unicode</vt:lpstr>
      <vt:lpstr>Times New Roman</vt:lpstr>
      <vt:lpstr>Wingdings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Фізичні властивості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Пластичність</vt:lpstr>
      <vt:lpstr>Функції металічних елементів у організмі людини</vt:lpstr>
      <vt:lpstr>Метали в організмі людини</vt:lpstr>
      <vt:lpstr>Макроелементи та      мікроелементи</vt:lpstr>
      <vt:lpstr>Калій: функції в організмі</vt:lpstr>
      <vt:lpstr>Калій: нестача та надлишок в організмі</vt:lpstr>
      <vt:lpstr>Калій: основні джерела</vt:lpstr>
      <vt:lpstr>Натрій: функції в організмі</vt:lpstr>
      <vt:lpstr>Натрій: надлишок та нестача</vt:lpstr>
      <vt:lpstr>Натрій: основні джерела</vt:lpstr>
      <vt:lpstr>Кальцій: функції в організмі</vt:lpstr>
      <vt:lpstr>Кальцій: нестача надходження</vt:lpstr>
      <vt:lpstr>Кальцій: надлишок надходження</vt:lpstr>
      <vt:lpstr>Кальцій: джерела надходження</vt:lpstr>
      <vt:lpstr>Магній: функції в організмі  </vt:lpstr>
      <vt:lpstr>Магній: порушення обміну</vt:lpstr>
      <vt:lpstr>Магній: джерела надходження</vt:lpstr>
      <vt:lpstr>Мікроелементи</vt:lpstr>
      <vt:lpstr>Залізо</vt:lpstr>
      <vt:lpstr>Залізо: джерела надходження</vt:lpstr>
      <vt:lpstr>Мідь               Сu</vt:lpstr>
      <vt:lpstr>Презентація PowerPoint</vt:lpstr>
      <vt:lpstr>Презентація PowerPoint</vt:lpstr>
      <vt:lpstr>Марганець</vt:lpstr>
      <vt:lpstr>Молібден</vt:lpstr>
      <vt:lpstr>Нестача окремих елементів впливає на організм людини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Химические свойства металлов. Роль металлов в живых организмах</dc:title>
  <dc:creator>о</dc:creator>
  <cp:lastModifiedBy>TPCUser</cp:lastModifiedBy>
  <cp:revision>92</cp:revision>
  <cp:lastPrinted>2012-03-10T17:01:50Z</cp:lastPrinted>
  <dcterms:created xsi:type="dcterms:W3CDTF">2010-02-01T18:05:09Z</dcterms:created>
  <dcterms:modified xsi:type="dcterms:W3CDTF">2021-12-03T08:09:24Z</dcterms:modified>
</cp:coreProperties>
</file>