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7" roundtripDataSignature="AMtx7mifdlZWzr0zDx5xWn6ETiXNvQyN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customschemas.google.com/relationships/presentationmetadata" Target="metadata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p14:dur="1500">
    <p:split orient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4.png"/><Relationship Id="rId7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50.jpg"/><Relationship Id="rId5" Type="http://schemas.openxmlformats.org/officeDocument/2006/relationships/image" Target="../media/image40.jpg"/><Relationship Id="rId6" Type="http://schemas.openxmlformats.org/officeDocument/2006/relationships/image" Target="../media/image51.png"/><Relationship Id="rId7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Relationship Id="rId4" Type="http://schemas.openxmlformats.org/officeDocument/2006/relationships/image" Target="../media/image46.jpg"/><Relationship Id="rId5" Type="http://schemas.openxmlformats.org/officeDocument/2006/relationships/image" Target="../media/image49.jpg"/><Relationship Id="rId6" Type="http://schemas.openxmlformats.org/officeDocument/2006/relationships/image" Target="../media/image57.png"/><Relationship Id="rId7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55.jpg"/><Relationship Id="rId5" Type="http://schemas.openxmlformats.org/officeDocument/2006/relationships/image" Target="../media/image58.jpg"/><Relationship Id="rId6" Type="http://schemas.openxmlformats.org/officeDocument/2006/relationships/image" Target="../media/image61.png"/><Relationship Id="rId7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59.jpg"/><Relationship Id="rId5" Type="http://schemas.openxmlformats.org/officeDocument/2006/relationships/image" Target="../media/image56.jpg"/><Relationship Id="rId6" Type="http://schemas.openxmlformats.org/officeDocument/2006/relationships/image" Target="../media/image60.png"/><Relationship Id="rId7" Type="http://schemas.openxmlformats.org/officeDocument/2006/relationships/image" Target="../media/image6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66.jpg"/><Relationship Id="rId5" Type="http://schemas.openxmlformats.org/officeDocument/2006/relationships/image" Target="../media/image64.jpg"/><Relationship Id="rId6" Type="http://schemas.openxmlformats.org/officeDocument/2006/relationships/image" Target="../media/image71.png"/><Relationship Id="rId7" Type="http://schemas.openxmlformats.org/officeDocument/2006/relationships/image" Target="../media/image6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67.jpg"/><Relationship Id="rId5" Type="http://schemas.openxmlformats.org/officeDocument/2006/relationships/image" Target="../media/image70.jp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Relationship Id="rId4" Type="http://schemas.openxmlformats.org/officeDocument/2006/relationships/image" Target="../media/image74.jpg"/><Relationship Id="rId5" Type="http://schemas.openxmlformats.org/officeDocument/2006/relationships/image" Target="../media/image77.jpg"/><Relationship Id="rId6" Type="http://schemas.openxmlformats.org/officeDocument/2006/relationships/image" Target="../media/image72.png"/><Relationship Id="rId7" Type="http://schemas.openxmlformats.org/officeDocument/2006/relationships/image" Target="../media/image7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75.png"/><Relationship Id="rId6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2.jpg"/><Relationship Id="rId5" Type="http://schemas.openxmlformats.org/officeDocument/2006/relationships/image" Target="../media/image14.jpg"/><Relationship Id="rId6" Type="http://schemas.openxmlformats.org/officeDocument/2006/relationships/image" Target="../media/image11.png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4.png"/><Relationship Id="rId6" Type="http://schemas.openxmlformats.org/officeDocument/2006/relationships/image" Target="../media/image8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3.png"/><Relationship Id="rId6" Type="http://schemas.openxmlformats.org/officeDocument/2006/relationships/image" Target="../media/image8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6.png"/><Relationship Id="rId6" Type="http://schemas.openxmlformats.org/officeDocument/2006/relationships/image" Target="../media/image8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10.jpg"/><Relationship Id="rId5" Type="http://schemas.openxmlformats.org/officeDocument/2006/relationships/image" Target="../media/image6.jp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8.jpg"/><Relationship Id="rId5" Type="http://schemas.openxmlformats.org/officeDocument/2006/relationships/image" Target="../media/image1.jpg"/><Relationship Id="rId6" Type="http://schemas.openxmlformats.org/officeDocument/2006/relationships/image" Target="../media/image7.png"/><Relationship Id="rId7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3.jpg"/><Relationship Id="rId5" Type="http://schemas.openxmlformats.org/officeDocument/2006/relationships/image" Target="../media/image15.jpg"/><Relationship Id="rId6" Type="http://schemas.openxmlformats.org/officeDocument/2006/relationships/image" Target="../media/image24.png"/><Relationship Id="rId7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Relationship Id="rId4" Type="http://schemas.openxmlformats.org/officeDocument/2006/relationships/image" Target="../media/image80.jpg"/><Relationship Id="rId5" Type="http://schemas.openxmlformats.org/officeDocument/2006/relationships/image" Target="../media/image8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17.jpg"/><Relationship Id="rId5" Type="http://schemas.openxmlformats.org/officeDocument/2006/relationships/image" Target="../media/image25.jpg"/><Relationship Id="rId6" Type="http://schemas.openxmlformats.org/officeDocument/2006/relationships/image" Target="../media/image16.png"/><Relationship Id="rId7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21.jpg"/><Relationship Id="rId5" Type="http://schemas.openxmlformats.org/officeDocument/2006/relationships/image" Target="../media/image23.jp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8.jpg"/><Relationship Id="rId5" Type="http://schemas.openxmlformats.org/officeDocument/2006/relationships/image" Target="../media/image27.jpg"/><Relationship Id="rId6" Type="http://schemas.openxmlformats.org/officeDocument/2006/relationships/image" Target="../media/image37.png"/><Relationship Id="rId7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Relationship Id="rId4" Type="http://schemas.openxmlformats.org/officeDocument/2006/relationships/image" Target="../media/image39.jpg"/><Relationship Id="rId5" Type="http://schemas.openxmlformats.org/officeDocument/2006/relationships/image" Target="../media/image38.jpg"/><Relationship Id="rId6" Type="http://schemas.openxmlformats.org/officeDocument/2006/relationships/image" Target="../media/image45.png"/><Relationship Id="rId7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3929164" y="1700521"/>
            <a:ext cx="7017488" cy="36576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Правила користування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1. Відповісти на питання,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вибравши варіант «Правда»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чи «Неправда».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2. Перейти на наступний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600" u="none" cap="none" strike="noStrike">
                <a:solidFill>
                  <a:srgbClr val="280195"/>
                </a:solidFill>
                <a:latin typeface="Calibri"/>
                <a:ea typeface="Calibri"/>
                <a:cs typeface="Calibri"/>
                <a:sym typeface="Calibri"/>
              </a:rPr>
              <a:t>слайд, натиснувши на кнопку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b="0" i="0" sz="3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975505" y="0"/>
            <a:ext cx="786324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5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Інтерактивний тренажер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5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«Словотвір. Орфографія»</a:t>
            </a:r>
            <a:endParaRPr/>
          </a:p>
        </p:txBody>
      </p:sp>
      <p:pic>
        <p:nvPicPr>
          <p:cNvPr descr="Стрелка: поворот вправо"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2252" y="458553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0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</a:t>
            </a:r>
            <a:r>
              <a:rPr b="1" i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славний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10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16" name="Google Shape;216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10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19" name="Google Shape;219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0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10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22" name="Google Shape;22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23" name="Google Shape;22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Весна, весняний, веснянки, веснянкуватий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це словотвірне гніздо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" name="Google Shape;230;p11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31" name="Google Shape;231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11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11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34" name="Google Shape;234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1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1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37" name="Google Shape;23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8457" y="335195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38" name="Google Shape;23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3543271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Писати, записати, запис, записний, записник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це словотвірний ряд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12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46" name="Google Shape;246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12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12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49" name="Google Shape;24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2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12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52" name="Google Shape;25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53" name="Google Shape;25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непокірний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утворене префіксальним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13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61" name="Google Shape;261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3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13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64" name="Google Shape;264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13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13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67" name="Google Shape;26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68" name="Google Shape;26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безсоромний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14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76" name="Google Shape;276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14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278;p14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79" name="Google Shape;279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4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4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82" name="Google Shape;28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1546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83" name="Google Shape;28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3603784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березовий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0" name="Google Shape;290;p15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91" name="Google Shape;291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15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15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94" name="Google Shape;294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5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15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97" name="Google Shape;29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98" name="Google Shape;298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прискорення</a:t>
            </a:r>
            <a:r>
              <a:rPr b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утворено префіксально-суфіксальним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16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06" name="Google Shape;306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16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16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09" name="Google Shape;30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16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16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12" name="Google Shape;31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13" name="Google Shape;31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7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обгородити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утворено префіксальним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17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21" name="Google Shape;32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17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17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24" name="Google Shape;324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17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17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27" name="Google Shape;32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28" name="Google Shape;32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8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музика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буде твірним для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музичний</a:t>
            </a:r>
            <a:endParaRPr b="1" i="1" sz="3600" u="sng">
              <a:solidFill>
                <a:srgbClr val="280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Google Shape;335;p18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36" name="Google Shape;33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18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18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39" name="Google Shape;339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8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18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42" name="Google Shape;34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43" name="Google Shape;34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9"/>
          <p:cNvSpPr txBox="1"/>
          <p:nvPr/>
        </p:nvSpPr>
        <p:spPr>
          <a:xfrm>
            <a:off x="340242" y="283050"/>
            <a:ext cx="1080267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 реченні «</a:t>
            </a:r>
            <a:r>
              <a:rPr b="1" i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Старий згадав свою Волинь і волю молодую»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(Т. Шевченко)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слово </a:t>
            </a:r>
            <a:r>
              <a:rPr b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старий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виступає підметом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Google Shape;350;p19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51" name="Google Shape;351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19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19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54" name="Google Shape;35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9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9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57" name="Google Shape;35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58" name="Google Shape;35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5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893135" y="283050"/>
            <a:ext cx="1039864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sng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Змінювання слів – це утворення форм того самого слова без зміни його лексичного значення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uk-UA" sz="3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99" name="Google Shape;99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2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2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02" name="Google Shape;10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03" name="Google Shape;10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0"/>
          <p:cNvSpPr txBox="1"/>
          <p:nvPr/>
        </p:nvSpPr>
        <p:spPr>
          <a:xfrm>
            <a:off x="318977" y="47156"/>
            <a:ext cx="1159924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 реченні «Співала мати колискову, в дитя вчаровувала мову»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(Д. Павличко) слово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колискову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утворене способом переходу з однієї частини мови в іншу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20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66" name="Google Shape;366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20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20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69" name="Google Shape;36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20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20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72" name="Google Shape;37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73" name="Google Shape;37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1"/>
          <p:cNvSpPr txBox="1"/>
          <p:nvPr/>
        </p:nvSpPr>
        <p:spPr>
          <a:xfrm>
            <a:off x="1765823" y="283050"/>
            <a:ext cx="82826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вітрило</a:t>
            </a:r>
            <a:r>
              <a:rPr b="1" lang="uk-UA" sz="54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p21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81" name="Google Shape;381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21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84" name="Google Shape;384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21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2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387" name="Google Shape;38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388" name="Google Shape;38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2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школярка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утворене від 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школа</a:t>
            </a:r>
            <a:endParaRPr b="1" i="1" sz="3600" u="sng">
              <a:solidFill>
                <a:srgbClr val="280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22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396" name="Google Shape;396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22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22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399" name="Google Shape;399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22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22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02" name="Google Shape;40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7996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03" name="Google Shape;40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3543271" y="337996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 txBox="1"/>
          <p:nvPr/>
        </p:nvSpPr>
        <p:spPr>
          <a:xfrm>
            <a:off x="552893" y="283050"/>
            <a:ext cx="104199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вода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буде твірним для 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водити</a:t>
            </a:r>
            <a:endParaRPr b="1" i="1" sz="3600" u="sng">
              <a:solidFill>
                <a:srgbClr val="280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23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11" name="Google Shape;411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23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3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14" name="Google Shape;414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23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3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17" name="Google Shape;41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5195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18" name="Google Shape;41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3543271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4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дощовик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5" name="Google Shape;425;p24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26" name="Google Shape;426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24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428;p24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29" name="Google Shape;429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24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24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32" name="Google Shape;43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33" name="Google Shape;43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5"/>
          <p:cNvSpPr txBox="1"/>
          <p:nvPr/>
        </p:nvSpPr>
        <p:spPr>
          <a:xfrm>
            <a:off x="1765823" y="318273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товариський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0" name="Google Shape;440;p25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41" name="Google Shape;441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25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25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44" name="Google Shape;444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25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25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47" name="Google Shape;44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48" name="Google Shape;44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6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гадячський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написано неправильно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5" name="Google Shape;455;p26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56" name="Google Shape;456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26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26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59" name="Google Shape;459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26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p26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62" name="Google Shape;4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63" name="Google Shape;46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32837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7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паризький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" name="Google Shape;470;p27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71" name="Google Shape;471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27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27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74" name="Google Shape;474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27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6" name="Google Shape;476;p27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77" name="Google Shape;47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78" name="Google Shape;47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8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Полтавщина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p28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486" name="Google Shape;486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28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28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489" name="Google Shape;489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28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1" name="Google Shape;491;p28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492" name="Google Shape;49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493" name="Google Shape;49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9"/>
          <p:cNvSpPr txBox="1"/>
          <p:nvPr/>
        </p:nvSpPr>
        <p:spPr>
          <a:xfrm>
            <a:off x="800985" y="58652"/>
            <a:ext cx="1059002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Якщо утворити від 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бджільник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назву галузі господарства за допомогою суфікса –ств(о), то кінцевий приголосний основи зміниться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0" name="Google Shape;500;p29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01" name="Google Shape;50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29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9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04" name="Google Shape;504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29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29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07" name="Google Shape;50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08" name="Google Shape;50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5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893135" y="283050"/>
            <a:ext cx="103986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Словотворення – це утворення форм того самого слова </a:t>
            </a: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3068850" y="1637458"/>
            <a:ext cx="2298065" cy="3429000"/>
            <a:chOff x="3011621" y="1724439"/>
            <a:chExt cx="2298065" cy="3429000"/>
          </a:xfrm>
        </p:grpSpPr>
        <p:pic>
          <p:nvPicPr>
            <p:cNvPr id="111" name="Google Shape;11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5865739" y="1637458"/>
            <a:ext cx="2298065" cy="3429000"/>
            <a:chOff x="5907127" y="1724439"/>
            <a:chExt cx="2298065" cy="3429000"/>
          </a:xfrm>
        </p:grpSpPr>
        <p:pic>
          <p:nvPicPr>
            <p:cNvPr id="114" name="Google Shape;11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3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17" name="Google Shape;11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77761" y="3219077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18" name="Google Shape;11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3543271" y="3426528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0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При творенні іменників від прикметників суфікс –ськ- змінюється на щ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30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16" name="Google Shape;51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30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30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19" name="Google Shape;519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30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1" name="Google Shape;521;p30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22" name="Google Shape;52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23" name="Google Shape;52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1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При творенні іменників від прикметників суфікс –цьк- змінюється на чч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31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31" name="Google Shape;531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31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31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34" name="Google Shape;534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31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3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37" name="Google Shape;53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38" name="Google Shape;53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7042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2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кінофестиваль, відеокамера,</a:t>
            </a:r>
            <a:r>
              <a:rPr b="1" i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чорнобровий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називаються складними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5" name="Google Shape;545;p32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46" name="Google Shape;54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32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32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49" name="Google Shape;549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32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32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52" name="Google Shape;55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53" name="Google Shape;55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3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чорнослив, семиструнний, овочесховище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33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61" name="Google Shape;561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33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33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64" name="Google Shape;564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5" name="Google Shape;565;p33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6" name="Google Shape;566;p33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67" name="Google Shape;56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68" name="Google Shape;56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4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тишком/нишком, легенький/легенький, радий/радісінький</a:t>
            </a:r>
            <a:r>
              <a:rPr b="1" i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пишуться через дефіс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5" name="Google Shape;575;p34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76" name="Google Shape;57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34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4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79" name="Google Shape;579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34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1" name="Google Shape;581;p34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82" name="Google Shape;58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83" name="Google Shape;58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5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Миколаївшчина, Сумшина, Німешшина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0" name="Google Shape;590;p35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591" name="Google Shape;59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35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35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594" name="Google Shape;59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35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6" name="Google Shape;596;p35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597" name="Google Shape;59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4883" y="3392915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598" name="Google Shape;59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552521" y="3438939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6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солдацький, молодецький, паруботський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" name="Google Shape;605;p36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06" name="Google Shape;606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7" name="Google Shape;607;p36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36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09" name="Google Shape;609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36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36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12" name="Google Shape;61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5195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13" name="Google Shape;61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543271" y="3351958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7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чорнобровий, буревій, пароплав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написано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0" name="Google Shape;620;p37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21" name="Google Shape;621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37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37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24" name="Google Shape;624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7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37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27" name="Google Shape;62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28" name="Google Shape;62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8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Слова, утворені частковим скороченням слів або основ, називаються складноскороченими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38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36" name="Google Shape;636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38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38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39" name="Google Shape;639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38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1" name="Google Shape;641;p38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42" name="Google Shape;64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43" name="Google Shape;64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9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Через дефіс пишуться 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мед-інститут, чорно-слив, фото-модель</a:t>
            </a:r>
            <a:endParaRPr b="1" i="1" sz="3600" u="sng">
              <a:solidFill>
                <a:srgbClr val="280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" name="Google Shape;650;p39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51" name="Google Shape;651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39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39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54" name="Google Shape;654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5" name="Google Shape;655;p39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6" name="Google Shape;656;p39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57" name="Google Shape;65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05289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58" name="Google Shape;65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543271" y="3427862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Нові слова творяться за допомогою префіксів і суфіксів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126" name="Google Shape;126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4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4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129" name="Google Shape;129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4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32" name="Google Shape;13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33" name="Google Shape;13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0"/>
          <p:cNvSpPr txBox="1"/>
          <p:nvPr/>
        </p:nvSpPr>
        <p:spPr>
          <a:xfrm>
            <a:off x="1765823" y="283050"/>
            <a:ext cx="8282607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МВФ, ООН, ЄС, США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– це складноскорочені слова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40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66" name="Google Shape;666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40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40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69" name="Google Shape;669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" name="Google Shape;670;p40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1" name="Google Shape;671;p40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72" name="Google Shape;67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73" name="Google Shape;67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1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експрезидент, пів Львова, ДНК-аналіз, супермаркет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написані правильно</a:t>
            </a:r>
            <a:endParaRPr/>
          </a:p>
        </p:txBody>
      </p:sp>
      <p:grpSp>
        <p:nvGrpSpPr>
          <p:cNvPr id="680" name="Google Shape;680;p41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81" name="Google Shape;681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2" name="Google Shape;682;p41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3" name="Google Shape;683;p41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84" name="Google Shape;684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5" name="Google Shape;685;p41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6" name="Google Shape;686;p4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687" name="Google Shape;68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688" name="Google Shape;68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2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мотокрос, мікрохвилі, пів-Києва,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напів-автомат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написані 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5" name="Google Shape;695;p42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696" name="Google Shape;696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42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42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699" name="Google Shape;699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42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2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02" name="Google Shape;70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05092" y="3286536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03" name="Google Shape;70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625794" y="3360602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3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авіа-рейс, пів′яблука, міні-сукня,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агро-бізнес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написані неправильно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0" name="Google Shape;710;p43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11" name="Google Shape;711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43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3" name="Google Shape;713;p43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14" name="Google Shape;714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43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6" name="Google Shape;716;p43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17" name="Google Shape;71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18" name="Google Shape;71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4"/>
          <p:cNvSpPr txBox="1"/>
          <p:nvPr/>
        </p:nvSpPr>
        <p:spPr>
          <a:xfrm>
            <a:off x="1765823" y="283050"/>
            <a:ext cx="82826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чорно/білий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пишеться через дефіс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5" name="Google Shape;725;p44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26" name="Google Shape;726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7" name="Google Shape;727;p44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44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29" name="Google Shape;729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0" name="Google Shape;730;p44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1" name="Google Shape;731;p44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32" name="Google Shape;73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33" name="Google Shape;73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5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Одесчина, Київсчина, Цюріський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написані неправильно 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45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41" name="Google Shape;741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2" name="Google Shape;742;p45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45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44" name="Google Shape;744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p45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6" name="Google Shape;746;p45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47" name="Google Shape;74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48" name="Google Shape;74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6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петербур..ий, пари...ий, запорі…ий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пишуться із суфіксом –зьк-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46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56" name="Google Shape;756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7" name="Google Shape;757;p46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8" name="Google Shape;758;p46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59" name="Google Shape;759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46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46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62" name="Google Shape;76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63" name="Google Shape;763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7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пів/ящика, пів/Луцька, честь/честю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пишуться разом</a:t>
            </a:r>
            <a:endParaRPr/>
          </a:p>
        </p:txBody>
      </p:sp>
      <p:grpSp>
        <p:nvGrpSpPr>
          <p:cNvPr id="770" name="Google Shape;770;p47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71" name="Google Shape;771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p47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3" name="Google Shape;773;p47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74" name="Google Shape;77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7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47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77" name="Google Shape;777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5195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78" name="Google Shape;77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543271" y="342132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48"/>
          <p:cNvSpPr txBox="1"/>
          <p:nvPr/>
        </p:nvSpPr>
        <p:spPr>
          <a:xfrm>
            <a:off x="1765823" y="283050"/>
            <a:ext cx="9483424" cy="513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Від слів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Київ, Кагарлик, Запоріжжя, Маріуполь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утворяться прикметники із суфіксом –зьк-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агарлик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48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786" name="Google Shape;786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48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48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789" name="Google Shape;789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p48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1" name="Google Shape;791;p48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792" name="Google Shape;79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3950" y="326434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793" name="Google Shape;79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429532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9"/>
          <p:cNvSpPr txBox="1"/>
          <p:nvPr/>
        </p:nvSpPr>
        <p:spPr>
          <a:xfrm>
            <a:off x="1403499" y="283050"/>
            <a:ext cx="999460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 допомогою сполучного голосного [О] утворено слова 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ясн..зорий, повітр..дув, скел..лаз, земл..мір</a:t>
            </a:r>
            <a:endParaRPr b="1" i="1" sz="3600" u="sng">
              <a:solidFill>
                <a:srgbClr val="280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p49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801" name="Google Shape;801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p49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3" name="Google Shape;803;p49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804" name="Google Shape;80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p49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6" name="Google Shape;806;p49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807" name="Google Shape;80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1546" y="3357603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808" name="Google Shape;80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613183" y="3424372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16212" y="19878"/>
            <a:ext cx="1215957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Основні способи словотворення: префіксальний, суфіксальний, префіксально-суфіксальний, безафіксний, складання, перехід з однієї частини мови в іншу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141" name="Google Shape;141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5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5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144" name="Google Shape;144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5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5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47" name="Google Shape;14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48" name="Google Shape;14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0"/>
          <p:cNvSpPr txBox="1"/>
          <p:nvPr/>
        </p:nvSpPr>
        <p:spPr>
          <a:xfrm>
            <a:off x="1701209" y="283050"/>
            <a:ext cx="834722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жовто/гарячий і  жовто/блакитний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пишуться по-різному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5" name="Google Shape;815;p50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816" name="Google Shape;816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7" name="Google Shape;817;p50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50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819" name="Google Shape;81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0" name="Google Shape;820;p50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1" name="Google Shape;821;p50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822" name="Google Shape;82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823" name="Google Shape;82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1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Слова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півострів, півкуля, півколо, півмісяць 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пишуться разом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0" name="Google Shape;830;p51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831" name="Google Shape;831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51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51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834" name="Google Shape;834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5" name="Google Shape;835;p51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51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837" name="Google Shape;83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6563" y="332770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838" name="Google Shape;83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240291" y="3511381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2"/>
          <p:cNvSpPr/>
          <p:nvPr/>
        </p:nvSpPr>
        <p:spPr>
          <a:xfrm>
            <a:off x="1017962" y="424857"/>
            <a:ext cx="10780580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Тренажер завершено!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Якщо справився(лася) – молодець!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Якщо ні – попрацюй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 ще над правилами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та пройди тест ще раз!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5400" cap="none">
                <a:solidFill>
                  <a:srgbClr val="200179"/>
                </a:solidFill>
                <a:latin typeface="Calibri"/>
                <a:ea typeface="Calibri"/>
                <a:cs typeface="Calibri"/>
                <a:sym typeface="Calibri"/>
              </a:rPr>
              <a:t>Успіхів!</a:t>
            </a:r>
            <a:endParaRPr b="1" sz="5400" cap="none">
              <a:solidFill>
                <a:srgbClr val="2001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15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Словотворчі засоби – це корінь, закінчення, основа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6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156" name="Google Shape;156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6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159" name="Google Shape;159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6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6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62" name="Google Shape;16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1546" y="3405528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63" name="Google Shape;16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3556549" y="3438939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Твірне слово – база для утворення спільнокореневих слів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171" name="Google Shape;171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7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7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174" name="Google Shape;17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7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7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77" name="Google Shape;17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78" name="Google Shape;17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Словотвірний ланцюжок – це спільнокореневі слова, розташовані в певному порядку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8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186" name="Google Shape;18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8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8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189" name="Google Shape;189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8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8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192" name="Google Shape;19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193" name="Google Shape;19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2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1765823" y="283050"/>
            <a:ext cx="82826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Слово  </a:t>
            </a:r>
            <a:r>
              <a:rPr b="1" i="1" lang="uk-UA" sz="3600" u="sng">
                <a:solidFill>
                  <a:srgbClr val="280195"/>
                </a:solidFill>
                <a:latin typeface="Arial"/>
                <a:ea typeface="Arial"/>
                <a:cs typeface="Arial"/>
                <a:sym typeface="Arial"/>
              </a:rPr>
              <a:t>садочок</a:t>
            </a:r>
            <a:r>
              <a:rPr b="1" lang="uk-UA" sz="36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утворено суфіксальним способом</a:t>
            </a:r>
            <a:endParaRPr b="1" sz="36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9"/>
          <p:cNvGrpSpPr/>
          <p:nvPr/>
        </p:nvGrpSpPr>
        <p:grpSpPr>
          <a:xfrm>
            <a:off x="3068852" y="1724439"/>
            <a:ext cx="2298065" cy="3429000"/>
            <a:chOff x="3011621" y="1724439"/>
            <a:chExt cx="2298065" cy="3429000"/>
          </a:xfrm>
        </p:grpSpPr>
        <p:pic>
          <p:nvPicPr>
            <p:cNvPr id="201" name="Google Shape;20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621" y="1724439"/>
              <a:ext cx="2298065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9"/>
            <p:cNvSpPr txBox="1"/>
            <p:nvPr/>
          </p:nvSpPr>
          <p:spPr>
            <a:xfrm>
              <a:off x="3354631" y="2767183"/>
              <a:ext cx="17770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5907127" y="1724439"/>
            <a:ext cx="2298065" cy="3429000"/>
            <a:chOff x="5907127" y="1724439"/>
            <a:chExt cx="2298065" cy="3429000"/>
          </a:xfrm>
        </p:grpSpPr>
        <p:pic>
          <p:nvPicPr>
            <p:cNvPr id="204" name="Google Shape;204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54607" y="1724439"/>
              <a:ext cx="2203107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9"/>
            <p:cNvSpPr txBox="1"/>
            <p:nvPr/>
          </p:nvSpPr>
          <p:spPr>
            <a:xfrm>
              <a:off x="5907127" y="2767183"/>
              <a:ext cx="2298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неправда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9">
            <a:hlinkClick action="ppaction://hlinkshowjump?jump=nextslide"/>
          </p:cNvPr>
          <p:cNvSpPr/>
          <p:nvPr/>
        </p:nvSpPr>
        <p:spPr>
          <a:xfrm>
            <a:off x="10314278" y="5153439"/>
            <a:ext cx="1603948" cy="10043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Далі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нак одобрения" id="207" name="Google Shape;20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188" y="3429000"/>
            <a:ext cx="1349226" cy="134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нак одобрения" id="208" name="Google Shape;20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6340944" y="3506043"/>
            <a:ext cx="1349226" cy="13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2021-11-28T04:18:54Z</dcterms:created>
  <dc:creator>Пользователь</dc:creator>
</cp:coreProperties>
</file>