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70" r:id="rId3"/>
    <p:sldId id="257" r:id="rId4"/>
    <p:sldId id="268" r:id="rId5"/>
    <p:sldId id="269" r:id="rId6"/>
    <p:sldId id="271" r:id="rId7"/>
    <p:sldId id="258" r:id="rId8"/>
    <p:sldId id="261" r:id="rId9"/>
    <p:sldId id="273" r:id="rId10"/>
    <p:sldId id="274" r:id="rId11"/>
    <p:sldId id="281" r:id="rId12"/>
    <p:sldId id="279" r:id="rId13"/>
    <p:sldId id="280" r:id="rId14"/>
    <p:sldId id="283" r:id="rId15"/>
    <p:sldId id="264" r:id="rId16"/>
    <p:sldId id="275" r:id="rId17"/>
    <p:sldId id="263" r:id="rId18"/>
    <p:sldId id="262" r:id="rId19"/>
    <p:sldId id="260" r:id="rId20"/>
    <p:sldId id="265" r:id="rId21"/>
    <p:sldId id="276" r:id="rId22"/>
    <p:sldId id="266" r:id="rId23"/>
    <p:sldId id="267" r:id="rId24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416CB-0C40-4F42-A07F-D24891B0FE16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CCE2B-3543-4C56-9F80-11DCCBF68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2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CCE2B-3543-4C56-9F80-11DCCBF68B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CCE2B-3543-4C56-9F80-11DCCBF68B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0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CCE2B-3543-4C56-9F80-11DCCBF68B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4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654B9-540B-43A7-B86E-DE2D606E2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52543-37B9-4347-9476-44595E48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C75D4-B85C-49D2-9D37-4D54D169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B41CA-2E77-4D16-ABE1-0057D1E5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B1883-1C5F-4B7D-BC2C-7CCBE642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A5A7-C984-41C3-ADAB-8A10018C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E4D4DD-0FB8-4DCB-80BF-B6154991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735C3-5FD1-49A4-AC68-F4F1DEF5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A2E43-C895-4E8D-9FF1-F245C07C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0D087-D225-45B3-8148-34D4EC3D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CC1C51-34C7-47F5-B6F3-D5EE68832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ABF487-C041-4423-B975-5686DB638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1DECE-3893-46A4-BB04-0304718F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4C171-6C5B-49EC-BCBE-88AD2AB2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AFB796-DA81-4B4B-AAFF-FF57CD43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9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B7730-004E-44C7-8D63-B0BC2F35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5EC4A-4C38-4EF2-8BEB-F3B5B65A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1CA80-4D77-485F-9ABA-6CAEAF5F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119C9-9D69-4E59-AE2D-ADDB8B4D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634FFD-4776-4E59-8A8A-45BD785D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8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45DCE-52B5-4EA8-B647-04017200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2E34F7-1718-4368-B6EB-4E2D4692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47CE3-3519-40EE-BB91-FEDD7667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4005A-BCD3-4E9F-B178-4840DB73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3A8C3-82E5-4B45-AE60-52B1228D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89B04-4620-422D-A916-711C5073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0D8FA-3E40-49DE-9765-EE7E40CE0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96A388-E9AB-4236-8108-F4782D835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EF7D0B-4739-4091-BA92-9F25B082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F90881-78CE-4703-B07C-A56C0B2C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57609-4962-4186-B5BC-F31B9729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03445-6F66-4501-9929-ABAA37D9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CBCFC-ACC8-4B9D-A5B7-0AE917F4B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A3FF52-7BD9-44EC-B27D-D330151E7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8B91F8-9085-49D6-AA65-E059DBC04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045D08-B30F-42A3-9A99-8DE74FE2E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BEB191-1563-4D9F-B846-EDEF6077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4F57C8-E232-49A2-8F81-96AF625E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8A4E8B-36BC-44CB-B2B2-73EA974F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4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441FA-82CC-446D-B850-F1398DDE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0FBBB4-77FE-429C-8957-4AF4560A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E2A8CA-6267-43D4-BBEF-63DE71B0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F11D4F-94A3-4D74-B513-929EBA68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0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F5EB8C-8AD1-49DC-B378-6348127C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82393-EEFA-4D26-91AA-D351FB3E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798D27-3221-4C87-A3F1-7CC81AAB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6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9A8CA-6760-4526-810D-6810A52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C6657-70A0-45A5-B0A4-3B5E40A1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9CDE23-75B1-4437-9B70-BA2430D2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0C253-0E72-4E48-ADDA-10359872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82558-DFD8-4363-B91F-C5474785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6DEC2-7D91-4238-8328-08E3FA0C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7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77A75-9BAB-4AB8-9408-45027B1A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704BB-3EE5-4418-AC7A-892A69321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7DA88B-4861-457E-9A89-D65C81E09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0EB117-51D8-4DF3-841F-2EFDD788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E8E49-3D63-443A-A8CE-D95FF324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25AD9-A914-49B5-AE88-082DA950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1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4380E-1E75-48E9-982C-98C19E5C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C3ACAE-46B3-472E-BBFD-180F974CB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CAD80-6DB9-4A38-B4C1-22A13C2ED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AA56-543E-4967-86E6-E3B7D77DF4E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ADDFD-D5AF-43FE-BE3B-DD140EA17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C3047-3038-4AF0-B784-8236D6D8D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D4DD-93A7-43D7-946C-ADF40767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IDacKYV5k&amp;ab_channel=SavkoStud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hyperlink" Target="https://vchys.com.ua/tvir/3660-yake-zh-vono-spravzhnie-kohannia.html" TargetMode="External"/><Relationship Id="rId7" Type="http://schemas.openxmlformats.org/officeDocument/2006/relationships/image" Target="../media/image30.jpg"/><Relationship Id="rId2" Type="http://schemas.openxmlformats.org/officeDocument/2006/relationships/hyperlink" Target="ttps://vchys.com.ua/tvir/3661-liubov-vinikaie-z-liub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ka.in.ua/prezentaciya-vchitelya-istoriyi-jovtovodsekoyi-szsh-10-gernec.html" TargetMode="External"/><Relationship Id="rId2" Type="http://schemas.openxmlformats.org/officeDocument/2006/relationships/hyperlink" Target="https://uchika.in.ua/referat-na-temu-obovyazki-yaki-pokladaye-sud-na-osobu-zvilenen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zubrila.com/wp-content/uploads/2014/06/ukrainska_literatura_10_klass_2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s://www.youtube.com/watch?v=IILn4Zyxg9g&amp;ab_channel=47susl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ECD3-3D6E-4296-B722-280ED5797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5" y="149087"/>
            <a:ext cx="12036286" cy="6490252"/>
          </a:xfrm>
        </p:spPr>
        <p:txBody>
          <a:bodyPr>
            <a:noAutofit/>
          </a:bodyPr>
          <a:lstStyle/>
          <a:p>
            <a:pPr algn="l" fontAlgn="base">
              <a:lnSpc>
                <a:spcPct val="150000"/>
              </a:lnSpc>
            </a:pP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№1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   Проза І. Франка. 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Новаторські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шукання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Новела «Сойчине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10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ідеями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проблемами,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Франкової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рисами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ідейно-художній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новели;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прозового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характеристики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суджень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гуманістичний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великодушності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вдячності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Франка,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 новели «Сойчине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уроку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засвоєння нових знань.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Міжпредметні зв’язки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зарубіжна література, музика.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B22ED-60CF-4573-846B-051B1A8A2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9382"/>
            <a:ext cx="7411278" cy="258417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сойчине крило характеристика марії">
            <a:extLst>
              <a:ext uri="{FF2B5EF4-FFF2-40B4-BE49-F238E27FC236}">
                <a16:creationId xmlns:a16="http://schemas.microsoft.com/office/drawing/2014/main" id="{38C0E409-8975-4AFB-BA59-5C2DB858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8744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8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487316-98CE-4D1F-B471-750177FAE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25124" r="14284" b="18669"/>
          <a:stretch/>
        </p:blipFill>
        <p:spPr>
          <a:xfrm>
            <a:off x="612912" y="72740"/>
            <a:ext cx="11579088" cy="302674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C011E-2522-479E-8CCC-B637FA08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61" y="1"/>
            <a:ext cx="6258339" cy="1292086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новели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69A150-2D82-4955-8E05-B6B403146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23385" b="13846"/>
          <a:stretch/>
        </p:blipFill>
        <p:spPr>
          <a:xfrm>
            <a:off x="581437" y="3126029"/>
            <a:ext cx="11642037" cy="310253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2A4A9-4EA6-47E2-AE73-8AC4D5693E59}"/>
              </a:ext>
            </a:extLst>
          </p:cNvPr>
          <p:cNvSpPr/>
          <p:nvPr/>
        </p:nvSpPr>
        <p:spPr>
          <a:xfrm>
            <a:off x="7752521" y="4318830"/>
            <a:ext cx="4439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Образи- символи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2796A-6A8E-402F-AF22-5E2296DAD8A5}"/>
              </a:ext>
            </a:extLst>
          </p:cNvPr>
          <p:cNvSpPr/>
          <p:nvPr/>
        </p:nvSpPr>
        <p:spPr>
          <a:xfrm>
            <a:off x="331302" y="3099482"/>
            <a:ext cx="11993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5C0D978D-DE8E-4EB7-A4A6-B3B4130E3391}"/>
              </a:ext>
            </a:extLst>
          </p:cNvPr>
          <p:cNvSpPr/>
          <p:nvPr/>
        </p:nvSpPr>
        <p:spPr>
          <a:xfrm>
            <a:off x="132520" y="91447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02490F9E-210C-47E0-B7BD-908639F4A107}"/>
              </a:ext>
            </a:extLst>
          </p:cNvPr>
          <p:cNvSpPr/>
          <p:nvPr/>
        </p:nvSpPr>
        <p:spPr>
          <a:xfrm>
            <a:off x="92763" y="3388069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45E23E0E-BDC2-42AC-9A0C-A87C80E5A46F}"/>
              </a:ext>
            </a:extLst>
          </p:cNvPr>
          <p:cNvSpPr/>
          <p:nvPr/>
        </p:nvSpPr>
        <p:spPr>
          <a:xfrm>
            <a:off x="132520" y="909687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9B855E53-2537-427C-92AA-AC4CE28EB6B9}"/>
              </a:ext>
            </a:extLst>
          </p:cNvPr>
          <p:cNvSpPr/>
          <p:nvPr/>
        </p:nvSpPr>
        <p:spPr>
          <a:xfrm>
            <a:off x="144116" y="5800465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746966C5-9593-4556-A618-8B295D3B0220}"/>
              </a:ext>
            </a:extLst>
          </p:cNvPr>
          <p:cNvSpPr/>
          <p:nvPr/>
        </p:nvSpPr>
        <p:spPr>
          <a:xfrm>
            <a:off x="135833" y="4957938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3234BA20-46DA-441A-8971-AB3F1C760838}"/>
              </a:ext>
            </a:extLst>
          </p:cNvPr>
          <p:cNvSpPr/>
          <p:nvPr/>
        </p:nvSpPr>
        <p:spPr>
          <a:xfrm>
            <a:off x="135834" y="4236617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EFDF5C6E-6835-44C4-B6DE-8985CE8DD1A4}"/>
              </a:ext>
            </a:extLst>
          </p:cNvPr>
          <p:cNvSpPr/>
          <p:nvPr/>
        </p:nvSpPr>
        <p:spPr>
          <a:xfrm>
            <a:off x="132519" y="1649548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2466CB6B-5C09-4C22-BC80-53C05569F6AA}"/>
              </a:ext>
            </a:extLst>
          </p:cNvPr>
          <p:cNvSpPr/>
          <p:nvPr/>
        </p:nvSpPr>
        <p:spPr>
          <a:xfrm>
            <a:off x="132519" y="2503843"/>
            <a:ext cx="437321" cy="603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4B5CF4-C720-4A90-85DB-8DBC43A19ACF}"/>
              </a:ext>
            </a:extLst>
          </p:cNvPr>
          <p:cNvSpPr/>
          <p:nvPr/>
        </p:nvSpPr>
        <p:spPr>
          <a:xfrm>
            <a:off x="7136296" y="2822713"/>
            <a:ext cx="4943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(записати в зошит)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753D9F-F3D1-455D-9A97-D49158A151F6}"/>
              </a:ext>
            </a:extLst>
          </p:cNvPr>
          <p:cNvSpPr/>
          <p:nvPr/>
        </p:nvSpPr>
        <p:spPr>
          <a:xfrm>
            <a:off x="238539" y="629437"/>
            <a:ext cx="118640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Helvetica Neue"/>
            </a:endParaRPr>
          </a:p>
          <a:p>
            <a:pPr fontAlgn="base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Яку роль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образи-символи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18F0B-19A9-4B76-91DF-5C9A0940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661452"/>
            <a:ext cx="9640957" cy="1977887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Післяслово…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8BABB5-E0AB-4E5E-A96F-DE9DCF5A83E6}"/>
              </a:ext>
            </a:extLst>
          </p:cNvPr>
          <p:cNvSpPr/>
          <p:nvPr/>
        </p:nvSpPr>
        <p:spPr>
          <a:xfrm>
            <a:off x="288233" y="121100"/>
            <a:ext cx="568518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Підбиття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підсумків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</a:t>
            </a:r>
          </a:p>
          <a:p>
            <a:pPr fontAlgn="base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Франко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новеліст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вразило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…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Новела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8FDEC47-AD79-4082-AB82-28C3F1F9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660" y="4542183"/>
            <a:ext cx="3134139" cy="16347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A541E8-AC04-4683-8EAA-2A77A3EB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1" b="24460"/>
          <a:stretch/>
        </p:blipFill>
        <p:spPr>
          <a:xfrm>
            <a:off x="3130823" y="3250096"/>
            <a:ext cx="8488019" cy="37319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6ADD8A-0416-4323-B597-7A80E96CA4CE}"/>
              </a:ext>
            </a:extLst>
          </p:cNvPr>
          <p:cNvSpPr/>
          <p:nvPr/>
        </p:nvSpPr>
        <p:spPr>
          <a:xfrm>
            <a:off x="5973416" y="218662"/>
            <a:ext cx="60131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VІ. Д.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Скласти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фанфік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  Марії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(з'ясувати значення слова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фанфік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 fontAlgn="base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 чому актуальність проблем новели у сьогоденні( усно). </a:t>
            </a:r>
          </a:p>
          <a:p>
            <a:pPr algn="just" fontAlgn="base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Повторити напрямки та ознаки модернізму.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6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йчине крило характеристика марії">
            <a:extLst>
              <a:ext uri="{FF2B5EF4-FFF2-40B4-BE49-F238E27FC236}">
                <a16:creationId xmlns:a16="http://schemas.microsoft.com/office/drawing/2014/main" id="{E348D0CF-8D23-4ADF-8077-4A369E91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37746"/>
            <a:ext cx="3215422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F91CE-40E0-4680-86C1-74E2EA6E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369365" y="0"/>
            <a:ext cx="8822634" cy="2077277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№2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 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Новела І. Франка “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доля в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відлюдька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З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вірою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88516-2697-4227-87FC-5ABF47D5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2077278"/>
            <a:ext cx="12042912" cy="511865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великого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новели «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пафос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новели;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чистоту й благородство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найсильніша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Франка.</a:t>
            </a:r>
          </a:p>
          <a:p>
            <a:pPr>
              <a:lnSpc>
                <a:spcPct val="11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І.Франка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8B4CEE-D384-4653-9B1E-BBFC5E2F81DF}"/>
              </a:ext>
            </a:extLst>
          </p:cNvPr>
          <p:cNvSpPr/>
          <p:nvPr/>
        </p:nvSpPr>
        <p:spPr>
          <a:xfrm>
            <a:off x="531743" y="724950"/>
            <a:ext cx="2226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4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4FF9B-3B53-496D-ABB8-196ADBD9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69574"/>
            <a:ext cx="11837504" cy="70567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EC1026-FB47-41CF-8CFB-3608F330C552}"/>
              </a:ext>
            </a:extLst>
          </p:cNvPr>
          <p:cNvSpPr/>
          <p:nvPr/>
        </p:nvSpPr>
        <p:spPr>
          <a:xfrm>
            <a:off x="3170583" y="69574"/>
            <a:ext cx="798112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так люблю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листи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 них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тепла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найдорожче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безцінне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вириває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так люблю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слова,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ними теплота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безмежна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Гортаю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тихо,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обережно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Листи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ожива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коли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безбарвне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Сонце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засмучене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негарне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 тих листах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живе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рай.              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Констянтин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Хмара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5BE49B3-491E-4D02-A9A9-62231270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1" y="5297557"/>
            <a:ext cx="12473608" cy="1560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А ми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відійдемо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і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познайомимося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через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почерпнути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C442FC-F4C0-4C32-A558-5C663306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97" y="1630018"/>
            <a:ext cx="3750581" cy="23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к писати листи? П'ять правил ділового листування">
            <a:extLst>
              <a:ext uri="{FF2B5EF4-FFF2-40B4-BE49-F238E27FC236}">
                <a16:creationId xmlns:a16="http://schemas.microsoft.com/office/drawing/2014/main" id="{30917CE4-413E-43C1-8F47-22B42490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4" y="1649896"/>
            <a:ext cx="2821814" cy="16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Хто, куди й навіщо відправляє паперові листи? Чи збереглася у нас ця традиція?">
            <a:extLst>
              <a:ext uri="{FF2B5EF4-FFF2-40B4-BE49-F238E27FC236}">
                <a16:creationId xmlns:a16="http://schemas.microsoft.com/office/drawing/2014/main" id="{32224B2E-B33F-4CF1-8B98-735B181B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7" y="3888316"/>
            <a:ext cx="2814661" cy="16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8F5C0E-233F-4684-B833-1559C2B6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" y="0"/>
            <a:ext cx="12122426" cy="66890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споріднених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душ .</a:t>
            </a:r>
          </a:p>
          <a:p>
            <a:pPr marL="0" indent="0" algn="ctr">
              <a:buNone/>
            </a:pP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згадалася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 Кос-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Анатольського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«Ой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ти,дівчино,з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горіха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зерня…»</a:t>
            </a:r>
          </a:p>
          <a:p>
            <a:pPr marL="0" indent="0" algn="ctr">
              <a:buNone/>
            </a:pPr>
            <a:r>
              <a:rPr lang="uk-UA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https://www.youtube.com/watch?v=KkIDacKYV5k&amp;ab_channel=SavkoStudio</a:t>
            </a:r>
            <a:endParaRPr lang="uk-UA" sz="3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Відлюдьком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самітником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самого, з самим собою, самому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витворив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живу й паную… 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Думав,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вона буде,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Попробуймо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обійтися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тямиш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мене?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Тямиш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Ха,ха,ха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Ха,ха,ха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Тямиш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 другого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Се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сконцентрувала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силу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весь огонь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твою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тямку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Хома -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демоне!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мене?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завзялася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мене?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 тебе, як у себе самого… Говори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пиши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дивлюся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 оком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сміятимешся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байдуже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здвигну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раменами. І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плакатимеш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засміюся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мене,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мене!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мене,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Я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винувата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мене, у мою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мою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Я покарала тебе, і, коли у тебе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шматочок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грудях,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 кару.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мене! 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караючи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тебе,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дужче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Хома -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правда?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A9833A-DCE9-4EF4-AA45-D93B3F7E64A5}"/>
              </a:ext>
            </a:extLst>
          </p:cNvPr>
          <p:cNvSpPr/>
          <p:nvPr/>
        </p:nvSpPr>
        <p:spPr>
          <a:xfrm>
            <a:off x="387625" y="3244333"/>
            <a:ext cx="1151945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для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видно?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75405EC9-AD7C-4853-9D25-07740B0250CB}"/>
              </a:ext>
            </a:extLst>
          </p:cNvPr>
          <p:cNvSpPr/>
          <p:nvPr/>
        </p:nvSpPr>
        <p:spPr>
          <a:xfrm>
            <a:off x="198781" y="834887"/>
            <a:ext cx="1093305" cy="365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8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5320E-3457-4972-A6A2-691E069F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79514"/>
            <a:ext cx="11767930" cy="54665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Пригадаймо героїв новели. </a:t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роль кожного персонажа у розкритті ідеї твору?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389E5-4680-4151-8CC2-8004A888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7" y="536713"/>
            <a:ext cx="12163647" cy="6241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бюро, “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відлюдько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Карпівна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(Маня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дочка л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сника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Генрись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26-літній практикант тата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злодієм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Хлопець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рум`яний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панночка”.</a:t>
            </a:r>
          </a:p>
          <a:p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Зигмунт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ватажок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банди.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негарний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грубими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малокультурними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привичками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манерами”.</a:t>
            </a:r>
          </a:p>
          <a:p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Никанор </a:t>
            </a:r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Ферапонтович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Свєтлов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золотопромисловець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Сибіру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немолодий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велетень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“з широкою рудою бородою, з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товстим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плескатим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носом”.</a:t>
            </a:r>
          </a:p>
          <a:p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Сашка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ватажок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банди,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вбив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Свєтлова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Серебряков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капітан-ісправник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у раз пив та бив Маню і свою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шлюбну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Федорович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воював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Китаєм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326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D5D0F-6E51-4945-870F-946D29B1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50" y="0"/>
            <a:ext cx="7603434" cy="2604051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50000"/>
              </a:lnSpc>
            </a:pPr>
            <a:r>
              <a:rPr lang="ru-RU" b="1" dirty="0"/>
              <a:t> </a:t>
            </a:r>
            <a:br>
              <a:rPr lang="ru-RU" dirty="0"/>
            </a:br>
            <a:br>
              <a:rPr lang="ru-RU" dirty="0"/>
            </a:br>
            <a:r>
              <a:rPr lang="en-US" dirty="0"/>
              <a:t>   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законспектувати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зошиті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/>
            </a:b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життєрадісна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примхлива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приваблюють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Романтична,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справжність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пройшовши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8A89B4BD-837F-4BE4-A381-BF905050B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t="9141" r="2667" b="16871"/>
          <a:stretch/>
        </p:blipFill>
        <p:spPr>
          <a:xfrm>
            <a:off x="1" y="586409"/>
            <a:ext cx="4711148" cy="25146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1DF127-57B1-4008-98A7-D9CAF9766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9951"/>
            <a:ext cx="6680879" cy="330804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FAD923-8A3A-4A77-A3F4-EBBD7BF6F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15519"/>
          <a:stretch/>
        </p:blipFill>
        <p:spPr>
          <a:xfrm>
            <a:off x="6559826" y="3549951"/>
            <a:ext cx="5626601" cy="31987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9E2617-4570-49D8-9677-9DC0B258D495}"/>
              </a:ext>
            </a:extLst>
          </p:cNvPr>
          <p:cNvSpPr/>
          <p:nvPr/>
        </p:nvSpPr>
        <p:spPr>
          <a:xfrm>
            <a:off x="188843" y="96917"/>
            <a:ext cx="1423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прочитаного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/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4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DAC0E39-EB37-4AAD-83A2-F759433CD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304872"/>
              </p:ext>
            </p:extLst>
          </p:nvPr>
        </p:nvGraphicFramePr>
        <p:xfrm>
          <a:off x="2544418" y="6879495"/>
          <a:ext cx="2941982" cy="393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933">
                  <a:extLst>
                    <a:ext uri="{9D8B030D-6E8A-4147-A177-3AD203B41FA5}">
                      <a16:colId xmlns:a16="http://schemas.microsoft.com/office/drawing/2014/main" val="4230369743"/>
                    </a:ext>
                  </a:extLst>
                </a:gridCol>
                <a:gridCol w="1404049">
                  <a:extLst>
                    <a:ext uri="{9D8B030D-6E8A-4147-A177-3AD203B41FA5}">
                      <a16:colId xmlns:a16="http://schemas.microsoft.com/office/drawing/2014/main" val="842784506"/>
                    </a:ext>
                  </a:extLst>
                </a:gridCol>
              </a:tblGrid>
              <a:tr h="332961">
                <a:tc>
                  <a:txBody>
                    <a:bodyPr/>
                    <a:lstStyle/>
                    <a:p>
                      <a:pPr indent="190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27216551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CD000BF-7430-4C69-B017-A1C79EB1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4975" y="8214008"/>
            <a:ext cx="51649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AAE94E-F245-4922-A7C9-622D1ED3EB69}"/>
              </a:ext>
            </a:extLst>
          </p:cNvPr>
          <p:cNvSpPr/>
          <p:nvPr/>
        </p:nvSpPr>
        <p:spPr>
          <a:xfrm>
            <a:off x="69574" y="109331"/>
            <a:ext cx="12122426" cy="622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Цитатна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Марії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новели “Сойчине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розпуститися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чашечку,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найкоштовніші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пахощі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 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стрілецькій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куртці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лефошівкою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плече,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застріленим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свиставкою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губах”                   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крильця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обложки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молитовника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 з них.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тебе половина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я покинула тебе,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мене, в 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пестощі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розбурханого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сибарита — нехай і так,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з-поза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успокою,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се». </a:t>
            </a:r>
          </a:p>
        </p:txBody>
      </p:sp>
    </p:spTree>
    <p:extLst>
      <p:ext uri="{BB962C8B-B14F-4D97-AF65-F5344CB8AC3E}">
        <p14:creationId xmlns:p14="http://schemas.microsoft.com/office/powerpoint/2010/main" val="119782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6A043-6893-4878-A524-68498EBD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" y="0"/>
            <a:ext cx="12068766" cy="1490870"/>
          </a:xfrm>
        </p:spPr>
        <p:txBody>
          <a:bodyPr>
            <a:noAutofit/>
          </a:bodyPr>
          <a:lstStyle/>
          <a:p>
            <a:pPr lvl="0" indent="19050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ІІІ.   Робота над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порівняльною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характеристикою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новели Франка «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—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емоційні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зіставити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221620-404B-49B6-8E6A-97EF58305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352373"/>
              </p:ext>
            </p:extLst>
          </p:nvPr>
        </p:nvGraphicFramePr>
        <p:xfrm>
          <a:off x="106017" y="1043610"/>
          <a:ext cx="12068766" cy="4572412"/>
        </p:xfrm>
        <a:graphic>
          <a:graphicData uri="http://schemas.openxmlformats.org/drawingml/2006/table">
            <a:tbl>
              <a:tblPr/>
              <a:tblGrid>
                <a:gridCol w="5956853">
                  <a:extLst>
                    <a:ext uri="{9D8B030D-6E8A-4147-A177-3AD203B41FA5}">
                      <a16:colId xmlns:a16="http://schemas.microsoft.com/office/drawing/2014/main" val="1840714574"/>
                    </a:ext>
                  </a:extLst>
                </a:gridCol>
                <a:gridCol w="6111913">
                  <a:extLst>
                    <a:ext uri="{9D8B030D-6E8A-4147-A177-3AD203B41FA5}">
                      <a16:colId xmlns:a16="http://schemas.microsoft.com/office/drawing/2014/main" val="98291169"/>
                    </a:ext>
                  </a:extLst>
                </a:gridCol>
              </a:tblGrid>
              <a:tr h="355861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Герой-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оповідач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Массіно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9" marR="40819" marT="40819" marB="4081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Марія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9" marR="40819" marT="40819" marB="4081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28232"/>
                  </a:ext>
                </a:extLst>
              </a:tr>
              <a:tr h="42165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— любить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книги,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ображений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зрадою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дівчини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викреслив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 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любові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спокійний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самовпевнений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того,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треба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завойовувати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кохання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потребує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душевних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зусиль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впливом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змінює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погляди,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справжнє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справжні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пристрасті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«живим </a:t>
                      </a:r>
                      <a:r>
                        <a:rPr lang="ru-RU" sz="1400" dirty="0" err="1">
                          <a:effectLst/>
                        </a:rPr>
                        <a:t>чоловіком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</a:txBody>
                  <a:tcPr marL="40819" marR="40819" marT="40819" marB="4081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натура,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життєрадісна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передбачувана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примхлива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прагне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жахливих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глибин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приваблюють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яскраві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Романтична,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справжність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почуття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пройшовши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важкі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випробування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19" marR="40819" marT="40819" marB="4081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59497"/>
                  </a:ext>
                </a:extLst>
              </a:tr>
            </a:tbl>
          </a:graphicData>
        </a:graphic>
      </p:graphicFrame>
      <p:pic>
        <p:nvPicPr>
          <p:cNvPr id="2050" name="Picture 2" descr="риси характеру массіно та марії">
            <a:extLst>
              <a:ext uri="{FF2B5EF4-FFF2-40B4-BE49-F238E27FC236}">
                <a16:creationId xmlns:a16="http://schemas.microsoft.com/office/drawing/2014/main" id="{9B80E11F-F0BB-4E64-AE6D-99D16931A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91" y="2574650"/>
            <a:ext cx="4353339" cy="4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9A138-1031-4FF4-8C1C-189728808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93" y="2729360"/>
            <a:ext cx="3962090" cy="1942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3F5EFD-7A4D-4FD5-A2AF-C9E872DFB2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32354" r="-2208" b="12743"/>
          <a:stretch/>
        </p:blipFill>
        <p:spPr>
          <a:xfrm>
            <a:off x="106016" y="2996854"/>
            <a:ext cx="3962091" cy="1490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583926-1EA8-4AC2-86C4-10B8439B04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4" t="33955" r="618" b="20449"/>
          <a:stretch/>
        </p:blipFill>
        <p:spPr>
          <a:xfrm>
            <a:off x="73544" y="4875872"/>
            <a:ext cx="3944520" cy="1982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34B20-6CC2-484A-969F-8AAEB657B0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27486" r="10022"/>
          <a:stretch/>
        </p:blipFill>
        <p:spPr>
          <a:xfrm>
            <a:off x="8371403" y="4836042"/>
            <a:ext cx="3747053" cy="18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A1C4F-8C4F-4F30-BD67-7B8EB93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2643810"/>
            <a:ext cx="11665226" cy="38762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Франка у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Новела,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синтезовано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драму.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написано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листа.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Освідчення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чуємо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Ліризм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схвильованість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сконцентрована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Драматична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9BEC0E-7739-4D44-9998-2701FF17C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475119"/>
              </p:ext>
            </p:extLst>
          </p:nvPr>
        </p:nvGraphicFramePr>
        <p:xfrm>
          <a:off x="-1262270" y="2892287"/>
          <a:ext cx="487018" cy="1031365"/>
        </p:xfrm>
        <a:graphic>
          <a:graphicData uri="http://schemas.openxmlformats.org/drawingml/2006/table">
            <a:tbl>
              <a:tblPr/>
              <a:tblGrid>
                <a:gridCol w="487018">
                  <a:extLst>
                    <a:ext uri="{9D8B030D-6E8A-4147-A177-3AD203B41FA5}">
                      <a16:colId xmlns:a16="http://schemas.microsoft.com/office/drawing/2014/main" val="1840714574"/>
                    </a:ext>
                  </a:extLst>
                </a:gridCol>
              </a:tblGrid>
              <a:tr h="132419">
                <a:tc>
                  <a:txBody>
                    <a:bodyPr/>
                    <a:lstStyle/>
                    <a:p>
                      <a:pPr fontAlgn="t"/>
                      <a:endParaRPr lang="ru-RU" sz="1400" dirty="0">
                        <a:effectLst/>
                      </a:endParaRPr>
                    </a:p>
                  </a:txBody>
                  <a:tcPr marL="40819" marR="40819" marT="40819" marB="4081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28232"/>
                  </a:ext>
                </a:extLst>
              </a:tr>
              <a:tr h="736367">
                <a:tc>
                  <a:txBody>
                    <a:bodyPr/>
                    <a:lstStyle/>
                    <a:p>
                      <a:pPr fontAlgn="t"/>
                      <a:endParaRPr lang="ru-RU" sz="1400" dirty="0">
                        <a:effectLst/>
                      </a:endParaRPr>
                    </a:p>
                  </a:txBody>
                  <a:tcPr marL="40819" marR="40819" marT="40819" marB="40819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5949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B9DE8B-F6FD-49FC-8259-FBE32E5FF3AF}"/>
              </a:ext>
            </a:extLst>
          </p:cNvPr>
          <p:cNvSpPr/>
          <p:nvPr/>
        </p:nvSpPr>
        <p:spPr>
          <a:xfrm>
            <a:off x="11976652" y="2643809"/>
            <a:ext cx="37768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268102-CD06-42B7-96B2-22736F1B2BD7}"/>
              </a:ext>
            </a:extLst>
          </p:cNvPr>
          <p:cNvSpPr/>
          <p:nvPr/>
        </p:nvSpPr>
        <p:spPr>
          <a:xfrm>
            <a:off x="1610138" y="149088"/>
            <a:ext cx="103665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трирічних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поневірянь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злочинницького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пафос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вирушати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врешті-решт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байдужістю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«живого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A7861EDE-A32C-45B9-91B6-B8C81EE2B0FE}"/>
              </a:ext>
            </a:extLst>
          </p:cNvPr>
          <p:cNvSpPr/>
          <p:nvPr/>
        </p:nvSpPr>
        <p:spPr>
          <a:xfrm>
            <a:off x="526774" y="283360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виток: вертикальный 6">
            <a:extLst>
              <a:ext uri="{FF2B5EF4-FFF2-40B4-BE49-F238E27FC236}">
                <a16:creationId xmlns:a16="http://schemas.microsoft.com/office/drawing/2014/main" id="{D8AE406F-D945-4EA6-8C35-603FA6A4E788}"/>
              </a:ext>
            </a:extLst>
          </p:cNvPr>
          <p:cNvSpPr/>
          <p:nvPr/>
        </p:nvSpPr>
        <p:spPr>
          <a:xfrm>
            <a:off x="551621" y="189681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4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F2F5-D388-4CB4-BF17-0010F757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099" y="1429321"/>
            <a:ext cx="3479399" cy="3092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C97D79-404A-4CFB-8BAD-515223C2D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708" r="2731" b="19606"/>
          <a:stretch/>
        </p:blipFill>
        <p:spPr>
          <a:xfrm>
            <a:off x="69573" y="3196016"/>
            <a:ext cx="6683526" cy="3661984"/>
          </a:xfrm>
        </p:spPr>
      </p:pic>
      <p:pic>
        <p:nvPicPr>
          <p:cNvPr id="1028" name="Picture 4" descr="Захар Беркут. Образ громадського життя Карпатської Русі в XIII віці — І. Франко, 2020">
            <a:extLst>
              <a:ext uri="{FF2B5EF4-FFF2-40B4-BE49-F238E27FC236}">
                <a16:creationId xmlns:a16="http://schemas.microsoft.com/office/drawing/2014/main" id="{F351E66E-34FA-4118-9292-D25BD98F2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1305" r="16686" b="8261"/>
          <a:stretch/>
        </p:blipFill>
        <p:spPr bwMode="auto">
          <a:xfrm>
            <a:off x="69573" y="0"/>
            <a:ext cx="2375995" cy="3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DE355D2-E65C-4F79-8FB2-8C521D79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9" y="241567"/>
            <a:ext cx="1692439" cy="25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нига «Іван Франко (комплект із 2 книг)», автора Іван Франко – фото №1">
            <a:extLst>
              <a:ext uri="{FF2B5EF4-FFF2-40B4-BE49-F238E27FC236}">
                <a16:creationId xmlns:a16="http://schemas.microsoft.com/office/drawing/2014/main" id="{41C18343-8B2D-4018-BBA1-23B7FB584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9185" r="2562" b="9738"/>
          <a:stretch/>
        </p:blipFill>
        <p:spPr bwMode="auto">
          <a:xfrm>
            <a:off x="6885905" y="4053603"/>
            <a:ext cx="3137180" cy="27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нига Украдене щастя">
            <a:extLst>
              <a:ext uri="{FF2B5EF4-FFF2-40B4-BE49-F238E27FC236}">
                <a16:creationId xmlns:a16="http://schemas.microsoft.com/office/drawing/2014/main" id="{46666DC6-3CB1-4BC0-8AAD-33638E16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35" y="111470"/>
            <a:ext cx="2147060" cy="30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Іван Франко - Перехресні стежки">
            <a:extLst>
              <a:ext uri="{FF2B5EF4-FFF2-40B4-BE49-F238E27FC236}">
                <a16:creationId xmlns:a16="http://schemas.microsoft.com/office/drawing/2014/main" id="{F16FB7F8-3BFE-4CBE-BE2B-AD936F8C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69" y="241568"/>
            <a:ext cx="1768835" cy="25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ртрет &amp;quot;Іван Франко&amp;quot; 40*50 см, цена 170 грн - Prom.ua (ID#903739074)">
            <a:extLst>
              <a:ext uri="{FF2B5EF4-FFF2-40B4-BE49-F238E27FC236}">
                <a16:creationId xmlns:a16="http://schemas.microsoft.com/office/drawing/2014/main" id="{34A6DDB4-4367-4DA5-A14F-08572398C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12754" r="27429" b="12754"/>
          <a:stretch/>
        </p:blipFill>
        <p:spPr bwMode="auto">
          <a:xfrm>
            <a:off x="8492798" y="635558"/>
            <a:ext cx="3693836" cy="454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4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B116A-5B31-41F8-9D30-7AEBFCFD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9" y="145428"/>
            <a:ext cx="9160795" cy="13260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Мозковий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штурм».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3D641-ACEB-4908-B23A-C4B49C0A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9696" y="1030013"/>
            <a:ext cx="8303172" cy="5682559"/>
          </a:xfrm>
        </p:spPr>
        <p:txBody>
          <a:bodyPr>
            <a:normAutofit fontScale="25000" lnSpcReduction="20000"/>
          </a:bodyPr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Пояснити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ідеї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новели Франка «Сойчине </a:t>
            </a:r>
            <a:r>
              <a:rPr lang="ru-RU" sz="8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крило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»? </a:t>
            </a:r>
            <a:r>
              <a:rPr lang="uk-UA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0" fontAlgn="base">
              <a:lnSpc>
                <a:spcPct val="170000"/>
              </a:lnSpc>
              <a:spcAft>
                <a:spcPts val="1800"/>
              </a:spcAft>
              <a:buNone/>
            </a:pP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Кохання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високе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облагороджуюче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почуття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«робота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душі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                                                                                                                      —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втрачаючи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розуміє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цінність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втраченого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                                                                                                          — За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помилки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виборі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доводиться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нести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спокуту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                                                                                                            — Не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емоціями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— На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місці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стосунках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людьми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гуманізм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відповідальність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власні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вчинки</a:t>
            </a:r>
            <a:r>
              <a:rPr lang="ru-RU" sz="8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fontAlgn="base">
              <a:lnSpc>
                <a:spcPct val="170000"/>
              </a:lnSpc>
              <a:spcAft>
                <a:spcPts val="1800"/>
              </a:spcAft>
              <a:buNone/>
            </a:pPr>
            <a:endParaRPr lang="ru-RU" sz="8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70000"/>
              </a:lnSpc>
              <a:spcAft>
                <a:spcPts val="1800"/>
              </a:spcAft>
              <a:buNone/>
            </a:pPr>
            <a:endParaRPr lang="ru-RU" sz="8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70000"/>
              </a:lnSpc>
              <a:spcAft>
                <a:spcPts val="1800"/>
              </a:spcAft>
              <a:buNone/>
            </a:pPr>
            <a:endParaRPr lang="ru-RU" sz="8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Пристрасне кохання — це ще один наркотик. Науковці підтвердили – Новини  Здорової Людини">
            <a:extLst>
              <a:ext uri="{FF2B5EF4-FFF2-40B4-BE49-F238E27FC236}">
                <a16:creationId xmlns:a16="http://schemas.microsoft.com/office/drawing/2014/main" id="{8B398578-89A3-431C-B481-481F335A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45" y="3658725"/>
            <a:ext cx="4620326" cy="30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правжнє кохання — це свідомий вибір | Тутка">
            <a:extLst>
              <a:ext uri="{FF2B5EF4-FFF2-40B4-BE49-F238E27FC236}">
                <a16:creationId xmlns:a16="http://schemas.microsoft.com/office/drawing/2014/main" id="{97C7030F-ACC9-47D8-BFDC-1C5CBCC2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5" y="914401"/>
            <a:ext cx="397919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5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е буває кохання? 💙💙💙 Кохання... - Опіка Група Верітас | Facebook">
            <a:extLst>
              <a:ext uri="{FF2B5EF4-FFF2-40B4-BE49-F238E27FC236}">
                <a16:creationId xmlns:a16="http://schemas.microsoft.com/office/drawing/2014/main" id="{9CF5CB57-9BC7-4EDF-8B41-293D4258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26" y="3280698"/>
            <a:ext cx="4396409" cy="36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2E546-91F0-436F-924C-BFA9F6C0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48479"/>
            <a:ext cx="11241157" cy="73549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зошиті.  Скласти </a:t>
            </a:r>
            <a:r>
              <a:rPr lang="uk-UA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сенкан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слова «кохання»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4C6B7-0DB0-4805-BA1A-96F29D822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22242" r="4749" b="17733"/>
          <a:stretch/>
        </p:blipFill>
        <p:spPr>
          <a:xfrm>
            <a:off x="0" y="1115234"/>
            <a:ext cx="7998372" cy="4486780"/>
          </a:xfrm>
        </p:spPr>
      </p:pic>
    </p:spTree>
    <p:extLst>
      <p:ext uri="{BB962C8B-B14F-4D97-AF65-F5344CB8AC3E}">
        <p14:creationId xmlns:p14="http://schemas.microsoft.com/office/powerpoint/2010/main" val="389675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D24D5-DB5A-482E-BB26-92B458BC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" y="258417"/>
            <a:ext cx="11917018" cy="1043609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dirty="0"/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(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Тестове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25261-0D6F-4AB8-8C59-47F0483F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" y="993914"/>
            <a:ext cx="11917018" cy="598335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60000"/>
              </a:lnSpc>
              <a:buNone/>
            </a:pPr>
            <a:r>
              <a:rPr lang="uk-UA" dirty="0"/>
              <a:t>  </a:t>
            </a:r>
            <a:r>
              <a:rPr lang="ru-RU" dirty="0"/>
              <a:t> 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бачилися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А) 1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2 роки         В) 3 роки         Г) 4 роки</a:t>
            </a:r>
          </a:p>
          <a:p>
            <a:pPr>
              <a:lnSpc>
                <a:spcPct val="17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Посилаючи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Марії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здавалося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А)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помста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Б)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летіла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половина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В)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налякає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Г) вона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Коли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Сойка до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А) коли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покличе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Б) коли буде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В) коли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Г) коли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Массіно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пробачить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Умовленим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сигналом для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Сойки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А) голос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Б) голос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дзвоника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В) скрип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брами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7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Манюся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 А) сном з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страховищами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Б) 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випробуванням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долі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В)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випадковістю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. Про кого так написала в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Манюся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«І в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я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гордувала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ненавиділа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знущалася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ним,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запалювався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дужчою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пристрастю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мене, тратив свою волю й силу»?    А) про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Зигмунта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Б) про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Генрися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В) 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 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Володимира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Семеновича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Г)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Свєтлова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36789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56619-747D-4C54-ADDD-92DEA53C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401" y="2494722"/>
            <a:ext cx="2219737" cy="117281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4A1CA-9AAD-4EEE-9F3E-92BDA7BC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904"/>
            <a:ext cx="11963401" cy="4353339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VІ.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Підбиття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уроку</a:t>
            </a:r>
          </a:p>
          <a:p>
            <a:pPr fontAlgn="base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пробачити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новели? </a:t>
            </a:r>
          </a:p>
          <a:p>
            <a:pPr marL="0" indent="0" fontAlgn="base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думку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обґрунтуйте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здійснилися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fontAlgn="base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3C5CC2-E2DD-4627-BB56-552F5DB15FC2}"/>
              </a:ext>
            </a:extLst>
          </p:cNvPr>
          <p:cNvSpPr/>
          <p:nvPr/>
        </p:nvSpPr>
        <p:spPr>
          <a:xfrm>
            <a:off x="6559826" y="-536712"/>
            <a:ext cx="510871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VІІ.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</a:p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цитатну характеристику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образів Марії та Хоми.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Твір-есе «Треба вміти пробачати»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CCC1F-AAE8-4940-B7FC-64889EF70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6894" r="12882" b="14063"/>
          <a:stretch/>
        </p:blipFill>
        <p:spPr>
          <a:xfrm>
            <a:off x="3320850" y="2713383"/>
            <a:ext cx="8715438" cy="41446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2F20CD-3630-4E8D-940A-F56929B58B45}"/>
              </a:ext>
            </a:extLst>
          </p:cNvPr>
          <p:cNvSpPr/>
          <p:nvPr/>
        </p:nvSpPr>
        <p:spPr>
          <a:xfrm>
            <a:off x="805070" y="2828836"/>
            <a:ext cx="833893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Післяслово…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1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D995-BD69-4970-8FEF-3D73BEEB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09"/>
            <a:ext cx="10515600" cy="75537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    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Якович Франко творив на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зламі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ХІХ і ХХ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297A0-3E29-4BC6-AFC9-0FE6E8A1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583"/>
            <a:ext cx="11961628" cy="61754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світобаченні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світовідчутті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</a:p>
          <a:p>
            <a:pPr algn="just">
              <a:lnSpc>
                <a:spcPct val="1500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сум’яття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душах людей.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письма,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відкидаючи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Франка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57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13E22-3A2B-4DD9-AC70-8BFC311F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2939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проблемно-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пошукового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7DF34E-29D0-460B-B076-63C03DB8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1" y="516835"/>
            <a:ext cx="12006470" cy="6077572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b="1" dirty="0"/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новаторські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шукання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прозаїка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Франка?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словником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літературознавчих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>
              <a:lnSpc>
                <a:spcPct val="110000"/>
              </a:lnSpc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франц.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нереалістичного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 ст.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fontAlgn="base">
              <a:lnSpc>
                <a:spcPct val="110000"/>
              </a:lnSpc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ознаки: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 відбиття дійсності в людській підсвідомості; — суб’єктивне (сфера духу, мистецтва) наділяється ознаками об’єктивної реальності;  — побудова художньої реальності, що мало пов’язана з дійсністю й протиставлена їй; — пошук нових шляхів (форм) у зображенні світу і людини.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10000"/>
              </a:lnSpc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Франка 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83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56C13-44AC-4FFC-A9C6-076437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5251"/>
            <a:ext cx="12192000" cy="298175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Франка ми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знаходимо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A9091-1C8A-4F36-8768-ED8391F4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083366"/>
            <a:ext cx="11873948" cy="578457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uk-UA" dirty="0"/>
              <a:t> 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ru-RU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Експресіонізм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«я»,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 —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повинен бути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хаос, зло.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монолог;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безпосередності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ru-RU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Неокласицизм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скороминущих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поєднується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традицією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таємничі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драматизм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r>
              <a:rPr lang="ru-RU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змалюванні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лаконізм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(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цятками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3D5562C-36DA-44D0-9810-9EC3D0FFC835}"/>
              </a:ext>
            </a:extLst>
          </p:cNvPr>
          <p:cNvSpPr/>
          <p:nvPr/>
        </p:nvSpPr>
        <p:spPr>
          <a:xfrm>
            <a:off x="6808305" y="670891"/>
            <a:ext cx="484632" cy="775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BC6133C-F0B3-4C56-B6B2-F287DD9A664E}"/>
              </a:ext>
            </a:extLst>
          </p:cNvPr>
          <p:cNvSpPr/>
          <p:nvPr/>
        </p:nvSpPr>
        <p:spPr>
          <a:xfrm>
            <a:off x="4895752" y="735493"/>
            <a:ext cx="484632" cy="775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4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D6AA7-E0E4-41E8-B360-C5458765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4" y="1"/>
            <a:ext cx="5731566" cy="66940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новели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«весь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хліборобські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очевидно,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в’язниці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коли став жертвою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держава, народ стали для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кайданами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Герой став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відлюдьком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нікчемне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себе, до людей.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мріяла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про волю, достаток, палке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доля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покарала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54043B-C887-499E-8B0B-5D4452EC7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11642" r="2553" b="20031"/>
          <a:stretch/>
        </p:blipFill>
        <p:spPr>
          <a:xfrm>
            <a:off x="159026" y="0"/>
            <a:ext cx="6192078" cy="33470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E9873C-68D0-4596-8220-E43D176BAD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8842" r="3571" b="24534"/>
          <a:stretch/>
        </p:blipFill>
        <p:spPr>
          <a:xfrm>
            <a:off x="609600" y="3347044"/>
            <a:ext cx="5741504" cy="3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EF27B-ED88-4156-B584-7D7B26DC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78904"/>
            <a:ext cx="11035748" cy="74541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 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Актуалізація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опорних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br>
              <a:rPr lang="ru-RU" dirty="0"/>
            </a:br>
            <a:r>
              <a:rPr lang="uk-UA" b="1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22A46-C17E-4677-B6A7-EC6985BF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516836"/>
            <a:ext cx="11899835" cy="1043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І. Франком та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(5 -7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ED136D-505D-4790-9C9A-4CD951188BA4}"/>
              </a:ext>
            </a:extLst>
          </p:cNvPr>
          <p:cNvSpPr/>
          <p:nvPr/>
        </p:nvSpPr>
        <p:spPr>
          <a:xfrm>
            <a:off x="202094" y="1560443"/>
            <a:ext cx="116546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ІV.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знайомимося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новелою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І. Я. Франка 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endParaRPr lang="ru-RU" dirty="0"/>
          </a:p>
          <a:p>
            <a:r>
              <a:rPr lang="ru-RU" dirty="0">
                <a:solidFill>
                  <a:schemeClr val="accent1"/>
                </a:solidFill>
              </a:rPr>
              <a:t>https://www.youtube.com/watch?v=I_EsqCjVazg&amp;ab_channel=%D0%94%D0%BE%D0%B2%D1%96%D0%B4%D0%BD%D0%B8%D0%BA%D1%86%D1%96%D0%BA%D0%B0%D0%B2%D0%B8%D1%85%D1%84%D0%B0%D0%BA%D1%82%D1%96%D0%B2%D1%82%D0%B0%D0%BA%D0%BE%D1%80%D0%B8%D1%81%D0%BD%D0%B8%D1%85%D0%B7%D0%BD%D0%B0%D0%BD%D1%8C  </a:t>
            </a:r>
          </a:p>
        </p:txBody>
      </p:sp>
      <p:pic>
        <p:nvPicPr>
          <p:cNvPr id="2050" name="Picture 2" descr="Сойчине крило» Читати повністю. Іван Франко - Dovidka.biz.ua">
            <a:extLst>
              <a:ext uri="{FF2B5EF4-FFF2-40B4-BE49-F238E27FC236}">
                <a16:creationId xmlns:a16="http://schemas.microsoft.com/office/drawing/2014/main" id="{5662011A-B319-4283-B58B-A6F7DEF6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55" y="4215587"/>
            <a:ext cx="3753062" cy="25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рок &amp;quot; Новела І.Франка&amp;quot;Сойчине крило&amp;quot;-жіноча доля в новітній  інтерпретації.&amp;quot; | Конспект. Українська література">
            <a:extLst>
              <a:ext uri="{FF2B5EF4-FFF2-40B4-BE49-F238E27FC236}">
                <a16:creationId xmlns:a16="http://schemas.microsoft.com/office/drawing/2014/main" id="{B04E45D6-D95F-4DF4-942D-1A8395A40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1373" r="8930"/>
          <a:stretch/>
        </p:blipFill>
        <p:spPr bwMode="auto">
          <a:xfrm>
            <a:off x="8107835" y="4198681"/>
            <a:ext cx="3968210" cy="26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І. Франко «Сойчине крило». Аудіокнига (скорочено) - YouTube">
            <a:extLst>
              <a:ext uri="{FF2B5EF4-FFF2-40B4-BE49-F238E27FC236}">
                <a16:creationId xmlns:a16="http://schemas.microsoft.com/office/drawing/2014/main" id="{9B5E3610-13E7-4C7D-91EE-4A8EB89FD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1897" r="3405" b="15400"/>
          <a:stretch/>
        </p:blipFill>
        <p:spPr bwMode="auto">
          <a:xfrm>
            <a:off x="115956" y="4198680"/>
            <a:ext cx="3856182" cy="25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развернутая 4">
            <a:extLst>
              <a:ext uri="{FF2B5EF4-FFF2-40B4-BE49-F238E27FC236}">
                <a16:creationId xmlns:a16="http://schemas.microsoft.com/office/drawing/2014/main" id="{A8FD5C4F-D3C3-4E49-BE48-4BEFAC3928F2}"/>
              </a:ext>
            </a:extLst>
          </p:cNvPr>
          <p:cNvSpPr/>
          <p:nvPr/>
        </p:nvSpPr>
        <p:spPr>
          <a:xfrm>
            <a:off x="9680713" y="2196563"/>
            <a:ext cx="2176051" cy="54881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9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92D6CF-B48C-4CD4-BB0C-440F0ACB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1" y="576470"/>
            <a:ext cx="3422377" cy="6281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1905.</a:t>
            </a:r>
          </a:p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новела.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Хомою.</a:t>
            </a:r>
          </a:p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звеличення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(робота в зошиті)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8F9856-11C4-4633-AD78-721358595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451" y="-310247"/>
            <a:ext cx="12115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 новели «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Сойчине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крило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ukrainska_literatura_10_klass_28">
            <a:extLst>
              <a:ext uri="{FF2B5EF4-FFF2-40B4-BE49-F238E27FC236}">
                <a16:creationId xmlns:a16="http://schemas.microsoft.com/office/drawing/2014/main" id="{32986B8A-690D-44FD-BF81-765D98D3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8" y="684171"/>
            <a:ext cx="8438321" cy="606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9A3010-1AC5-46D7-AC5F-3F3881840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6" r="158" b="10415"/>
          <a:stretch/>
        </p:blipFill>
        <p:spPr>
          <a:xfrm>
            <a:off x="0" y="-263387"/>
            <a:ext cx="12281452" cy="384644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BE606-0D3B-47A9-A254-D6F0C06C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659835"/>
            <a:ext cx="8597348" cy="1815332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Запишіть чотири слова – враження, підсилити емоції допоможе музика -  </a:t>
            </a:r>
            <a:r>
              <a:rPr lang="uk-UA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І.Франко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«Чого являєшся мені у сні».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https://www.youtube.com/watch?v=IILn4Zyxg9g&amp;ab_channel=47suslik</a:t>
            </a:r>
            <a:b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CDDA41-1292-4CC2-A433-BFA3E657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r="1897" b="16338"/>
          <a:stretch/>
        </p:blipFill>
        <p:spPr>
          <a:xfrm>
            <a:off x="5854148" y="3548268"/>
            <a:ext cx="6337852" cy="32946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B9EC66-49DC-461D-90A8-D5AA482FB8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7"/>
          <a:stretch/>
        </p:blipFill>
        <p:spPr>
          <a:xfrm>
            <a:off x="0" y="3727174"/>
            <a:ext cx="5854147" cy="31308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D8E16-CD65-40DE-8ED3-55B7E8BB0B76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375294C-BFE0-4F5D-8745-1C36A4A63774}"/>
              </a:ext>
            </a:extLst>
          </p:cNvPr>
          <p:cNvSpPr/>
          <p:nvPr/>
        </p:nvSpPr>
        <p:spPr>
          <a:xfrm>
            <a:off x="10783960" y="2544417"/>
            <a:ext cx="993912" cy="35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28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1686</Words>
  <Application>Microsoft Office PowerPoint</Application>
  <PresentationFormat>Широкоэкранный</PresentationFormat>
  <Paragraphs>210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Times New Roman</vt:lpstr>
      <vt:lpstr>Тема Office</vt:lpstr>
      <vt:lpstr>                                                            Урок №1                                                Тема.    Проза І. Франка.  Новаторські шукання                                       письменника.  Новела «Сойчине крило»      10 клас Мета: ознайомити учнів з ідеями, проблемами, багатством жанрів Франкової прози, рисами модернізму в ній; допомогти усвідомити ідейно-художній зміст новели; розвивати навички аналізу прозового твору, характеристики різних емоційних типів, висловлення власних суджень про твір та його героїв; виховувати гуманістичний світогляд, почуття великодушності та вдячності до близьких людей.   Обладнання: портрет письменника, видання прозових творів І. Франка, ілюстрації  до новели «Сойчине крило».    Тип уроку: урок засвоєння нових знань.    Міжпредметні зв’язки: зарубіжна література, музика.</vt:lpstr>
      <vt:lpstr>Презентация PowerPoint</vt:lpstr>
      <vt:lpstr>І.      Іван Якович Франко творив на зламі ХІХ і ХХ століть  </vt:lpstr>
      <vt:lpstr>        ІІ.  Виконання учнями завдань проблемно-пошукового характеру. </vt:lpstr>
      <vt:lpstr>   У творчості Франка ми знаходимо окремі риси багатьох напрямів і течій модернізму . (підказка)    </vt:lpstr>
      <vt:lpstr>   Головний герой новели поділяє матеріалістичні погляди: спочатку «весь був у громадській праці», мріяв про хліборобські спілки, займався агітацією серед селян, за що, очевидно, сидів у в’язниці. Але коли став жертвою власних пристрастей, то суспільство, держава, народ стали для нього «подвійними кайданами». Герой став самітником, відлюдьком. Таке життя нікчемне. У кінці твору герой це зрозумів і повернувся до себе, до людей.       Сенс буття Марії полягав у пошуках щастя. Вона мріяла про різні світи, про волю, достаток, палке кохання. Але доля жорстоко покарала її за втечу і зраду. Наприкінці вона зрозуміла, що щастя було зовсім  поруч.</vt:lpstr>
      <vt:lpstr>ІІІ.   Актуалізація опорних знань учнів  </vt:lpstr>
      <vt:lpstr>Презентация PowerPoint</vt:lpstr>
      <vt:lpstr>                                                                       Запишіть чотири слова – враження, підсилити емоції допоможе музика -  І.Франко «Чого являєшся мені у сні».   https://www.youtube.com/watch?v=IILn4Zyxg9g&amp;ab_channel=47suslik </vt:lpstr>
      <vt:lpstr>Проблематика новели</vt:lpstr>
      <vt:lpstr>Післяслово…</vt:lpstr>
      <vt:lpstr>Урок №2          Тема.    Новела І. Франка “Сойчине крило”. Жіноча доля в новітній інтерпретації.   Оновлення душі відлюдька.  З вірою в любов і милосердя.</vt:lpstr>
      <vt:lpstr>І. Мотивація навчальної діяльності.</vt:lpstr>
      <vt:lpstr>Презентация PowerPoint</vt:lpstr>
      <vt:lpstr>Пригадаймо героїв новели.  Яка роль кожного персонажа у розкритті ідеї твору?</vt:lpstr>
      <vt:lpstr>       (1. Ключові моменти законспектувати у зошиті) Емоційно багата натура, життєрадісна, передбачувана, примхлива, прагне до пізнання світу й отримує це пізнання до жахливих глибин. Її приваблюють яскраві натури. Романтична, розуміє справжність свого почуття лише пройшовши важкі випробування </vt:lpstr>
      <vt:lpstr>Презентация PowerPoint</vt:lpstr>
      <vt:lpstr>ІІІ.   Робота над порівняльною характеристикою героїв. • Герої новели Франка «Сойчине крило» — різні емоційні типи. Спробуйте зіставити їх.  </vt:lpstr>
      <vt:lpstr>                             Новаторство Франка у творі “Сойчине крило:  - Новела, у якій синтезовано епос, лірику й драму. -  Твір написано у формі  щоденникових записів і листа.  - Новітня інтерпретація жіночого образу.  - Освідчення в коханні з вуст закоханої дівчини ми чуємо вперше в українській прозі.  - Ліризм, емоційність, схвильованість викладу.  - Увага сконцентрована на особистості, її внутрішньому світі;  - Драматична напруга. Поглиблена психологізація образів  </vt:lpstr>
      <vt:lpstr>ІV.  Інтерактивна вправа «Мозковий штурм». </vt:lpstr>
      <vt:lpstr>Робота в зошиті.  Скласти сенкан до слова «кохання»</vt:lpstr>
      <vt:lpstr> V. Закріплення знань, умінь та навичок . (Тестове завдання)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\     Урок №                       Тема. Проза І. Франка. Новаторські шукання письменника.                                           Новела «Сойчине крило»  Мета: ознайомити учнів з ідеями, проблемами, багатством жанрів Франкової прози, рисами модернізму в ній; допомогти усвідомити ідейно-художній зміст новели; розвивати навички аналізу прозового твору, характеристики різних емоційних типів, висловлення власних суджень про твір та його героїв; виховувати гуманістичний світогляд, почуття великодушності та вдячності до близьких людей.   Облднання: портрет письменника, видання прозових творів І. Франка, ілюстрації  до новели «Сойчине крило».    Тип уроку: урок засвоєння нових знань.    Міжпредметні зв’язки: зарубіжна література, музика.</dc:title>
  <dc:creator>Admin</dc:creator>
  <cp:lastModifiedBy>Admin</cp:lastModifiedBy>
  <cp:revision>96</cp:revision>
  <dcterms:created xsi:type="dcterms:W3CDTF">2021-11-27T18:31:32Z</dcterms:created>
  <dcterms:modified xsi:type="dcterms:W3CDTF">2021-12-04T13:32:51Z</dcterms:modified>
</cp:coreProperties>
</file>