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7" r:id="rId2"/>
    <p:sldId id="268" r:id="rId3"/>
    <p:sldId id="269" r:id="rId4"/>
    <p:sldId id="270" r:id="rId5"/>
    <p:sldId id="271" r:id="rId6"/>
    <p:sldId id="276" r:id="rId7"/>
    <p:sldId id="272" r:id="rId8"/>
    <p:sldId id="273" r:id="rId9"/>
    <p:sldId id="274" r:id="rId10"/>
    <p:sldId id="277" r:id="rId11"/>
    <p:sldId id="285" r:id="rId12"/>
    <p:sldId id="284" r:id="rId13"/>
    <p:sldId id="257" r:id="rId14"/>
    <p:sldId id="279" r:id="rId15"/>
    <p:sldId id="280" r:id="rId16"/>
    <p:sldId id="281" r:id="rId17"/>
    <p:sldId id="282" r:id="rId18"/>
    <p:sldId id="283" r:id="rId19"/>
    <p:sldId id="286" r:id="rId20"/>
    <p:sldId id="278" r:id="rId21"/>
    <p:sldId id="258" r:id="rId22"/>
    <p:sldId id="259" r:id="rId23"/>
    <p:sldId id="260" r:id="rId24"/>
    <p:sldId id="261" r:id="rId25"/>
    <p:sldId id="263" r:id="rId26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8B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5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9T08:04:10.497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1085 0 24575,'63'2'0,"0"-1"0,18 0 0,13 0 0,10 1 0,-23-1 0,7 1 0,6-1 0,2 1 0,2-1 0,0 1-141,-9 0 1,2 0-1,1 0 1,1 0-1,1 0 1,1 0-1,1 1 18,-4-1 0,3 1 0,2-1 0,0 1 0,0 0 0,-3 0 0,-3 0 0,-5 0-74,18 0 0,-4 1 1,-5-1-1,-3 1 0,-4-1-49,3 1 0,-3 0 0,-8-1 0,-13 0-246,-8-1 0,-17 1-95,-20 2 587,-55 9 0,-33 6 0,1 0 0,-16 5 0,-11 2 0,-5 1 0,-1-1-123,20-6 0,-4-1 0,-2 1 0,-3-1 0,-2 1 0,-1 1 0,0-1 0,-1 2 13,1 0 1,-3 1 0,0 0 0,-2 1-1,-1 0 1,1 0 0,-1 0 0,2-1-1,0-1 0,3-1 1,-2 0 0,0-1 0,0 0-1,2 0 1,0-1 0,4 0 0,2 0-1,5-1 63,-10 3 1,4-1 0,3 0 0,3-1 0,4-1 0,2 0 291,-10 3 1,3-1 0,7-1 0,8-2 245,-7 4 1,15-4 491,8-2 0,48-11-596,56-6-387,3 0 0,13 1 0,11 0 0,11 0 0,7 1 196,-23-1 1,4 1-1,4-1 1,0 1 0,0 0-61,3 1 1,1 0 0,0 0 0,0 1-1,0-1-136,-1 0 0,2-1 0,-1 1 0,-4 0 0,-5 0-23,20 2 1,-7 0-1,-8 0 23,6-1 0,-13 1 0,-2 0 0,-44-3 0,-21-1 0,-4 0 983,-26 9 0,-44 13-790,-4-4 1,-22 5-1,-12 1 1,-1 0-358,23-6 0,-4 0 0,-2 0 0,-2 1 0,-2 0 0,-1 0 23,-1 1 1,-3 1-1,-2 1 1,-1 0-1,1 0 1,0 0-1,3 1 0,7-2 1,-1 0-1,1 1 1,2 0-1,1 0 1,5-1-1,4 0-105,-19 6 0,5-1 0,7 0 0,7 2-157,-23 18 1,20-1 402,17 2 0,47-14 0,26-11 0,17 1 0,63 5 0,-19-14 0,17 0 0,13 0 0,9-2-110,-35-3 1,5-1 0,3-1 0,5 0-1,4 1 1,6-1 0,4 0 0,7 0-1,5 1 69,-41-4 0,4 1 0,2 0 0,4-1 0,3 1 0,2 0 0,3 0 0,2-1 0,1 1 0,3 0 0,1 0 0,2 0 0,1-1 0,1 1 0,0 0 0,2 0 0,0 0 0,0-1 0,0 1 0,0 0 0,-1 0 0,0 0 0,0 0 0,-2-1 8,-11 1 0,0-1 0,0 0 0,1 1 1,0-1-1,0 1 0,1-1 0,0 1 1,0-1-1,0 0 0,1 1 0,1-1 1,-1 1-1,1-1 0,1 1 0,-1-1 0,2 1 1,-1-1-1,1 0 0,1 1 0,-1-1 1,2 0-1,-1 0 0,2 1 0,-1-1 1,1 0-1,1 0 0,0 0 0,1-1 0,0 1 7,-10-1 0,1 1 0,0-1 0,0 0 0,1 0 0,0 0 0,0 0 1,1 0-1,0 0 0,0 0 0,1 0 0,0-1 0,1 1 0,0 0 0,0-1 1,0 1-1,1 0 0,0-1 0,1 1 0,0-1 0,0 1 0,1 0 1,0-1-1,0 1 0,1-1 0,0 1 0,0-1 0,1 1 0,0-1 0,0 1 1,1-1-1,0 1 0,1 0 0,0-1 0,0 1 0,1 0 0,0-1 0,0 1 6,-13-1 0,1 1 1,1-1-1,2 1 0,0-1 1,1 1-1,1-1 0,0 1 1,1-1-1,1 1 0,1-1 1,0 1-1,1 0 0,0-1 1,0 1-1,1-1 0,0 1 1,0 0-1,1-1 0,0 1 1,-1-1-1,1 1 0,0 0 1,0-1-1,0 1 0,-1-1 1,0 1-1,0-1 0,0 1 1,0-1-1,-1 1 0,-1-1 1,0 1-1,-1-1 0,0 0 1,-1 1-1,0-1 0,-2 0 1,0 0-1,-1 1 0,-1-1 1,-1 0-1,-1 0 0,-1 0 1,-2 0-1,0 0 0,-2 0 1,-1 0-1,-1 0 0,-2 0-16,26 0 1,-2 0 0,-2 0 0,-2 0 0,-2 0 0,-1 0 0,-2 0 0,-1 0 0,-1 0-1,-1 0 1,-2-1 0,0 1 0,0 0 0,-2-1 0,0 1 0,0-1 0,0 1 0,0-1-1,-1 1 1,1-1 0,1 1 0,-1-1 0,2 1 0,0 0 0,0-1 0,2 1 0,1-1-1,1 1 3,0 0 0,2-1 0,3 1 0,2 0 1,2-1-1,1 1 0,2 0 0,0-1 1,2 1-1,0-1 0,0 1 0,0 0 1,-1-1-1,0 1 0,-2 0 0,0-1 0,-2 1 1,-2-1-1,-3 1 0,-1-1 0,-4 1 1,-2 0-1,-4-1 0,-3 1 0,-4-1 1,-5 0-1,-3 1 0,-6-1 0,-5 1 0,-4-1-77,56 2 1,-8 0 0,-12 0 0,-16 0-1,-17-1 1,-23 0 0,-20-1 0,-13-1-1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649C0-F0AE-A045-A671-EAA332068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8AD911-9218-6A45-84AA-2E8FDBDA0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4D1438-D0B2-A944-BBFF-F14CFB90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AA9D7D-7276-7446-956E-1AA6F080F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7DD0F6-EF9F-0F48-8B69-401780B69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7578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0B189D-6FA5-2F43-88D6-93BA9E33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C1F16C-1DDB-D84D-B648-7FDB94996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6176B6-52B2-FB4D-AEF0-723EE817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9311C9-C90F-2442-8AC8-E490423CC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1BB4F4-8FBE-7740-9825-E4598B4FA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358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BD4B2C0-E569-2F47-9701-230306839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E914AF-CC00-564A-A7CF-B57CC16B9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B87512-90D1-9446-9B8C-65DBC0C4B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95EBDD-2846-8C46-9D6C-63DA42810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8BFB9A-6CF5-C44C-A089-D587A2969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1660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517251-32B1-3F4E-BC05-9090DE66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A8FF7B-1635-B04C-804A-A0B666331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FA11B3-23BE-A74D-8B57-E80912B8F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B72399-CA9B-5248-8CB2-F696D031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690714-3E8B-974B-A195-26E31A1B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6435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9814A2-1DF5-E044-B270-85EC87AE6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7AFEC7-0B67-864A-BDED-281033614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2A4511-8A08-3F4E-92C0-34B347450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1D2F18-52C8-1740-B8A5-4FA9A930F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CD29DD-90D6-2040-8BEF-D56CF164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4550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62B204-B3E8-6D48-A289-30D05D078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787E65-68E7-0A4B-A5BB-9BF5184EF0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1FA20D-FF77-DC4B-9A3D-10DA1C31A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08FD92-CBDA-174B-B241-62ABF6E7E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745F1B-1EE5-BD43-BF4D-AEAF0FC1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48239F-879B-4F42-A525-2C3F1D3F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6448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FEFDE9-2F91-A740-A54D-8CE3EA487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123474-35A3-8B45-8AA9-5DB0BAE85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880C0A-F397-B742-BEE9-4B391E91B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1171488-F3B7-E04F-8265-4D147E033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FCF5050-2642-634A-BDB8-0C8DEFB09F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6CC85D2-ADFF-8F4F-88F3-285EE395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BEFF52-A474-DA4D-8DF9-D2A60739F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2303A5A-C5B3-4A49-B9F2-AB04241F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8759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22E073-25EE-4643-B758-F9157F75A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16B56E-AD36-BF45-B3FB-A2B88396E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5EE012C-B525-6046-AECD-BD98EEB83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F044EE-3FAE-FC4A-9690-444BB8A66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914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D969225-7145-1A47-A298-5A249D625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A8B51C-0628-7346-A417-BB200801A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B16DCB-8B7C-044A-87E3-A6F63E570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5383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FBB86C-11C0-C440-8327-18B8FCAA8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663211-C5EE-7C45-A7E1-3ACF7E2DB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457BB4-47E8-FA4D-B847-F011F697B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C69F68-5A11-7142-B714-2D9CD148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0B5D02-869D-484A-8E34-292DE9496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672947-B61E-DB43-9D1A-639146812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3734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ABEE2A-F927-7C43-AFA6-E85B3C4A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C6A243-A6F3-324E-BC49-B6FBAF6D1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436990-3344-3E44-907B-078505FA6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EB90F3-2259-5E4D-9D57-75471755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DBDA9F-0498-FB4B-9B9D-7C5AF5694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61EDE2-5AC7-8B4C-9AA7-C263BB3F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9893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DA988B-DB60-2E43-8EAA-18DA925BC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FA8810-3A6E-BE4A-9C12-4868EF342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5383ED-F612-3547-9D2D-4F2BDEA5D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B30B-55EC-B044-984C-E8DBF4343EB4}" type="datetimeFigureOut">
              <a:rPr lang="ru-UA" smtClean="0"/>
              <a:t>09.12.2021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14EEB8-C0B8-E147-98ED-C3B6EC9BB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DBC4E4-F082-2C4E-AE84-321761BB1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179CA-B19E-EB43-8BC6-705E079C2499}" type="slidenum">
              <a:rPr lang="ru-UA" smtClean="0"/>
              <a:t>‹#›</a:t>
            </a:fld>
            <a:endParaRPr lang="ru-UA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DCF952-6760-844B-A28A-AC806E4118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4173" r="28000"/>
          <a:stretch/>
        </p:blipFill>
        <p:spPr>
          <a:xfrm>
            <a:off x="9448800" y="0"/>
            <a:ext cx="2743200" cy="218598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6921014E-7741-5F45-BC95-DC6F2C09D164}"/>
                  </a:ext>
                </a:extLst>
              </p14:cNvPr>
              <p14:cNvContentPartPr/>
              <p14:nvPr userDrawn="1"/>
            </p14:nvContentPartPr>
            <p14:xfrm>
              <a:off x="381798" y="4871329"/>
              <a:ext cx="7787520" cy="980280"/>
            </p14:xfrm>
          </p:contentPart>
        </mc:Choice>
        <mc:Fallback xmlns=""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6921014E-7741-5F45-BC95-DC6F2C09D16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9158" y="4808329"/>
                <a:ext cx="7913160" cy="110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3252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slide" Target="slide2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4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EF7A51-110A-5A4E-80BF-F0C632E25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924"/>
            <a:ext cx="9144000" cy="649705"/>
          </a:xfrm>
        </p:spPr>
        <p:txBody>
          <a:bodyPr>
            <a:noAutofit/>
          </a:bodyPr>
          <a:lstStyle/>
          <a:p>
            <a:r>
              <a:rPr lang="ru-RU" sz="2000" dirty="0" err="1">
                <a:solidFill>
                  <a:srgbClr val="088B40"/>
                </a:solidFill>
                <a:latin typeface="Impact" panose="020B0806030902050204" pitchFamily="34" charset="0"/>
              </a:rPr>
              <a:t>Опорний</a:t>
            </a:r>
            <a:r>
              <a:rPr lang="ru-RU" sz="2000" dirty="0">
                <a:solidFill>
                  <a:srgbClr val="088B40"/>
                </a:solidFill>
                <a:latin typeface="Impact" panose="020B0806030902050204" pitchFamily="34" charset="0"/>
              </a:rPr>
              <a:t> заклад „</a:t>
            </a:r>
            <a:r>
              <a:rPr lang="ru-RU" sz="2000" dirty="0" err="1">
                <a:solidFill>
                  <a:srgbClr val="088B40"/>
                </a:solidFill>
                <a:latin typeface="Impact" panose="020B0806030902050204" pitchFamily="34" charset="0"/>
              </a:rPr>
              <a:t>Хорольська</a:t>
            </a:r>
            <a:r>
              <a:rPr lang="ru-RU" sz="2000" dirty="0">
                <a:solidFill>
                  <a:srgbClr val="088B40"/>
                </a:solidFill>
                <a:latin typeface="Impact" panose="020B0806030902050204" pitchFamily="34" charset="0"/>
              </a:rPr>
              <a:t> </a:t>
            </a:r>
            <a:r>
              <a:rPr lang="ru-RU" sz="2000" dirty="0" err="1">
                <a:solidFill>
                  <a:srgbClr val="088B40"/>
                </a:solidFill>
                <a:latin typeface="Impact" panose="020B0806030902050204" pitchFamily="34" charset="0"/>
              </a:rPr>
              <a:t>гімназія</a:t>
            </a:r>
            <a:r>
              <a:rPr lang="ru-RU" sz="2000" dirty="0">
                <a:solidFill>
                  <a:srgbClr val="088B40"/>
                </a:solidFill>
                <a:latin typeface="Impact" panose="020B0806030902050204" pitchFamily="34" charset="0"/>
              </a:rPr>
              <a:t> </a:t>
            </a:r>
            <a:r>
              <a:rPr lang="ru-RU" sz="2000" dirty="0" err="1">
                <a:solidFill>
                  <a:srgbClr val="088B40"/>
                </a:solidFill>
                <a:latin typeface="Impact" panose="020B0806030902050204" pitchFamily="34" charset="0"/>
              </a:rPr>
              <a:t>Хорольської</a:t>
            </a:r>
            <a:r>
              <a:rPr lang="ru-RU" sz="2000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sz="2000" dirty="0" err="1">
                <a:solidFill>
                  <a:srgbClr val="088B40"/>
                </a:solidFill>
                <a:latin typeface="Impact" panose="020B0806030902050204" pitchFamily="34" charset="0"/>
              </a:rPr>
              <a:t>міської</a:t>
            </a:r>
            <a:r>
              <a:rPr lang="ru-RU" sz="2000" dirty="0">
                <a:solidFill>
                  <a:srgbClr val="088B40"/>
                </a:solidFill>
                <a:latin typeface="Impact" panose="020B0806030902050204" pitchFamily="34" charset="0"/>
              </a:rPr>
              <a:t> ради </a:t>
            </a:r>
            <a:r>
              <a:rPr lang="ru-RU" sz="2000" dirty="0" err="1">
                <a:solidFill>
                  <a:srgbClr val="088B40"/>
                </a:solidFill>
                <a:latin typeface="Impact" panose="020B0806030902050204" pitchFamily="34" charset="0"/>
              </a:rPr>
              <a:t>Лубенського</a:t>
            </a:r>
            <a:r>
              <a:rPr lang="ru-RU" sz="2000" dirty="0">
                <a:solidFill>
                  <a:srgbClr val="088B40"/>
                </a:solidFill>
                <a:latin typeface="Impact" panose="020B0806030902050204" pitchFamily="34" charset="0"/>
              </a:rPr>
              <a:t> району </a:t>
            </a:r>
            <a:r>
              <a:rPr lang="ru-RU" sz="2000" dirty="0" err="1">
                <a:solidFill>
                  <a:srgbClr val="088B40"/>
                </a:solidFill>
                <a:latin typeface="Impact" panose="020B0806030902050204" pitchFamily="34" charset="0"/>
              </a:rPr>
              <a:t>Полтавської</a:t>
            </a:r>
            <a:r>
              <a:rPr lang="ru-RU" sz="2000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sz="2000" dirty="0" err="1">
                <a:solidFill>
                  <a:srgbClr val="088B40"/>
                </a:solidFill>
                <a:latin typeface="Impact" panose="020B0806030902050204" pitchFamily="34" charset="0"/>
              </a:rPr>
              <a:t>області</a:t>
            </a:r>
            <a:r>
              <a:rPr lang="ru-RU" sz="2000" dirty="0">
                <a:solidFill>
                  <a:srgbClr val="088B40"/>
                </a:solidFill>
                <a:latin typeface="Impact" panose="020B0806030902050204" pitchFamily="34" charset="0"/>
              </a:rPr>
              <a:t>“</a:t>
            </a:r>
            <a:endParaRPr lang="ru-UA" sz="2000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23BDA8A-58FA-EB4F-8BCF-90226D0C5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747" y="1099468"/>
            <a:ext cx="11409948" cy="4796005"/>
          </a:xfrm>
        </p:spPr>
        <p:txBody>
          <a:bodyPr>
            <a:normAutofit fontScale="92500" lnSpcReduction="20000"/>
          </a:bodyPr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Презентація до уроку.</a:t>
            </a:r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  <a:t> </a:t>
            </a:r>
            <a:br>
              <a:rPr lang="ru-UA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</a:br>
            <a:br>
              <a:rPr lang="ru-UA" sz="3000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</a:br>
            <a:r>
              <a:rPr lang="ru-UA" sz="3000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  <a:t>Інфекційні та неінфекійні захворювання. </a:t>
            </a:r>
            <a:br>
              <a:rPr lang="ru-UA" sz="3000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</a:br>
            <a:r>
              <a:rPr lang="ru-UA" sz="3000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  <a:t>Захисні реакції організму і барʼєри на шляху інфекцій.</a:t>
            </a:r>
            <a:br>
              <a:rPr lang="ru-UA" sz="3000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</a:br>
            <a:r>
              <a:rPr lang="ru-UA" sz="3000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  <a:t>Заходи профілактики інфекційних хвороб.</a:t>
            </a:r>
          </a:p>
          <a:p>
            <a:endParaRPr lang="ru-UA" sz="3000" dirty="0">
              <a:solidFill>
                <a:srgbClr val="088B40"/>
              </a:solidFill>
              <a:latin typeface="Impact" panose="020B0806030902050204" pitchFamily="34" charset="0"/>
              <a:cs typeface="Apple Chancery" panose="03020702040506060504" pitchFamily="66" charset="-79"/>
            </a:endParaRPr>
          </a:p>
          <a:p>
            <a:pPr algn="r"/>
            <a:endParaRPr lang="ru-UA" dirty="0">
              <a:solidFill>
                <a:srgbClr val="088B40"/>
              </a:solidFill>
              <a:latin typeface="Impact" panose="020B0806030902050204" pitchFamily="34" charset="0"/>
              <a:cs typeface="Apple Chancery" panose="03020702040506060504" pitchFamily="66" charset="-79"/>
            </a:endParaRPr>
          </a:p>
          <a:p>
            <a:pPr algn="r"/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  <a:t>Підготувала	</a:t>
            </a:r>
          </a:p>
          <a:p>
            <a:pPr algn="r"/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  <a:t> Вчитель основ здоровʼя</a:t>
            </a:r>
          </a:p>
          <a:p>
            <a:pPr algn="r"/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  <a:t>Плема Юлія Василівна</a:t>
            </a:r>
          </a:p>
          <a:p>
            <a:endParaRPr lang="ru-UA" dirty="0">
              <a:solidFill>
                <a:srgbClr val="088B40"/>
              </a:solidFill>
              <a:latin typeface="Impact" panose="020B0806030902050204" pitchFamily="34" charset="0"/>
              <a:cs typeface="Apple Chancery" panose="03020702040506060504" pitchFamily="66" charset="-79"/>
            </a:endParaRPr>
          </a:p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  <a:t>2021 рік</a:t>
            </a:r>
          </a:p>
          <a:p>
            <a:r>
              <a:rPr lang="ru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8492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8128B-2038-694E-86EE-4815A74A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Вправа 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Ланцюжок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58BE0C-D5C9-7D48-BB08-F338C1F53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UA" sz="4400" dirty="0">
                <a:solidFill>
                  <a:srgbClr val="088B40"/>
                </a:solidFill>
                <a:latin typeface="Impact" panose="020B0806030902050204" pitchFamily="34" charset="0"/>
              </a:rPr>
              <a:t>Назвіть по черзі приклади інфекційних та неінфекціяних хвороб.</a:t>
            </a:r>
          </a:p>
        </p:txBody>
      </p:sp>
    </p:spTree>
    <p:extLst>
      <p:ext uri="{BB962C8B-B14F-4D97-AF65-F5344CB8AC3E}">
        <p14:creationId xmlns:p14="http://schemas.microsoft.com/office/powerpoint/2010/main" val="230020408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C65B4-426A-F549-B3CF-EAF8C3AB9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88B40"/>
                </a:solidFill>
                <a:latin typeface="Impact" panose="020B0806030902050204" pitchFamily="34" charset="0"/>
              </a:rPr>
              <a:t>Фізкультхвилинка</a:t>
            </a:r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7C35B9-E408-4148-9DDC-5F7D66EC4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600" dirty="0">
                <a:solidFill>
                  <a:srgbClr val="088B40"/>
                </a:solidFill>
                <a:latin typeface="Impact" panose="020B0806030902050204" pitchFamily="34" charset="0"/>
              </a:rPr>
              <a:t>покліпати очима 10 разів при цьому розплющувати та заплющувати повіки з зусиллям</a:t>
            </a:r>
            <a:endParaRPr lang="ru-UA" sz="2600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r>
              <a:rPr lang="uk-UA" sz="2600" dirty="0">
                <a:solidFill>
                  <a:srgbClr val="088B40"/>
                </a:solidFill>
                <a:latin typeface="Impact" panose="020B0806030902050204" pitchFamily="34" charset="0"/>
              </a:rPr>
              <a:t>подивитися у вікно та знайти вдалині якийсь  </a:t>
            </a:r>
            <a:r>
              <a:rPr lang="uk-UA" sz="2600" dirty="0" err="1">
                <a:solidFill>
                  <a:srgbClr val="088B40"/>
                </a:solidFill>
                <a:latin typeface="Impact" panose="020B0806030902050204" pitchFamily="34" charset="0"/>
              </a:rPr>
              <a:t>обєкт</a:t>
            </a:r>
            <a:r>
              <a:rPr lang="uk-UA" sz="2600" dirty="0">
                <a:solidFill>
                  <a:srgbClr val="088B40"/>
                </a:solidFill>
                <a:latin typeface="Impact" panose="020B0806030902050204" pitchFamily="34" charset="0"/>
              </a:rPr>
              <a:t> та сфокусувати на ньому погляд протягом 5 хвилин</a:t>
            </a:r>
            <a:endParaRPr lang="ru-UA" sz="2600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r>
              <a:rPr lang="uk-UA" sz="2600" dirty="0">
                <a:solidFill>
                  <a:srgbClr val="088B40"/>
                </a:solidFill>
                <a:latin typeface="Impact" panose="020B0806030902050204" pitchFamily="34" charset="0"/>
              </a:rPr>
              <a:t>перевести погляд на кінчик носа та затримати погляд на  ньому протягом 3- 5 секунд</a:t>
            </a:r>
            <a:endParaRPr lang="ru-UA" sz="2600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r>
              <a:rPr lang="uk-UA" sz="2600" dirty="0">
                <a:solidFill>
                  <a:srgbClr val="088B40"/>
                </a:solidFill>
                <a:latin typeface="Impact" panose="020B0806030902050204" pitchFamily="34" charset="0"/>
              </a:rPr>
              <a:t>намалюйте в повітрі очними яблуками фігури в повітрі</a:t>
            </a:r>
            <a:endParaRPr lang="ru-UA" sz="2600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0" indent="0">
              <a:buNone/>
            </a:pPr>
            <a:endParaRPr lang="ru-UA" sz="2600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24147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F0F30-3939-B345-9D0F-32B038A3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0ADBDC-C76F-CF4C-A01C-E250E530D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Згадайте 2019 рік де з грудня увесь світ говорив про нову інфекцію 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COVID-19,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 яка </a:t>
            </a:r>
            <a:r>
              <a:rPr lang="uk-UA" dirty="0" err="1">
                <a:solidFill>
                  <a:srgbClr val="088B40"/>
                </a:solidFill>
                <a:latin typeface="Impact" panose="020B0806030902050204" pitchFamily="34" charset="0"/>
              </a:rPr>
              <a:t>зʼявилася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 в </a:t>
            </a:r>
            <a:r>
              <a:rPr lang="uk-UA" dirty="0" err="1">
                <a:solidFill>
                  <a:srgbClr val="088B40"/>
                </a:solidFill>
                <a:latin typeface="Impact" panose="020B0806030902050204" pitchFamily="34" charset="0"/>
              </a:rPr>
              <a:t>Китаї.Через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 стрімке поширення епідемії всі навчальні заклади були закриті на карантин. Ви почали навчатися </a:t>
            </a:r>
            <a:r>
              <a:rPr lang="uk-UA" dirty="0" err="1">
                <a:solidFill>
                  <a:srgbClr val="088B40"/>
                </a:solidFill>
                <a:latin typeface="Impact" panose="020B0806030902050204" pitchFamily="34" charset="0"/>
              </a:rPr>
              <a:t>онлайн.Для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 чого це було зроблено?</a:t>
            </a:r>
          </a:p>
          <a:p>
            <a:pPr marL="0" indent="0">
              <a:buNone/>
            </a:pPr>
            <a:endParaRPr lang="uk-UA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0" indent="0" algn="r">
              <a:buNone/>
            </a:pPr>
            <a:endParaRPr lang="uk-UA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0" indent="0" algn="r">
              <a:buNone/>
            </a:pP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Які шляхи поширення інфекційних </a:t>
            </a:r>
            <a:r>
              <a:rPr lang="uk-UA" dirty="0" err="1">
                <a:solidFill>
                  <a:srgbClr val="088B40"/>
                </a:solidFill>
                <a:latin typeface="Impact" panose="020B0806030902050204" pitchFamily="34" charset="0"/>
              </a:rPr>
              <a:t>хвороб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 ви знаєте?</a:t>
            </a:r>
          </a:p>
          <a:p>
            <a:pPr marL="0" indent="0">
              <a:buNone/>
            </a:pP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8064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CF8C5FA-308A-4767-8F36-E1457616BFFC}"/>
              </a:ext>
            </a:extLst>
          </p:cNvPr>
          <p:cNvSpPr>
            <a:spLocks/>
          </p:cNvSpPr>
          <p:nvPr/>
        </p:nvSpPr>
        <p:spPr>
          <a:xfrm>
            <a:off x="724800" y="577389"/>
            <a:ext cx="10803118" cy="5703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:a16="http://schemas.microsoft.com/office/drawing/2014/main" id="{35A7F1E8-B01C-4974-825A-CFB133C092B4}"/>
              </a:ext>
            </a:extLst>
          </p:cNvPr>
          <p:cNvSpPr/>
          <p:nvPr/>
        </p:nvSpPr>
        <p:spPr>
          <a:xfrm>
            <a:off x="1299641" y="2799000"/>
            <a:ext cx="2733773" cy="126000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rgbClr val="088B40"/>
                </a:solidFill>
                <a:effectLst>
                  <a:glow rad="50800">
                    <a:schemeClr val="bg1"/>
                  </a:glow>
                </a:effectLst>
                <a:latin typeface="Comic Sans MS" panose="030F0702030302020204" pitchFamily="66" charset="0"/>
              </a:rPr>
              <a:t>Імунітет</a:t>
            </a:r>
            <a:endParaRPr lang="ru-UA" sz="4000" dirty="0">
              <a:solidFill>
                <a:srgbClr val="088B40"/>
              </a:solidFill>
              <a:effectLst>
                <a:glow rad="50800">
                  <a:schemeClr val="bg1"/>
                </a:glo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Прямокутник: округлені кути 6">
            <a:hlinkClick r:id="rId3" action="ppaction://hlinksldjump"/>
            <a:extLst>
              <a:ext uri="{FF2B5EF4-FFF2-40B4-BE49-F238E27FC236}">
                <a16:creationId xmlns:a16="http://schemas.microsoft.com/office/drawing/2014/main" id="{CCE7EB32-6460-4D86-BA06-FB4D0DFD26B2}"/>
              </a:ext>
            </a:extLst>
          </p:cNvPr>
          <p:cNvSpPr>
            <a:spLocks/>
          </p:cNvSpPr>
          <p:nvPr/>
        </p:nvSpPr>
        <p:spPr>
          <a:xfrm>
            <a:off x="4346725" y="2799000"/>
            <a:ext cx="1260000" cy="126000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>
                <a:solidFill>
                  <a:srgbClr val="088B40"/>
                </a:solidFill>
              </a:rPr>
              <a:t>1</a:t>
            </a:r>
            <a:endParaRPr lang="ru-UA" sz="3200" dirty="0">
              <a:solidFill>
                <a:srgbClr val="088B40"/>
              </a:solidFill>
            </a:endParaRPr>
          </a:p>
        </p:txBody>
      </p:sp>
      <p:sp>
        <p:nvSpPr>
          <p:cNvPr id="8" name="Прямокутник: округлені кути 7">
            <a:hlinkClick r:id="rId4" action="ppaction://hlinksldjump"/>
            <a:extLst>
              <a:ext uri="{FF2B5EF4-FFF2-40B4-BE49-F238E27FC236}">
                <a16:creationId xmlns:a16="http://schemas.microsoft.com/office/drawing/2014/main" id="{23C2C025-3D7E-4504-901D-70F6064374B5}"/>
              </a:ext>
            </a:extLst>
          </p:cNvPr>
          <p:cNvSpPr>
            <a:spLocks/>
          </p:cNvSpPr>
          <p:nvPr/>
        </p:nvSpPr>
        <p:spPr>
          <a:xfrm>
            <a:off x="5811881" y="2799000"/>
            <a:ext cx="1260000" cy="126000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88B40"/>
                </a:solidFill>
              </a:rPr>
              <a:t>2</a:t>
            </a:r>
            <a:endParaRPr lang="ru-UA" sz="3200" dirty="0">
              <a:solidFill>
                <a:srgbClr val="088B40"/>
              </a:solidFill>
            </a:endParaRPr>
          </a:p>
        </p:txBody>
      </p:sp>
      <p:sp>
        <p:nvSpPr>
          <p:cNvPr id="9" name="Прямокутник: округлені кути 8">
            <a:hlinkClick r:id="rId5" action="ppaction://hlinksldjump"/>
            <a:extLst>
              <a:ext uri="{FF2B5EF4-FFF2-40B4-BE49-F238E27FC236}">
                <a16:creationId xmlns:a16="http://schemas.microsoft.com/office/drawing/2014/main" id="{22DC7F6F-2DE7-48A6-9CB4-63DDAC6450D1}"/>
              </a:ext>
            </a:extLst>
          </p:cNvPr>
          <p:cNvSpPr>
            <a:spLocks/>
          </p:cNvSpPr>
          <p:nvPr/>
        </p:nvSpPr>
        <p:spPr>
          <a:xfrm>
            <a:off x="7277037" y="2799000"/>
            <a:ext cx="1260000" cy="126000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88B40"/>
                </a:solidFill>
              </a:rPr>
              <a:t>3</a:t>
            </a:r>
            <a:endParaRPr lang="ru-UA" sz="3200" dirty="0">
              <a:solidFill>
                <a:srgbClr val="088B40"/>
              </a:solidFill>
            </a:endParaRPr>
          </a:p>
        </p:txBody>
      </p:sp>
      <p:sp>
        <p:nvSpPr>
          <p:cNvPr id="10" name="Прямокутник: округлені кути 9">
            <a:hlinkClick r:id="rId6" action="ppaction://hlinksldjump"/>
            <a:extLst>
              <a:ext uri="{FF2B5EF4-FFF2-40B4-BE49-F238E27FC236}">
                <a16:creationId xmlns:a16="http://schemas.microsoft.com/office/drawing/2014/main" id="{B1EFDB7B-5BD7-40B6-9452-F3EED9DFC17B}"/>
              </a:ext>
            </a:extLst>
          </p:cNvPr>
          <p:cNvSpPr>
            <a:spLocks/>
          </p:cNvSpPr>
          <p:nvPr/>
        </p:nvSpPr>
        <p:spPr>
          <a:xfrm>
            <a:off x="8745156" y="2799000"/>
            <a:ext cx="1260000" cy="126000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88B40"/>
                </a:solidFill>
              </a:rPr>
              <a:t>4</a:t>
            </a:r>
            <a:endParaRPr lang="ru-UA" sz="3200" dirty="0">
              <a:solidFill>
                <a:srgbClr val="088B40"/>
              </a:solidFill>
            </a:endParaRPr>
          </a:p>
        </p:txBody>
      </p:sp>
      <p:sp>
        <p:nvSpPr>
          <p:cNvPr id="11" name="Прямокутник: округлені кути 10">
            <a:hlinkClick r:id="rId7" action="ppaction://hlinksldjump"/>
            <a:extLst>
              <a:ext uri="{FF2B5EF4-FFF2-40B4-BE49-F238E27FC236}">
                <a16:creationId xmlns:a16="http://schemas.microsoft.com/office/drawing/2014/main" id="{7C41C0AF-23B6-4690-8732-860EBC9DB15F}"/>
              </a:ext>
            </a:extLst>
          </p:cNvPr>
          <p:cNvSpPr>
            <a:spLocks/>
          </p:cNvSpPr>
          <p:nvPr/>
        </p:nvSpPr>
        <p:spPr>
          <a:xfrm>
            <a:off x="10207200" y="2799000"/>
            <a:ext cx="1260000" cy="126000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>
                <a:solidFill>
                  <a:srgbClr val="088B40"/>
                </a:solidFill>
              </a:rPr>
              <a:t>5</a:t>
            </a:r>
            <a:endParaRPr lang="ru-UA" sz="3200" dirty="0">
              <a:solidFill>
                <a:srgbClr val="088B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390146"/>
      </p:ext>
    </p:extLst>
  </p:cSld>
  <p:clrMapOvr>
    <a:masterClrMapping/>
  </p:clrMapOvr>
  <p:transition spd="slow" advClick="0">
    <p:push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4E6538-2627-2C4B-9B01-9B873600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Вправа 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Так або Ні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8E6974-4D69-284E-B1E3-46ECCD7B3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88B40"/>
                </a:solidFill>
                <a:latin typeface="Impact" panose="020B0806030902050204" pitchFamily="34" charset="0"/>
              </a:rPr>
              <a:t>Д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ля формування здорового імунітету ваше харчування повинно бути різноманітне та багате на вітаміни.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7C8DD5A9-09E7-CA46-A5FF-A79165012E07}"/>
              </a:ext>
            </a:extLst>
          </p:cNvPr>
          <p:cNvSpPr/>
          <p:nvPr/>
        </p:nvSpPr>
        <p:spPr>
          <a:xfrm>
            <a:off x="6938682" y="3908612"/>
            <a:ext cx="3783106" cy="136263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26A9FD-2F02-5140-BEB3-58CBD926B5C1}"/>
              </a:ext>
            </a:extLst>
          </p:cNvPr>
          <p:cNvSpPr txBox="1"/>
          <p:nvPr/>
        </p:nvSpPr>
        <p:spPr>
          <a:xfrm>
            <a:off x="7216588" y="4235986"/>
            <a:ext cx="3227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4000" dirty="0">
                <a:solidFill>
                  <a:schemeClr val="bg1"/>
                </a:solidFill>
              </a:rPr>
              <a:t>Так</a:t>
            </a:r>
          </a:p>
        </p:txBody>
      </p:sp>
    </p:spTree>
    <p:extLst>
      <p:ext uri="{BB962C8B-B14F-4D97-AF65-F5344CB8AC3E}">
        <p14:creationId xmlns:p14="http://schemas.microsoft.com/office/powerpoint/2010/main" val="1768796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C07C7D-3E69-B140-A229-2C6538F6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Вправа 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Інтерактивна долонька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C4702A-61E2-1A46-AB84-6615BD61D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UA" sz="4400" dirty="0">
                <a:solidFill>
                  <a:srgbClr val="088B40"/>
                </a:solidFill>
                <a:latin typeface="Impact" panose="020B0806030902050204" pitchFamily="34" charset="0"/>
              </a:rPr>
              <a:t>Чи допомагає щеплення уникати інфекційних хвороб?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ECCB2886-A2D2-B840-A11C-7A8CDA4044D2}"/>
              </a:ext>
            </a:extLst>
          </p:cNvPr>
          <p:cNvSpPr/>
          <p:nvPr/>
        </p:nvSpPr>
        <p:spPr>
          <a:xfrm>
            <a:off x="6938682" y="3908612"/>
            <a:ext cx="3783106" cy="136263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7AED88-DAE8-474F-BEAD-6E3D6F64C16D}"/>
              </a:ext>
            </a:extLst>
          </p:cNvPr>
          <p:cNvSpPr txBox="1"/>
          <p:nvPr/>
        </p:nvSpPr>
        <p:spPr>
          <a:xfrm>
            <a:off x="7216588" y="4235986"/>
            <a:ext cx="3227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4000" dirty="0">
                <a:solidFill>
                  <a:schemeClr val="bg1"/>
                </a:solidFill>
              </a:rPr>
              <a:t>Так</a:t>
            </a:r>
          </a:p>
        </p:txBody>
      </p:sp>
    </p:spTree>
    <p:extLst>
      <p:ext uri="{BB962C8B-B14F-4D97-AF65-F5344CB8AC3E}">
        <p14:creationId xmlns:p14="http://schemas.microsoft.com/office/powerpoint/2010/main" val="17496883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B2C508-EF05-E549-845D-128442218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Вправа 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Інтерактивна долонька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F2AB90-9E93-F644-A580-CB9DEF97E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Чи хорошим буде імунітет ,якщо мити руки лише зранку і </a:t>
            </a:r>
            <a:b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</a:br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увечері?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7B7B8C24-7E0E-E44E-A4C9-C6DB38C6F214}"/>
              </a:ext>
            </a:extLst>
          </p:cNvPr>
          <p:cNvSpPr/>
          <p:nvPr/>
        </p:nvSpPr>
        <p:spPr>
          <a:xfrm>
            <a:off x="6938682" y="3908612"/>
            <a:ext cx="3783106" cy="13626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F006DB-0BE0-AC48-84CC-1B81DE4DE44D}"/>
              </a:ext>
            </a:extLst>
          </p:cNvPr>
          <p:cNvSpPr txBox="1"/>
          <p:nvPr/>
        </p:nvSpPr>
        <p:spPr>
          <a:xfrm>
            <a:off x="7216588" y="4235986"/>
            <a:ext cx="3227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4000" dirty="0">
                <a:solidFill>
                  <a:schemeClr val="bg1"/>
                </a:solidFill>
              </a:rPr>
              <a:t>Ні</a:t>
            </a:r>
          </a:p>
        </p:txBody>
      </p:sp>
    </p:spTree>
    <p:extLst>
      <p:ext uri="{BB962C8B-B14F-4D97-AF65-F5344CB8AC3E}">
        <p14:creationId xmlns:p14="http://schemas.microsoft.com/office/powerpoint/2010/main" val="36789222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2C91D7-B83C-7249-A2C6-E61E9C50F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Вправа 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r>
              <a:rPr lang="en-US" dirty="0" err="1">
                <a:solidFill>
                  <a:srgbClr val="088B40"/>
                </a:solidFill>
                <a:latin typeface="Impact" panose="020B0806030902050204" pitchFamily="34" charset="0"/>
              </a:rPr>
              <a:t>М</a:t>
            </a:r>
            <a:r>
              <a:rPr lang="uk-UA" dirty="0" err="1">
                <a:solidFill>
                  <a:srgbClr val="088B40"/>
                </a:solidFill>
                <a:latin typeface="Impact" panose="020B0806030902050204" pitchFamily="34" charset="0"/>
              </a:rPr>
              <a:t>оя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 гігієна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18D425-A124-1D4A-9087-9BAC40C27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1787"/>
            <a:ext cx="10515600" cy="30751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" sz="3600" dirty="0">
                <a:solidFill>
                  <a:srgbClr val="088B40"/>
                </a:solidFill>
              </a:rPr>
              <a:t>https://</a:t>
            </a:r>
            <a:r>
              <a:rPr lang="en" sz="3600" dirty="0" err="1">
                <a:solidFill>
                  <a:srgbClr val="088B40"/>
                </a:solidFill>
              </a:rPr>
              <a:t>www.youtube.com</a:t>
            </a:r>
            <a:r>
              <a:rPr lang="en" sz="3600" dirty="0">
                <a:solidFill>
                  <a:srgbClr val="088B40"/>
                </a:solidFill>
              </a:rPr>
              <a:t>/</a:t>
            </a:r>
            <a:r>
              <a:rPr lang="en" sz="3600" dirty="0" err="1">
                <a:solidFill>
                  <a:srgbClr val="088B40"/>
                </a:solidFill>
              </a:rPr>
              <a:t>watch?v</a:t>
            </a:r>
            <a:r>
              <a:rPr lang="en" sz="3600" dirty="0">
                <a:solidFill>
                  <a:srgbClr val="088B40"/>
                </a:solidFill>
              </a:rPr>
              <a:t>=</a:t>
            </a:r>
            <a:r>
              <a:rPr lang="en" sz="3600" dirty="0" err="1">
                <a:solidFill>
                  <a:srgbClr val="088B40"/>
                </a:solidFill>
              </a:rPr>
              <a:t>PZEgEXLUPSc</a:t>
            </a:r>
            <a:endParaRPr lang="ru-UA" sz="3600" dirty="0">
              <a:solidFill>
                <a:srgbClr val="088B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14473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A4BDE-80C8-1144-8E5A-F4294486E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UA" sz="6000" dirty="0">
                <a:solidFill>
                  <a:srgbClr val="088B40"/>
                </a:solidFill>
                <a:latin typeface="Impact" panose="020B0806030902050204" pitchFamily="34" charset="0"/>
              </a:rPr>
              <a:t>Рефлексія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3B7D2A-4A0D-FD42-8AA2-19F4C72B5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>
                <a:solidFill>
                  <a:srgbClr val="088B40"/>
                </a:solidFill>
                <a:latin typeface="Impact" panose="020B0806030902050204" pitchFamily="34" charset="0"/>
              </a:rPr>
              <a:t>Чи виправдались Віші очікування від уроку?</a:t>
            </a:r>
            <a:br>
              <a:rPr lang="uk-UA" sz="3200" dirty="0">
                <a:solidFill>
                  <a:srgbClr val="088B40"/>
                </a:solidFill>
                <a:latin typeface="Impact" panose="020B0806030902050204" pitchFamily="34" charset="0"/>
              </a:rPr>
            </a:br>
            <a:r>
              <a:rPr lang="uk-UA" sz="3200" dirty="0">
                <a:solidFill>
                  <a:srgbClr val="088B40"/>
                </a:solidFill>
                <a:latin typeface="Impact" panose="020B0806030902050204" pitchFamily="34" charset="0"/>
              </a:rPr>
              <a:t>Що виявилося складним? </a:t>
            </a:r>
            <a:endParaRPr lang="ru-UA" sz="3200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0" indent="0">
              <a:buNone/>
            </a:pPr>
            <a:r>
              <a:rPr lang="uk-UA" sz="3200" dirty="0">
                <a:solidFill>
                  <a:srgbClr val="088B40"/>
                </a:solidFill>
                <a:latin typeface="Impact" panose="020B0806030902050204" pitchFamily="34" charset="0"/>
              </a:rPr>
              <a:t>Який вид діяльності вам сподобався найбільше?</a:t>
            </a:r>
            <a:endParaRPr lang="ru-UA" sz="3200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0" indent="0">
              <a:buNone/>
            </a:pPr>
            <a:r>
              <a:rPr lang="uk-UA" sz="3200" dirty="0">
                <a:solidFill>
                  <a:srgbClr val="088B40"/>
                </a:solidFill>
                <a:latin typeface="Impact" panose="020B0806030902050204" pitchFamily="34" charset="0"/>
              </a:rPr>
              <a:t>Ви сьогодні  для себе довідалися щось нове? </a:t>
            </a:r>
            <a:endParaRPr lang="ru-UA" sz="3200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0" indent="0">
              <a:buNone/>
            </a:pPr>
            <a:endParaRPr lang="ru-UA" sz="3200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3156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8F880-5C57-7742-95F0-4E388C38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Творче завдання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05A920-B482-6C44-9EEE-BAF7C8D0A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Тепер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ви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знаєте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,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що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наш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організм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–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фортеця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, в яку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намагаються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проникнути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різні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вороги.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Розгляньте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, будь ласка,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малюнок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нижче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та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складіть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коротку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історію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, до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якої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ви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повинні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залучити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максимальну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кількість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героїв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малюнка.Цю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історію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ви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розкажете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однокласникам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, але не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більше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ніж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 за 1 </a:t>
            </a:r>
            <a:r>
              <a:rPr lang="ru-RU" dirty="0" err="1">
                <a:solidFill>
                  <a:srgbClr val="088B40"/>
                </a:solidFill>
                <a:latin typeface="Impact" panose="020B0806030902050204" pitchFamily="34" charset="0"/>
              </a:rPr>
              <a:t>хвилину</a:t>
            </a:r>
            <a:r>
              <a:rPr lang="ru-RU" dirty="0">
                <a:solidFill>
                  <a:srgbClr val="088B40"/>
                </a:solidFill>
                <a:latin typeface="Impact" panose="020B0806030902050204" pitchFamily="34" charset="0"/>
              </a:rPr>
              <a:t>. 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58450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BE0419-3368-AC48-A04E-3FC42B033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Тема: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741AB3-7802-CC44-BC3C-B6AE2BD33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UA" sz="4000" dirty="0">
                <a:solidFill>
                  <a:srgbClr val="088B40"/>
                </a:solidFill>
                <a:latin typeface="Impact" panose="020B0806030902050204" pitchFamily="34" charset="0"/>
                <a:cs typeface="Apple Chancery" panose="03020702040506060504" pitchFamily="66" charset="-79"/>
              </a:rPr>
              <a:t>Інфекційні та неінфекійні захворювання. Захисні реакції організму і барʼєри на шляху інфекцій.Заходи профілактики інфекційних хвороб.</a:t>
            </a:r>
          </a:p>
        </p:txBody>
      </p:sp>
    </p:spTree>
    <p:extLst>
      <p:ext uri="{BB962C8B-B14F-4D97-AF65-F5344CB8AC3E}">
        <p14:creationId xmlns:p14="http://schemas.microsoft.com/office/powerpoint/2010/main" val="338305594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732A3C-021A-3047-BD6B-3400FF76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83A11A6-F4A3-FC40-8BA2-A625292730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7905" y="642699"/>
            <a:ext cx="4894730" cy="367374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C8500D-F8A4-4149-ACE4-7C47C95F31FA}"/>
              </a:ext>
            </a:extLst>
          </p:cNvPr>
          <p:cNvSpPr txBox="1"/>
          <p:nvPr/>
        </p:nvSpPr>
        <p:spPr>
          <a:xfrm>
            <a:off x="4190999" y="21062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Антитіла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036B9593-99D6-F04B-AE77-F163F47D1B91}"/>
              </a:ext>
            </a:extLst>
          </p:cNvPr>
          <p:cNvCxnSpPr/>
          <p:nvPr/>
        </p:nvCxnSpPr>
        <p:spPr>
          <a:xfrm>
            <a:off x="4899211" y="2413170"/>
            <a:ext cx="358588" cy="592692"/>
          </a:xfrm>
          <a:prstGeom prst="straightConnector1">
            <a:avLst/>
          </a:prstGeom>
          <a:ln w="190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3D76405-875E-CC49-90F0-C514F91700DD}"/>
              </a:ext>
            </a:extLst>
          </p:cNvPr>
          <p:cNvSpPr txBox="1"/>
          <p:nvPr/>
        </p:nvSpPr>
        <p:spPr>
          <a:xfrm>
            <a:off x="7646893" y="2140854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Антитіла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FEDE93BD-F488-FA41-9EEC-ABBE4D1611CE}"/>
              </a:ext>
            </a:extLst>
          </p:cNvPr>
          <p:cNvCxnSpPr>
            <a:cxnSpLocks/>
          </p:cNvCxnSpPr>
          <p:nvPr/>
        </p:nvCxnSpPr>
        <p:spPr>
          <a:xfrm flipH="1">
            <a:off x="7817223" y="2480985"/>
            <a:ext cx="255494" cy="565798"/>
          </a:xfrm>
          <a:prstGeom prst="straightConnector1">
            <a:avLst/>
          </a:prstGeom>
          <a:ln w="190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DC36DFF-BE98-084D-BBCE-214A2D4CF006}"/>
              </a:ext>
            </a:extLst>
          </p:cNvPr>
          <p:cNvSpPr txBox="1"/>
          <p:nvPr/>
        </p:nvSpPr>
        <p:spPr>
          <a:xfrm>
            <a:off x="5450541" y="0"/>
            <a:ext cx="2196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Організм</a:t>
            </a:r>
          </a:p>
        </p:txBody>
      </p:sp>
      <p:pic>
        <p:nvPicPr>
          <p:cNvPr id="14" name="Объект 3">
            <a:extLst>
              <a:ext uri="{FF2B5EF4-FFF2-40B4-BE49-F238E27FC236}">
                <a16:creationId xmlns:a16="http://schemas.microsoft.com/office/drawing/2014/main" id="{0CB5DB5A-E23E-9C4A-8910-AE6591F97CC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9" t="54617" r="69872" b="1984"/>
          <a:stretch/>
        </p:blipFill>
        <p:spPr bwMode="auto">
          <a:xfrm>
            <a:off x="1935085" y="3005862"/>
            <a:ext cx="3131348" cy="2725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B1FF0EB-4A30-0E4D-AE4C-691F9D6128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58" t="53358"/>
          <a:stretch/>
        </p:blipFill>
        <p:spPr bwMode="auto">
          <a:xfrm>
            <a:off x="7543799" y="2815731"/>
            <a:ext cx="4625788" cy="3178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5447888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CF8C5FA-308A-4767-8F36-E1457616BFFC}"/>
              </a:ext>
            </a:extLst>
          </p:cNvPr>
          <p:cNvSpPr/>
          <p:nvPr/>
        </p:nvSpPr>
        <p:spPr>
          <a:xfrm>
            <a:off x="716437" y="631596"/>
            <a:ext cx="10803118" cy="5703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rgbClr val="088B40"/>
                </a:solidFill>
                <a:latin typeface="Comic Sans MS" panose="030F0702030302020204" pitchFamily="66" charset="0"/>
              </a:rPr>
              <a:t>Що таке імунітет?</a:t>
            </a:r>
            <a:endParaRPr lang="ru-UA" sz="40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5CBCC-8937-44E6-AE92-4F9ECA1D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3" name="Прямокутник: округлені кути 2">
            <a:hlinkClick r:id="rId3" action="ppaction://hlinksldjump"/>
            <a:extLst>
              <a:ext uri="{FF2B5EF4-FFF2-40B4-BE49-F238E27FC236}">
                <a16:creationId xmlns:a16="http://schemas.microsoft.com/office/drawing/2014/main" id="{1EEB46CC-23E2-4F8F-A0FC-51E96DF734AA}"/>
              </a:ext>
            </a:extLst>
          </p:cNvPr>
          <p:cNvSpPr/>
          <p:nvPr/>
        </p:nvSpPr>
        <p:spPr>
          <a:xfrm>
            <a:off x="3952240" y="4503446"/>
            <a:ext cx="3942080" cy="83312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rgbClr val="088B40"/>
                </a:solidFill>
                <a:latin typeface="Comic Sans MS" panose="030F0702030302020204" pitchFamily="66" charset="0"/>
              </a:rPr>
              <a:t>До  вибору питань</a:t>
            </a:r>
            <a:endParaRPr lang="ru-UA" sz="28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13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himes.wav"/>
          </p:stSnd>
        </p:sndAc>
      </p:transition>
    </mc:Choice>
    <mc:Fallback xmlns="">
      <p:transition spd="slow" advClick="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CF8C5FA-308A-4767-8F36-E1457616BFFC}"/>
              </a:ext>
            </a:extLst>
          </p:cNvPr>
          <p:cNvSpPr/>
          <p:nvPr/>
        </p:nvSpPr>
        <p:spPr>
          <a:xfrm>
            <a:off x="716437" y="631596"/>
            <a:ext cx="10803118" cy="5703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rgbClr val="088B40"/>
                </a:solidFill>
                <a:latin typeface="Comic Sans MS" panose="030F0702030302020204" pitchFamily="66" charset="0"/>
              </a:rPr>
              <a:t>Які є види імунітету?</a:t>
            </a:r>
            <a:endParaRPr lang="ru-UA" sz="40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5CBCC-8937-44E6-AE92-4F9ECA1D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3" name="Прямокутник: округлені кути 2">
            <a:hlinkClick r:id="rId3" action="ppaction://hlinksldjump"/>
            <a:extLst>
              <a:ext uri="{FF2B5EF4-FFF2-40B4-BE49-F238E27FC236}">
                <a16:creationId xmlns:a16="http://schemas.microsoft.com/office/drawing/2014/main" id="{1EEB46CC-23E2-4F8F-A0FC-51E96DF734AA}"/>
              </a:ext>
            </a:extLst>
          </p:cNvPr>
          <p:cNvSpPr/>
          <p:nvPr/>
        </p:nvSpPr>
        <p:spPr>
          <a:xfrm>
            <a:off x="3952240" y="4503446"/>
            <a:ext cx="3942080" cy="83312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rgbClr val="088B40"/>
                </a:solidFill>
                <a:latin typeface="Comic Sans MS" panose="030F0702030302020204" pitchFamily="66" charset="0"/>
              </a:rPr>
              <a:t>До  вибору питань</a:t>
            </a:r>
            <a:endParaRPr lang="ru-UA" sz="28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8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himes.wav"/>
          </p:stSnd>
        </p:sndAc>
      </p:transition>
    </mc:Choice>
    <mc:Fallback xmlns="">
      <p:transition spd="slow" advClick="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CF8C5FA-308A-4767-8F36-E1457616BFFC}"/>
              </a:ext>
            </a:extLst>
          </p:cNvPr>
          <p:cNvSpPr/>
          <p:nvPr/>
        </p:nvSpPr>
        <p:spPr>
          <a:xfrm>
            <a:off x="716437" y="631596"/>
            <a:ext cx="10803118" cy="5703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rgbClr val="088B40"/>
                </a:solidFill>
                <a:latin typeface="Comic Sans MS" panose="030F0702030302020204" pitchFamily="66" charset="0"/>
              </a:rPr>
              <a:t>Що таке антитіла?</a:t>
            </a:r>
            <a:endParaRPr lang="ru-UA" sz="40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5CBCC-8937-44E6-AE92-4F9ECA1D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3" name="Прямокутник: округлені кути 2">
            <a:hlinkClick r:id="rId3" action="ppaction://hlinksldjump"/>
            <a:extLst>
              <a:ext uri="{FF2B5EF4-FFF2-40B4-BE49-F238E27FC236}">
                <a16:creationId xmlns:a16="http://schemas.microsoft.com/office/drawing/2014/main" id="{1EEB46CC-23E2-4F8F-A0FC-51E96DF734AA}"/>
              </a:ext>
            </a:extLst>
          </p:cNvPr>
          <p:cNvSpPr/>
          <p:nvPr/>
        </p:nvSpPr>
        <p:spPr>
          <a:xfrm>
            <a:off x="3952240" y="4503446"/>
            <a:ext cx="3942080" cy="83312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rgbClr val="088B40"/>
                </a:solidFill>
                <a:latin typeface="Comic Sans MS" panose="030F0702030302020204" pitchFamily="66" charset="0"/>
              </a:rPr>
              <a:t>До  вибору питань</a:t>
            </a:r>
            <a:endParaRPr lang="ru-UA" sz="28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01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himes.wav"/>
          </p:stSnd>
        </p:sndAc>
      </p:transition>
    </mc:Choice>
    <mc:Fallback xmlns="">
      <p:transition spd="slow" advClick="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CF8C5FA-308A-4767-8F36-E1457616BFFC}"/>
              </a:ext>
            </a:extLst>
          </p:cNvPr>
          <p:cNvSpPr/>
          <p:nvPr/>
        </p:nvSpPr>
        <p:spPr>
          <a:xfrm>
            <a:off x="716437" y="631596"/>
            <a:ext cx="10803118" cy="5703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rgbClr val="088B40"/>
                </a:solidFill>
                <a:latin typeface="Comic Sans MS" panose="030F0702030302020204" pitchFamily="66" charset="0"/>
              </a:rPr>
              <a:t>Що впливає на формування імунітету?</a:t>
            </a:r>
            <a:endParaRPr lang="ru-UA" sz="40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5CBCC-8937-44E6-AE92-4F9ECA1D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3" name="Прямокутник: округлені кути 2">
            <a:hlinkClick r:id="rId3" action="ppaction://hlinksldjump"/>
            <a:extLst>
              <a:ext uri="{FF2B5EF4-FFF2-40B4-BE49-F238E27FC236}">
                <a16:creationId xmlns:a16="http://schemas.microsoft.com/office/drawing/2014/main" id="{1EEB46CC-23E2-4F8F-A0FC-51E96DF734AA}"/>
              </a:ext>
            </a:extLst>
          </p:cNvPr>
          <p:cNvSpPr/>
          <p:nvPr/>
        </p:nvSpPr>
        <p:spPr>
          <a:xfrm>
            <a:off x="3952240" y="4503446"/>
            <a:ext cx="3942080" cy="83312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rgbClr val="088B40"/>
                </a:solidFill>
                <a:latin typeface="Comic Sans MS" panose="030F0702030302020204" pitchFamily="66" charset="0"/>
              </a:rPr>
              <a:t>До  вибору питань</a:t>
            </a:r>
            <a:endParaRPr lang="ru-UA" sz="28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0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himes.wav"/>
          </p:stSnd>
        </p:sndAc>
      </p:transition>
    </mc:Choice>
    <mc:Fallback xmlns="">
      <p:transition spd="slow" advClick="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CF8C5FA-308A-4767-8F36-E1457616BFFC}"/>
              </a:ext>
            </a:extLst>
          </p:cNvPr>
          <p:cNvSpPr/>
          <p:nvPr/>
        </p:nvSpPr>
        <p:spPr>
          <a:xfrm>
            <a:off x="716437" y="631596"/>
            <a:ext cx="10803118" cy="5703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rgbClr val="088B40"/>
                </a:solidFill>
                <a:latin typeface="Comic Sans MS" panose="030F0702030302020204" pitchFamily="66" charset="0"/>
              </a:rPr>
              <a:t>Чи має якесь відношення вакцинація до імунітету?</a:t>
            </a:r>
            <a:endParaRPr lang="ru-UA" sz="40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5CBCC-8937-44E6-AE92-4F9ECA1D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3" name="Прямокутник: округлені кути 2">
            <a:hlinkClick r:id="rId3" action="ppaction://hlinksldjump"/>
            <a:extLst>
              <a:ext uri="{FF2B5EF4-FFF2-40B4-BE49-F238E27FC236}">
                <a16:creationId xmlns:a16="http://schemas.microsoft.com/office/drawing/2014/main" id="{1EEB46CC-23E2-4F8F-A0FC-51E96DF734AA}"/>
              </a:ext>
            </a:extLst>
          </p:cNvPr>
          <p:cNvSpPr/>
          <p:nvPr/>
        </p:nvSpPr>
        <p:spPr>
          <a:xfrm>
            <a:off x="3952240" y="4503446"/>
            <a:ext cx="3942080" cy="833120"/>
          </a:xfrm>
          <a:prstGeom prst="roundRect">
            <a:avLst/>
          </a:prstGeom>
          <a:noFill/>
          <a:ln w="28575">
            <a:solidFill>
              <a:srgbClr val="088B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rgbClr val="088B40"/>
                </a:solidFill>
                <a:latin typeface="Comic Sans MS" panose="030F0702030302020204" pitchFamily="66" charset="0"/>
              </a:rPr>
              <a:t>До  вибору питань</a:t>
            </a:r>
            <a:endParaRPr lang="ru-UA" sz="2800" dirty="0">
              <a:solidFill>
                <a:srgbClr val="088B4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1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himes.wav"/>
          </p:stSnd>
        </p:sndAc>
      </p:transition>
    </mc:Choice>
    <mc:Fallback xmlns="">
      <p:transition spd="slow" advClick="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12D08-02C8-1644-BDF4-FD617F1A6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Мета: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6D20A4-0D40-9A4A-871D-EDEBDE25C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Ознайомитися з поняттям інфекційні та неінфекційні захворюванн;навчитися визначати причини хвороб та шляхи потрапляння інфекцій до організму людини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;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розкрити поняття імунітету та </a:t>
            </a:r>
            <a:r>
              <a:rPr lang="uk-UA" dirty="0" err="1">
                <a:solidFill>
                  <a:srgbClr val="088B40"/>
                </a:solidFill>
                <a:latin typeface="Impact" panose="020B0806030902050204" pitchFamily="34" charset="0"/>
              </a:rPr>
              <a:t>зʼясувати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 його роль для </a:t>
            </a:r>
            <a:r>
              <a:rPr lang="uk-UA" dirty="0" err="1">
                <a:solidFill>
                  <a:srgbClr val="088B40"/>
                </a:solidFill>
                <a:latin typeface="Impact" panose="020B0806030902050204" pitchFamily="34" charset="0"/>
              </a:rPr>
              <a:t>здоровʼя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 людини розглянути приклади заходів профілактики.</a:t>
            </a:r>
          </a:p>
          <a:p>
            <a:pPr marL="0" indent="0">
              <a:buNone/>
            </a:pP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Розвивати санітарно-гігієнічні навички та навички дотримання профілактичних заходів щодо запобігання інфекційних </a:t>
            </a:r>
            <a:r>
              <a:rPr lang="uk-UA" dirty="0" err="1">
                <a:solidFill>
                  <a:srgbClr val="088B40"/>
                </a:solidFill>
                <a:latin typeface="Impact" panose="020B0806030902050204" pitchFamily="34" charset="0"/>
              </a:rPr>
              <a:t>хвороб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Виховувати свідоме ставлення до збереження</a:t>
            </a:r>
            <a:b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</a:b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свого </a:t>
            </a:r>
            <a:r>
              <a:rPr lang="uk-UA" dirty="0" err="1">
                <a:solidFill>
                  <a:srgbClr val="088B40"/>
                </a:solidFill>
                <a:latin typeface="Impact" panose="020B0806030902050204" pitchFamily="34" charset="0"/>
              </a:rPr>
              <a:t>здоровʼя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451309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E7DECD-1C25-A74C-889D-219D9FC58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Вправа 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Мій настрій сьогодні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AF76531C-6722-AC43-8F54-838382FCA4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3182" y="1657667"/>
            <a:ext cx="3572435" cy="3542666"/>
          </a:xfr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F9DECCB-A0DE-1641-B691-5991643AA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682" y="1497991"/>
            <a:ext cx="3572435" cy="370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90997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F006F9-4D37-2A4A-A353-2F629635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Вправа 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r>
              <a:rPr lang="en-US" dirty="0" err="1">
                <a:solidFill>
                  <a:srgbClr val="088B40"/>
                </a:solidFill>
                <a:latin typeface="Impact" panose="020B0806030902050204" pitchFamily="34" charset="0"/>
              </a:rPr>
              <a:t>Х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то я?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A827EEE-4739-FB40-84B4-DC227F9B55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15719" y="3516594"/>
            <a:ext cx="2976282" cy="297628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F112CD-A586-F543-A5ED-36F8C1209E57}"/>
              </a:ext>
            </a:extLst>
          </p:cNvPr>
          <p:cNvSpPr txBox="1"/>
          <p:nvPr/>
        </p:nvSpPr>
        <p:spPr>
          <a:xfrm>
            <a:off x="1075765" y="1690688"/>
            <a:ext cx="75482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solidFill>
                  <a:srgbClr val="088B40"/>
                </a:solidFill>
                <a:latin typeface="Impact" panose="020B0806030902050204" pitchFamily="34" charset="0"/>
              </a:rPr>
              <a:t>Зчитайте </a:t>
            </a:r>
            <a:r>
              <a:rPr lang="en-US" sz="2800" dirty="0">
                <a:solidFill>
                  <a:srgbClr val="088B40"/>
                </a:solidFill>
                <a:latin typeface="Impact" panose="020B0806030902050204" pitchFamily="34" charset="0"/>
              </a:rPr>
              <a:t>QR</a:t>
            </a:r>
            <a:r>
              <a:rPr lang="ru-RU" sz="2800" dirty="0">
                <a:solidFill>
                  <a:srgbClr val="088B40"/>
                </a:solidFill>
                <a:latin typeface="Impact" panose="020B0806030902050204" pitchFamily="34" charset="0"/>
              </a:rPr>
              <a:t>-</a:t>
            </a:r>
            <a:r>
              <a:rPr lang="uk-UA" sz="2800" dirty="0">
                <a:solidFill>
                  <a:srgbClr val="088B40"/>
                </a:solidFill>
                <a:latin typeface="Impact" panose="020B0806030902050204" pitchFamily="34" charset="0"/>
              </a:rPr>
              <a:t>код та напишіть з ким або чим ви себе асоціюєте.</a:t>
            </a:r>
            <a:endParaRPr lang="ru-UA" sz="4800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91095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6AA384-0E3B-B041-859F-72C3AFDF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Мої очікування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4D7502A-2D10-FC4D-9DF8-860E589AC6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69506" y="3570381"/>
            <a:ext cx="2922494" cy="292249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15EEBF-973A-084B-830B-BFB7A366BF6F}"/>
              </a:ext>
            </a:extLst>
          </p:cNvPr>
          <p:cNvSpPr txBox="1"/>
          <p:nvPr/>
        </p:nvSpPr>
        <p:spPr>
          <a:xfrm>
            <a:off x="962525" y="2045369"/>
            <a:ext cx="6256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dirty="0">
                <a:solidFill>
                  <a:srgbClr val="088B40"/>
                </a:solidFill>
                <a:latin typeface="Impact" panose="020B0806030902050204" pitchFamily="34" charset="0"/>
              </a:rPr>
              <a:t>Перейдіть за </a:t>
            </a:r>
            <a:r>
              <a:rPr lang="en-US" sz="2400" dirty="0">
                <a:solidFill>
                  <a:srgbClr val="088B40"/>
                </a:solidFill>
                <a:latin typeface="Impact" panose="020B0806030902050204" pitchFamily="34" charset="0"/>
              </a:rPr>
              <a:t>QR-</a:t>
            </a:r>
            <a:r>
              <a:rPr lang="uk-UA" sz="2400" dirty="0">
                <a:solidFill>
                  <a:srgbClr val="088B40"/>
                </a:solidFill>
                <a:latin typeface="Impact" panose="020B0806030902050204" pitchFamily="34" charset="0"/>
              </a:rPr>
              <a:t>кодом, та впишіть на дошку свої очікування від уроку</a:t>
            </a:r>
            <a:endParaRPr lang="ru-UA" sz="2400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80540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BC9086-2D26-4143-BA54-FFA17FB25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Правила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4E3F86-9353-A349-A336-94C3AC7A3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Кожна думка має право на існування.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Активність всіх учасників.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Дотримання регламенту.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Критикувати висловлювання, а не людину.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Доброзичливе відношення всіх учасників.</a:t>
            </a:r>
          </a:p>
        </p:txBody>
      </p:sp>
    </p:spTree>
    <p:extLst>
      <p:ext uri="{BB962C8B-B14F-4D97-AF65-F5344CB8AC3E}">
        <p14:creationId xmlns:p14="http://schemas.microsoft.com/office/powerpoint/2010/main" val="373880318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2742E-FA75-C743-8630-DD352A2D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UA" sz="4800" dirty="0">
                <a:solidFill>
                  <a:srgbClr val="088B40"/>
                </a:solidFill>
                <a:latin typeface="Impact" panose="020B0806030902050204" pitchFamily="34" charset="0"/>
              </a:rPr>
              <a:t>Яке відношення ці малюнки мають до нашого уроку?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CB7DC7F-90EE-B046-AEED-0EA2BEA0AF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9" t="54617" r="69872" b="1984"/>
          <a:stretch/>
        </p:blipFill>
        <p:spPr bwMode="auto">
          <a:xfrm>
            <a:off x="1935084" y="2094060"/>
            <a:ext cx="4178847" cy="3637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D532BB-C759-174C-87AC-C73CFA0A00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58" t="53358"/>
          <a:stretch/>
        </p:blipFill>
        <p:spPr bwMode="auto">
          <a:xfrm>
            <a:off x="6728012" y="2323465"/>
            <a:ext cx="4625788" cy="3178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952787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7F997-41AD-0142-B288-B2AE6C2E0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>
                <a:solidFill>
                  <a:srgbClr val="088B40"/>
                </a:solidFill>
                <a:latin typeface="Impact" panose="020B0806030902050204" pitchFamily="34" charset="0"/>
              </a:rPr>
              <a:t>Вправа 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r>
              <a:rPr lang="uk-UA" dirty="0">
                <a:solidFill>
                  <a:srgbClr val="088B40"/>
                </a:solidFill>
                <a:latin typeface="Impact" panose="020B0806030902050204" pitchFamily="34" charset="0"/>
              </a:rPr>
              <a:t>Асоціативний кущ</a:t>
            </a:r>
            <a:r>
              <a:rPr lang="en-US" dirty="0">
                <a:solidFill>
                  <a:srgbClr val="088B40"/>
                </a:solidFill>
                <a:latin typeface="Impact" panose="020B0806030902050204" pitchFamily="34" charset="0"/>
              </a:rPr>
              <a:t>”</a:t>
            </a:r>
            <a:endParaRPr lang="ru-UA" dirty="0">
              <a:solidFill>
                <a:srgbClr val="088B40"/>
              </a:solidFill>
              <a:latin typeface="Impact" panose="020B080603090205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D7F826-2301-5A4C-8984-B61F15F1E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UA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95FE6732-FBD6-1F41-93B9-C5126B514326}"/>
              </a:ext>
            </a:extLst>
          </p:cNvPr>
          <p:cNvSpPr/>
          <p:nvPr/>
        </p:nvSpPr>
        <p:spPr>
          <a:xfrm>
            <a:off x="4191000" y="3293082"/>
            <a:ext cx="3810000" cy="1386494"/>
          </a:xfrm>
          <a:prstGeom prst="ellipse">
            <a:avLst/>
          </a:prstGeom>
          <a:ln w="38100">
            <a:solidFill>
              <a:srgbClr val="088B4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AD1FE3-9619-AD4D-8FEF-9A59295D665A}"/>
              </a:ext>
            </a:extLst>
          </p:cNvPr>
          <p:cNvSpPr txBox="1"/>
          <p:nvPr/>
        </p:nvSpPr>
        <p:spPr>
          <a:xfrm>
            <a:off x="4733365" y="3585882"/>
            <a:ext cx="2725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4000" dirty="0">
                <a:solidFill>
                  <a:srgbClr val="088B40"/>
                </a:solidFill>
              </a:rPr>
              <a:t>Хвороба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3211EDEB-A5BB-804E-AA2A-6F21573FEC6E}"/>
              </a:ext>
            </a:extLst>
          </p:cNvPr>
          <p:cNvCxnSpPr>
            <a:cxnSpLocks/>
          </p:cNvCxnSpPr>
          <p:nvPr/>
        </p:nvCxnSpPr>
        <p:spPr>
          <a:xfrm>
            <a:off x="8001000" y="3893251"/>
            <a:ext cx="1125071" cy="0"/>
          </a:xfrm>
          <a:prstGeom prst="straightConnector1">
            <a:avLst/>
          </a:prstGeom>
          <a:ln w="571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CC415CC1-3902-6142-98EB-1EBC9E1E8EB2}"/>
              </a:ext>
            </a:extLst>
          </p:cNvPr>
          <p:cNvCxnSpPr>
            <a:cxnSpLocks/>
          </p:cNvCxnSpPr>
          <p:nvPr/>
        </p:nvCxnSpPr>
        <p:spPr>
          <a:xfrm flipV="1">
            <a:off x="6073589" y="2438400"/>
            <a:ext cx="0" cy="854682"/>
          </a:xfrm>
          <a:prstGeom prst="straightConnector1">
            <a:avLst/>
          </a:prstGeom>
          <a:ln w="571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FF59143A-FF0C-3A43-8BCF-75B4F02BE26E}"/>
              </a:ext>
            </a:extLst>
          </p:cNvPr>
          <p:cNvCxnSpPr>
            <a:cxnSpLocks/>
          </p:cNvCxnSpPr>
          <p:nvPr/>
        </p:nvCxnSpPr>
        <p:spPr>
          <a:xfrm flipH="1">
            <a:off x="3083859" y="3939825"/>
            <a:ext cx="1136277" cy="0"/>
          </a:xfrm>
          <a:prstGeom prst="straightConnector1">
            <a:avLst/>
          </a:prstGeom>
          <a:ln w="571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D4A7ABD3-EE69-4E4F-B1A1-A17C28E7B1A4}"/>
              </a:ext>
            </a:extLst>
          </p:cNvPr>
          <p:cNvCxnSpPr>
            <a:cxnSpLocks/>
          </p:cNvCxnSpPr>
          <p:nvPr/>
        </p:nvCxnSpPr>
        <p:spPr>
          <a:xfrm>
            <a:off x="7458635" y="4475957"/>
            <a:ext cx="770965" cy="526348"/>
          </a:xfrm>
          <a:prstGeom prst="straightConnector1">
            <a:avLst/>
          </a:prstGeom>
          <a:ln w="571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0B161E42-55BD-624A-9E93-9CB486183748}"/>
              </a:ext>
            </a:extLst>
          </p:cNvPr>
          <p:cNvCxnSpPr>
            <a:cxnSpLocks/>
          </p:cNvCxnSpPr>
          <p:nvPr/>
        </p:nvCxnSpPr>
        <p:spPr>
          <a:xfrm>
            <a:off x="6116170" y="4679576"/>
            <a:ext cx="0" cy="645459"/>
          </a:xfrm>
          <a:prstGeom prst="straightConnector1">
            <a:avLst/>
          </a:prstGeom>
          <a:ln w="571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E59B591C-66E6-5C46-AF79-0713E44C005D}"/>
              </a:ext>
            </a:extLst>
          </p:cNvPr>
          <p:cNvCxnSpPr>
            <a:cxnSpLocks/>
          </p:cNvCxnSpPr>
          <p:nvPr/>
        </p:nvCxnSpPr>
        <p:spPr>
          <a:xfrm flipH="1" flipV="1">
            <a:off x="4010247" y="2735238"/>
            <a:ext cx="982418" cy="693762"/>
          </a:xfrm>
          <a:prstGeom prst="straightConnector1">
            <a:avLst/>
          </a:prstGeom>
          <a:ln w="571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22F2217F-2E4B-FF45-AECC-DA49C028EDEF}"/>
              </a:ext>
            </a:extLst>
          </p:cNvPr>
          <p:cNvCxnSpPr>
            <a:cxnSpLocks/>
          </p:cNvCxnSpPr>
          <p:nvPr/>
        </p:nvCxnSpPr>
        <p:spPr>
          <a:xfrm flipH="1">
            <a:off x="4334435" y="4505032"/>
            <a:ext cx="539005" cy="650981"/>
          </a:xfrm>
          <a:prstGeom prst="straightConnector1">
            <a:avLst/>
          </a:prstGeom>
          <a:ln w="571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B1D5C8B1-EF44-FD40-B753-AE79F628B9C7}"/>
              </a:ext>
            </a:extLst>
          </p:cNvPr>
          <p:cNvCxnSpPr>
            <a:cxnSpLocks/>
          </p:cNvCxnSpPr>
          <p:nvPr/>
        </p:nvCxnSpPr>
        <p:spPr>
          <a:xfrm flipV="1">
            <a:off x="7281582" y="2816645"/>
            <a:ext cx="674595" cy="612355"/>
          </a:xfrm>
          <a:prstGeom prst="straightConnector1">
            <a:avLst/>
          </a:prstGeom>
          <a:ln w="57150">
            <a:solidFill>
              <a:srgbClr val="088B4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20515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538</Words>
  <Application>Microsoft Macintosh PowerPoint</Application>
  <PresentationFormat>Широкоэкранный</PresentationFormat>
  <Paragraphs>77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Impact</vt:lpstr>
      <vt:lpstr>Тема Office</vt:lpstr>
      <vt:lpstr>Опорний заклад „Хорольська гімназія Хорольської міської ради Лубенського району Полтавської області“</vt:lpstr>
      <vt:lpstr>Тема:</vt:lpstr>
      <vt:lpstr>Мета:</vt:lpstr>
      <vt:lpstr>Вправа ”Мій настрій сьогодні”</vt:lpstr>
      <vt:lpstr>Вправа ”Хто я?”</vt:lpstr>
      <vt:lpstr>Мої очікування</vt:lpstr>
      <vt:lpstr>Правила </vt:lpstr>
      <vt:lpstr>Яке відношення ці малюнки мають до нашого уроку?</vt:lpstr>
      <vt:lpstr>Вправа ”Асоціативний кущ”</vt:lpstr>
      <vt:lpstr>Вправа ”Ланцюжок”</vt:lpstr>
      <vt:lpstr>Фізкультхвилинка </vt:lpstr>
      <vt:lpstr>Презентация PowerPoint</vt:lpstr>
      <vt:lpstr>Презентация PowerPoint</vt:lpstr>
      <vt:lpstr>Вправа ”Так або Ні”</vt:lpstr>
      <vt:lpstr>Вправа ”Інтерактивна долонька”</vt:lpstr>
      <vt:lpstr>Вправа ”Інтерактивна долонька”</vt:lpstr>
      <vt:lpstr>Вправа ”Моя гігієна”</vt:lpstr>
      <vt:lpstr>Рефлексія</vt:lpstr>
      <vt:lpstr>Творче завдання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Плема</dc:creator>
  <cp:lastModifiedBy>Олег Плема</cp:lastModifiedBy>
  <cp:revision>14</cp:revision>
  <dcterms:created xsi:type="dcterms:W3CDTF">2021-12-09T07:47:49Z</dcterms:created>
  <dcterms:modified xsi:type="dcterms:W3CDTF">2021-12-09T15:17:32Z</dcterms:modified>
</cp:coreProperties>
</file>