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33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59" r:id="rId12"/>
    <p:sldId id="266" r:id="rId13"/>
    <p:sldId id="268" r:id="rId14"/>
    <p:sldId id="267" r:id="rId15"/>
    <p:sldId id="270" r:id="rId16"/>
    <p:sldId id="271" r:id="rId17"/>
    <p:sldId id="272" r:id="rId18"/>
    <p:sldId id="273" r:id="rId19"/>
    <p:sldId id="274" r:id="rId20"/>
    <p:sldId id="277" r:id="rId21"/>
    <p:sldId id="276" r:id="rId22"/>
    <p:sldId id="278" r:id="rId23"/>
    <p:sldId id="279" r:id="rId24"/>
    <p:sldId id="280" r:id="rId25"/>
    <p:sldId id="281" r:id="rId26"/>
    <p:sldId id="282" r:id="rId27"/>
    <p:sldId id="275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A07E"/>
    <a:srgbClr val="DF6763"/>
    <a:srgbClr val="F28746"/>
    <a:srgbClr val="BA1C9F"/>
    <a:srgbClr val="088CDF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45E733-8356-4767-B504-809EC476D5A0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444467FF-242D-44B2-AD23-7BBCAE154CD2}">
      <dgm:prSet/>
      <dgm:spPr/>
      <dgm:t>
        <a:bodyPr/>
        <a:lstStyle/>
        <a:p>
          <a:pPr rtl="0"/>
          <a:r>
            <a:rPr lang="uk-UA" dirty="0" smtClean="0"/>
            <a:t>Презентація до уроку географії у 9 класі </a:t>
          </a:r>
          <a:endParaRPr lang="uk-UA" dirty="0"/>
        </a:p>
      </dgm:t>
    </dgm:pt>
    <dgm:pt modelId="{42245D77-A48D-4C4B-93EA-1B334ABCAC0B}" type="parTrans" cxnId="{53BB0BD7-DB10-46D6-A9EF-351B6C4848A0}">
      <dgm:prSet/>
      <dgm:spPr/>
      <dgm:t>
        <a:bodyPr/>
        <a:lstStyle/>
        <a:p>
          <a:endParaRPr lang="ru-RU"/>
        </a:p>
      </dgm:t>
    </dgm:pt>
    <dgm:pt modelId="{38722718-60BA-4377-9A7F-CE7FB7EBDB04}" type="sibTrans" cxnId="{53BB0BD7-DB10-46D6-A9EF-351B6C4848A0}">
      <dgm:prSet/>
      <dgm:spPr/>
      <dgm:t>
        <a:bodyPr/>
        <a:lstStyle/>
        <a:p>
          <a:endParaRPr lang="ru-RU"/>
        </a:p>
      </dgm:t>
    </dgm:pt>
    <dgm:pt modelId="{B21A58D5-39AD-4A58-8A00-EB63F75CCB72}">
      <dgm:prSet/>
      <dgm:spPr/>
      <dgm:t>
        <a:bodyPr/>
        <a:lstStyle/>
        <a:p>
          <a:pPr rtl="0"/>
          <a:r>
            <a:rPr lang="uk-UA" smtClean="0"/>
            <a:t>підготував</a:t>
          </a:r>
          <a:endParaRPr lang="uk-UA"/>
        </a:p>
      </dgm:t>
    </dgm:pt>
    <dgm:pt modelId="{F8846C4D-A018-4276-B703-4DEADC386AF2}" type="parTrans" cxnId="{6F25204D-2CBB-4628-A1F4-1A52A49EFF61}">
      <dgm:prSet/>
      <dgm:spPr/>
      <dgm:t>
        <a:bodyPr/>
        <a:lstStyle/>
        <a:p>
          <a:endParaRPr lang="ru-RU"/>
        </a:p>
      </dgm:t>
    </dgm:pt>
    <dgm:pt modelId="{92B6A4F0-BCD8-4C71-A789-E09DAEBD1560}" type="sibTrans" cxnId="{6F25204D-2CBB-4628-A1F4-1A52A49EFF61}">
      <dgm:prSet/>
      <dgm:spPr/>
      <dgm:t>
        <a:bodyPr/>
        <a:lstStyle/>
        <a:p>
          <a:endParaRPr lang="ru-RU"/>
        </a:p>
      </dgm:t>
    </dgm:pt>
    <dgm:pt modelId="{D0A30656-CEEE-4B5D-B516-A7FD51338EEF}">
      <dgm:prSet/>
      <dgm:spPr/>
      <dgm:t>
        <a:bodyPr/>
        <a:lstStyle/>
        <a:p>
          <a:pPr rtl="0"/>
          <a:r>
            <a:rPr lang="uk-UA" smtClean="0"/>
            <a:t>Романчук Роман Станіславович</a:t>
          </a:r>
          <a:endParaRPr lang="uk-UA"/>
        </a:p>
      </dgm:t>
    </dgm:pt>
    <dgm:pt modelId="{AB509A87-61B0-4BD1-BA0D-99CC8F5174C3}" type="parTrans" cxnId="{FA68D8D0-05BB-427B-95A6-CEB0AF60A1E0}">
      <dgm:prSet/>
      <dgm:spPr/>
      <dgm:t>
        <a:bodyPr/>
        <a:lstStyle/>
        <a:p>
          <a:endParaRPr lang="ru-RU"/>
        </a:p>
      </dgm:t>
    </dgm:pt>
    <dgm:pt modelId="{44A5CFF8-F775-48A9-8064-F0F3BA662361}" type="sibTrans" cxnId="{FA68D8D0-05BB-427B-95A6-CEB0AF60A1E0}">
      <dgm:prSet/>
      <dgm:spPr/>
      <dgm:t>
        <a:bodyPr/>
        <a:lstStyle/>
        <a:p>
          <a:endParaRPr lang="ru-RU"/>
        </a:p>
      </dgm:t>
    </dgm:pt>
    <dgm:pt modelId="{44756293-3922-4000-85B7-7C84AC9AA614}">
      <dgm:prSet/>
      <dgm:spPr/>
      <dgm:t>
        <a:bodyPr/>
        <a:lstStyle/>
        <a:p>
          <a:pPr rtl="0"/>
          <a:r>
            <a:rPr lang="uk-UA" smtClean="0"/>
            <a:t>м.Полтава, ЗЗСО №20</a:t>
          </a:r>
          <a:endParaRPr lang="uk-UA"/>
        </a:p>
      </dgm:t>
    </dgm:pt>
    <dgm:pt modelId="{355BE3F4-15E9-4323-8E76-E440BB19D0C9}" type="parTrans" cxnId="{57A180CB-8692-48AA-B3EF-927B6CB30853}">
      <dgm:prSet/>
      <dgm:spPr/>
      <dgm:t>
        <a:bodyPr/>
        <a:lstStyle/>
        <a:p>
          <a:endParaRPr lang="ru-RU"/>
        </a:p>
      </dgm:t>
    </dgm:pt>
    <dgm:pt modelId="{5CE6CCCD-A6AB-4DD8-A223-262882DEEF16}" type="sibTrans" cxnId="{57A180CB-8692-48AA-B3EF-927B6CB30853}">
      <dgm:prSet/>
      <dgm:spPr/>
      <dgm:t>
        <a:bodyPr/>
        <a:lstStyle/>
        <a:p>
          <a:endParaRPr lang="ru-RU"/>
        </a:p>
      </dgm:t>
    </dgm:pt>
    <dgm:pt modelId="{49E41F4B-6A8C-4FFF-AD08-11BBD7F66279}" type="pres">
      <dgm:prSet presAssocID="{0E45E733-8356-4767-B504-809EC476D5A0}" presName="linear" presStyleCnt="0">
        <dgm:presLayoutVars>
          <dgm:animLvl val="lvl"/>
          <dgm:resizeHandles val="exact"/>
        </dgm:presLayoutVars>
      </dgm:prSet>
      <dgm:spPr/>
    </dgm:pt>
    <dgm:pt modelId="{714813DA-3F66-4C02-9313-52B6DA6B02B0}" type="pres">
      <dgm:prSet presAssocID="{444467FF-242D-44B2-AD23-7BBCAE154CD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F8E57-0A65-4ACA-B27E-F2524E81F2D7}" type="pres">
      <dgm:prSet presAssocID="{38722718-60BA-4377-9A7F-CE7FB7EBDB04}" presName="spacer" presStyleCnt="0"/>
      <dgm:spPr/>
    </dgm:pt>
    <dgm:pt modelId="{5F4EF5E0-D5DA-4990-8054-0E4290CE30D0}" type="pres">
      <dgm:prSet presAssocID="{B21A58D5-39AD-4A58-8A00-EB63F75CCB7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E8014C6-D340-49E8-B0A6-395D6CDA66B0}" type="pres">
      <dgm:prSet presAssocID="{92B6A4F0-BCD8-4C71-A789-E09DAEBD1560}" presName="spacer" presStyleCnt="0"/>
      <dgm:spPr/>
    </dgm:pt>
    <dgm:pt modelId="{CBB1602E-C37F-4822-A4F8-DE2F43AD20BE}" type="pres">
      <dgm:prSet presAssocID="{D0A30656-CEEE-4B5D-B516-A7FD51338EE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D1C1AA2-C5F5-4AB1-AE72-63CDBF0E661A}" type="pres">
      <dgm:prSet presAssocID="{44A5CFF8-F775-48A9-8064-F0F3BA662361}" presName="spacer" presStyleCnt="0"/>
      <dgm:spPr/>
    </dgm:pt>
    <dgm:pt modelId="{816A74DD-D11D-4FBF-BE62-04AE33BF42DD}" type="pres">
      <dgm:prSet presAssocID="{44756293-3922-4000-85B7-7C84AC9AA61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A68D8D0-05BB-427B-95A6-CEB0AF60A1E0}" srcId="{0E45E733-8356-4767-B504-809EC476D5A0}" destId="{D0A30656-CEEE-4B5D-B516-A7FD51338EEF}" srcOrd="2" destOrd="0" parTransId="{AB509A87-61B0-4BD1-BA0D-99CC8F5174C3}" sibTransId="{44A5CFF8-F775-48A9-8064-F0F3BA662361}"/>
    <dgm:cxn modelId="{0F40404A-3FB3-4AF2-915E-B7CAFF7557BB}" type="presOf" srcId="{444467FF-242D-44B2-AD23-7BBCAE154CD2}" destId="{714813DA-3F66-4C02-9313-52B6DA6B02B0}" srcOrd="0" destOrd="0" presId="urn:microsoft.com/office/officeart/2005/8/layout/vList2"/>
    <dgm:cxn modelId="{566A58DF-0C6A-4B32-9C05-59BBF17E5258}" type="presOf" srcId="{D0A30656-CEEE-4B5D-B516-A7FD51338EEF}" destId="{CBB1602E-C37F-4822-A4F8-DE2F43AD20BE}" srcOrd="0" destOrd="0" presId="urn:microsoft.com/office/officeart/2005/8/layout/vList2"/>
    <dgm:cxn modelId="{6F25204D-2CBB-4628-A1F4-1A52A49EFF61}" srcId="{0E45E733-8356-4767-B504-809EC476D5A0}" destId="{B21A58D5-39AD-4A58-8A00-EB63F75CCB72}" srcOrd="1" destOrd="0" parTransId="{F8846C4D-A018-4276-B703-4DEADC386AF2}" sibTransId="{92B6A4F0-BCD8-4C71-A789-E09DAEBD1560}"/>
    <dgm:cxn modelId="{57C4EAAF-8AB5-4118-B98C-F52E67B3CF2D}" type="presOf" srcId="{B21A58D5-39AD-4A58-8A00-EB63F75CCB72}" destId="{5F4EF5E0-D5DA-4990-8054-0E4290CE30D0}" srcOrd="0" destOrd="0" presId="urn:microsoft.com/office/officeart/2005/8/layout/vList2"/>
    <dgm:cxn modelId="{9A279379-54AF-46C1-835F-89F6F20CCED2}" type="presOf" srcId="{44756293-3922-4000-85B7-7C84AC9AA614}" destId="{816A74DD-D11D-4FBF-BE62-04AE33BF42DD}" srcOrd="0" destOrd="0" presId="urn:microsoft.com/office/officeart/2005/8/layout/vList2"/>
    <dgm:cxn modelId="{57A180CB-8692-48AA-B3EF-927B6CB30853}" srcId="{0E45E733-8356-4767-B504-809EC476D5A0}" destId="{44756293-3922-4000-85B7-7C84AC9AA614}" srcOrd="3" destOrd="0" parTransId="{355BE3F4-15E9-4323-8E76-E440BB19D0C9}" sibTransId="{5CE6CCCD-A6AB-4DD8-A223-262882DEEF16}"/>
    <dgm:cxn modelId="{8F803BCE-A429-4BCF-8D29-1809897AEA7D}" type="presOf" srcId="{0E45E733-8356-4767-B504-809EC476D5A0}" destId="{49E41F4B-6A8C-4FFF-AD08-11BBD7F66279}" srcOrd="0" destOrd="0" presId="urn:microsoft.com/office/officeart/2005/8/layout/vList2"/>
    <dgm:cxn modelId="{53BB0BD7-DB10-46D6-A9EF-351B6C4848A0}" srcId="{0E45E733-8356-4767-B504-809EC476D5A0}" destId="{444467FF-242D-44B2-AD23-7BBCAE154CD2}" srcOrd="0" destOrd="0" parTransId="{42245D77-A48D-4C4B-93EA-1B334ABCAC0B}" sibTransId="{38722718-60BA-4377-9A7F-CE7FB7EBDB04}"/>
    <dgm:cxn modelId="{0D9AE6A1-08F8-47A4-8996-835812744465}" type="presParOf" srcId="{49E41F4B-6A8C-4FFF-AD08-11BBD7F66279}" destId="{714813DA-3F66-4C02-9313-52B6DA6B02B0}" srcOrd="0" destOrd="0" presId="urn:microsoft.com/office/officeart/2005/8/layout/vList2"/>
    <dgm:cxn modelId="{B49C2C59-04D9-46A7-8FF1-7645469E0E45}" type="presParOf" srcId="{49E41F4B-6A8C-4FFF-AD08-11BBD7F66279}" destId="{3FFF8E57-0A65-4ACA-B27E-F2524E81F2D7}" srcOrd="1" destOrd="0" presId="urn:microsoft.com/office/officeart/2005/8/layout/vList2"/>
    <dgm:cxn modelId="{99D12179-F666-416B-BDD3-C59684E8D893}" type="presParOf" srcId="{49E41F4B-6A8C-4FFF-AD08-11BBD7F66279}" destId="{5F4EF5E0-D5DA-4990-8054-0E4290CE30D0}" srcOrd="2" destOrd="0" presId="urn:microsoft.com/office/officeart/2005/8/layout/vList2"/>
    <dgm:cxn modelId="{B38BB10B-9AFE-4ED4-96E9-26CDCFF90057}" type="presParOf" srcId="{49E41F4B-6A8C-4FFF-AD08-11BBD7F66279}" destId="{CE8014C6-D340-49E8-B0A6-395D6CDA66B0}" srcOrd="3" destOrd="0" presId="urn:microsoft.com/office/officeart/2005/8/layout/vList2"/>
    <dgm:cxn modelId="{4D010FE2-FF23-452B-A630-786B00B1802C}" type="presParOf" srcId="{49E41F4B-6A8C-4FFF-AD08-11BBD7F66279}" destId="{CBB1602E-C37F-4822-A4F8-DE2F43AD20BE}" srcOrd="4" destOrd="0" presId="urn:microsoft.com/office/officeart/2005/8/layout/vList2"/>
    <dgm:cxn modelId="{0E8BD6C4-43D2-4472-ACE8-013FD3509320}" type="presParOf" srcId="{49E41F4B-6A8C-4FFF-AD08-11BBD7F66279}" destId="{8D1C1AA2-C5F5-4AB1-AE72-63CDBF0E661A}" srcOrd="5" destOrd="0" presId="urn:microsoft.com/office/officeart/2005/8/layout/vList2"/>
    <dgm:cxn modelId="{6F0D5541-DE86-4789-B511-7B5A82DA59D6}" type="presParOf" srcId="{49E41F4B-6A8C-4FFF-AD08-11BBD7F66279}" destId="{816A74DD-D11D-4FBF-BE62-04AE33BF42D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937CFC-72B6-48CF-9036-2CE9FC1E49FD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9B2C870-B2A0-453C-8797-503028C87CAB}">
      <dgm:prSet/>
      <dgm:spPr/>
      <dgm:t>
        <a:bodyPr/>
        <a:lstStyle/>
        <a:p>
          <a:pPr rtl="0"/>
          <a:r>
            <a:rPr lang="uk-UA" dirty="0" smtClean="0"/>
            <a:t>За географічною ознакою:</a:t>
          </a:r>
          <a:endParaRPr lang="uk-UA" dirty="0"/>
        </a:p>
      </dgm:t>
    </dgm:pt>
    <dgm:pt modelId="{4FDE005D-5E78-462E-8A19-0B1C5D51358B}" type="parTrans" cxnId="{CCB87945-F1E4-4005-AA21-6B71019FA341}">
      <dgm:prSet/>
      <dgm:spPr/>
      <dgm:t>
        <a:bodyPr/>
        <a:lstStyle/>
        <a:p>
          <a:endParaRPr lang="ru-RU"/>
        </a:p>
      </dgm:t>
    </dgm:pt>
    <dgm:pt modelId="{B76FD18D-200B-4DC4-B0CB-FE1B5485745F}" type="sibTrans" cxnId="{CCB87945-F1E4-4005-AA21-6B71019FA341}">
      <dgm:prSet/>
      <dgm:spPr/>
      <dgm:t>
        <a:bodyPr/>
        <a:lstStyle/>
        <a:p>
          <a:endParaRPr lang="ru-RU"/>
        </a:p>
      </dgm:t>
    </dgm:pt>
    <dgm:pt modelId="{B665EAF3-62E2-40A0-8105-3C5310CBA1F0}">
      <dgm:prSet/>
      <dgm:spPr/>
      <dgm:t>
        <a:bodyPr/>
        <a:lstStyle/>
        <a:p>
          <a:pPr rtl="0"/>
          <a:r>
            <a:rPr lang="ru-RU" b="1" i="1" dirty="0" err="1" smtClean="0"/>
            <a:t>Внутрішній</a:t>
          </a:r>
          <a:r>
            <a:rPr lang="ru-RU" i="1" dirty="0" smtClean="0"/>
            <a:t> </a:t>
          </a:r>
          <a:r>
            <a:rPr lang="ru-RU" b="1" i="1" dirty="0" smtClean="0"/>
            <a:t>туризм</a:t>
          </a:r>
          <a:r>
            <a:rPr lang="ru-RU" i="1" dirty="0" smtClean="0"/>
            <a:t> </a:t>
          </a:r>
          <a:r>
            <a:rPr lang="ru-RU" dirty="0" smtClean="0"/>
            <a:t>— </a:t>
          </a:r>
          <a:r>
            <a:rPr lang="ru-RU" dirty="0" err="1" smtClean="0"/>
            <a:t>це</a:t>
          </a:r>
          <a:r>
            <a:rPr lang="ru-RU" dirty="0" smtClean="0"/>
            <a:t> </a:t>
          </a:r>
          <a:r>
            <a:rPr lang="ru-RU" dirty="0" err="1" smtClean="0"/>
            <a:t>подорожі</a:t>
          </a:r>
          <a:r>
            <a:rPr lang="ru-RU" dirty="0" smtClean="0"/>
            <a:t> </a:t>
          </a:r>
          <a:r>
            <a:rPr lang="ru-RU" dirty="0" err="1" smtClean="0"/>
            <a:t>громадян</a:t>
          </a:r>
          <a:r>
            <a:rPr lang="ru-RU" dirty="0" smtClean="0"/>
            <a:t> </a:t>
          </a:r>
          <a:r>
            <a:rPr lang="ru-RU" dirty="0" err="1" smtClean="0"/>
            <a:t>усередині</a:t>
          </a:r>
          <a:r>
            <a:rPr lang="ru-RU" dirty="0" smtClean="0"/>
            <a:t> </a:t>
          </a:r>
          <a:r>
            <a:rPr lang="ru-RU" dirty="0" err="1" smtClean="0"/>
            <a:t>країни</a:t>
          </a:r>
          <a:r>
            <a:rPr lang="ru-RU" dirty="0" smtClean="0"/>
            <a:t> без </a:t>
          </a:r>
          <a:r>
            <a:rPr lang="ru-RU" dirty="0" err="1" smtClean="0"/>
            <a:t>перетину</a:t>
          </a:r>
          <a:r>
            <a:rPr lang="ru-RU" dirty="0" smtClean="0"/>
            <a:t> державного кордону </a:t>
          </a:r>
          <a:endParaRPr lang="uk-UA" dirty="0"/>
        </a:p>
      </dgm:t>
    </dgm:pt>
    <dgm:pt modelId="{FC6A02D1-AB38-4421-9CFA-895A2EB4383F}" type="parTrans" cxnId="{B40D6427-E5F1-4BB5-AB13-A68B91CF9115}">
      <dgm:prSet/>
      <dgm:spPr/>
      <dgm:t>
        <a:bodyPr/>
        <a:lstStyle/>
        <a:p>
          <a:endParaRPr lang="ru-RU"/>
        </a:p>
      </dgm:t>
    </dgm:pt>
    <dgm:pt modelId="{2E1A3BD6-F724-433A-88E0-BC3C6CD46B8F}" type="sibTrans" cxnId="{B40D6427-E5F1-4BB5-AB13-A68B91CF9115}">
      <dgm:prSet/>
      <dgm:spPr/>
      <dgm:t>
        <a:bodyPr/>
        <a:lstStyle/>
        <a:p>
          <a:endParaRPr lang="ru-RU"/>
        </a:p>
      </dgm:t>
    </dgm:pt>
    <dgm:pt modelId="{751BE8DF-CFDE-44CD-9BB8-986ADDCFF0AD}">
      <dgm:prSet/>
      <dgm:spPr/>
      <dgm:t>
        <a:bodyPr/>
        <a:lstStyle/>
        <a:p>
          <a:pPr rtl="0"/>
          <a:r>
            <a:rPr lang="ru-RU" b="1" i="1" dirty="0" err="1" smtClean="0"/>
            <a:t>Міжнародний</a:t>
          </a:r>
          <a:r>
            <a:rPr lang="ru-RU" i="1" dirty="0" smtClean="0"/>
            <a:t> </a:t>
          </a:r>
          <a:r>
            <a:rPr lang="ru-RU" b="1" i="1" dirty="0" smtClean="0"/>
            <a:t>туризм</a:t>
          </a:r>
          <a:r>
            <a:rPr lang="ru-RU" i="1" dirty="0" smtClean="0"/>
            <a:t> </a:t>
          </a:r>
          <a:r>
            <a:rPr lang="ru-RU" dirty="0" smtClean="0"/>
            <a:t>— </a:t>
          </a:r>
          <a:r>
            <a:rPr lang="ru-RU" dirty="0" err="1" smtClean="0"/>
            <a:t>поїздки</a:t>
          </a:r>
          <a:r>
            <a:rPr lang="ru-RU" dirty="0" smtClean="0"/>
            <a:t> з </a:t>
          </a:r>
          <a:r>
            <a:rPr lang="ru-RU" dirty="0" err="1" smtClean="0"/>
            <a:t>туристичною</a:t>
          </a:r>
          <a:r>
            <a:rPr lang="ru-RU" dirty="0" smtClean="0"/>
            <a:t> метою за </a:t>
          </a:r>
          <a:r>
            <a:rPr lang="ru-RU" dirty="0" err="1" smtClean="0"/>
            <a:t>межі</a:t>
          </a:r>
          <a:r>
            <a:rPr lang="ru-RU" dirty="0" smtClean="0"/>
            <a:t> </a:t>
          </a:r>
          <a:r>
            <a:rPr lang="ru-RU" dirty="0" err="1" smtClean="0"/>
            <a:t>країни</a:t>
          </a:r>
          <a:r>
            <a:rPr lang="ru-RU" dirty="0" smtClean="0"/>
            <a:t> </a:t>
          </a:r>
          <a:r>
            <a:rPr lang="ru-RU" dirty="0" err="1" smtClean="0"/>
            <a:t>постійного</a:t>
          </a:r>
          <a:r>
            <a:rPr lang="ru-RU" dirty="0" smtClean="0"/>
            <a:t> </a:t>
          </a:r>
          <a:r>
            <a:rPr lang="ru-RU" dirty="0" err="1" smtClean="0"/>
            <a:t>проживання</a:t>
          </a:r>
          <a:r>
            <a:rPr lang="ru-RU" dirty="0" smtClean="0"/>
            <a:t> </a:t>
          </a:r>
          <a:endParaRPr lang="uk-UA" dirty="0"/>
        </a:p>
      </dgm:t>
    </dgm:pt>
    <dgm:pt modelId="{D2DCF182-FAE7-4B97-9D95-4D7F448EDC5C}" type="parTrans" cxnId="{1A69E3A4-3C81-4377-9C8D-F56416BA4FAF}">
      <dgm:prSet/>
      <dgm:spPr/>
      <dgm:t>
        <a:bodyPr/>
        <a:lstStyle/>
        <a:p>
          <a:endParaRPr lang="ru-RU"/>
        </a:p>
      </dgm:t>
    </dgm:pt>
    <dgm:pt modelId="{1CE2A491-6E74-4AC1-9F72-5E4D56218F42}" type="sibTrans" cxnId="{1A69E3A4-3C81-4377-9C8D-F56416BA4FAF}">
      <dgm:prSet/>
      <dgm:spPr/>
      <dgm:t>
        <a:bodyPr/>
        <a:lstStyle/>
        <a:p>
          <a:endParaRPr lang="ru-RU"/>
        </a:p>
      </dgm:t>
    </dgm:pt>
    <dgm:pt modelId="{766E6D7E-FB25-4094-8412-07E4DB397C7F}">
      <dgm:prSet custT="1"/>
      <dgm:spPr/>
      <dgm:t>
        <a:bodyPr/>
        <a:lstStyle/>
        <a:p>
          <a:pPr rtl="0"/>
          <a:r>
            <a:rPr lang="ru-RU" sz="1600" dirty="0" err="1" smtClean="0"/>
            <a:t>Залежно</a:t>
          </a:r>
          <a:r>
            <a:rPr lang="ru-RU" sz="1600" dirty="0" smtClean="0"/>
            <a:t> </a:t>
          </a:r>
          <a:r>
            <a:rPr lang="ru-RU" sz="1600" dirty="0" err="1" smtClean="0"/>
            <a:t>від</a:t>
          </a:r>
          <a:r>
            <a:rPr lang="ru-RU" sz="1600" dirty="0" smtClean="0"/>
            <a:t> </a:t>
          </a:r>
          <a:r>
            <a:rPr lang="ru-RU" sz="1600" dirty="0" err="1" smtClean="0"/>
            <a:t>напряму</a:t>
          </a:r>
          <a:r>
            <a:rPr lang="ru-RU" sz="1600" dirty="0" smtClean="0"/>
            <a:t> </a:t>
          </a:r>
          <a:r>
            <a:rPr lang="ru-RU" sz="1600" dirty="0" err="1" smtClean="0"/>
            <a:t>розрізняють</a:t>
          </a:r>
          <a:r>
            <a:rPr lang="ru-RU" sz="1600" dirty="0" smtClean="0"/>
            <a:t> </a:t>
          </a:r>
          <a:r>
            <a:rPr lang="ru-RU" sz="1600" b="1" dirty="0" err="1" smtClean="0"/>
            <a:t>в’їзний</a:t>
          </a:r>
          <a:r>
            <a:rPr lang="ru-RU" sz="1600" b="1" dirty="0" smtClean="0"/>
            <a:t> та </a:t>
          </a:r>
          <a:r>
            <a:rPr lang="ru-RU" sz="1600" b="1" dirty="0" err="1" smtClean="0"/>
            <a:t>виїзний</a:t>
          </a:r>
          <a:endParaRPr lang="uk-UA" sz="1600" dirty="0"/>
        </a:p>
      </dgm:t>
    </dgm:pt>
    <dgm:pt modelId="{31617334-7BF6-4762-9A93-615851D9AF88}" type="parTrans" cxnId="{9B8A2217-D165-4F52-B1F5-C772BCBA554D}">
      <dgm:prSet/>
      <dgm:spPr/>
      <dgm:t>
        <a:bodyPr/>
        <a:lstStyle/>
        <a:p>
          <a:endParaRPr lang="ru-RU"/>
        </a:p>
      </dgm:t>
    </dgm:pt>
    <dgm:pt modelId="{C6CDEF26-826A-4315-8660-2CA5326E5B53}" type="sibTrans" cxnId="{9B8A2217-D165-4F52-B1F5-C772BCBA554D}">
      <dgm:prSet/>
      <dgm:spPr/>
      <dgm:t>
        <a:bodyPr/>
        <a:lstStyle/>
        <a:p>
          <a:endParaRPr lang="ru-RU"/>
        </a:p>
      </dgm:t>
    </dgm:pt>
    <dgm:pt modelId="{6B4D6BF5-C49A-4841-B4F9-66F0CD771295}" type="pres">
      <dgm:prSet presAssocID="{15937CFC-72B6-48CF-9036-2CE9FC1E49F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850AAD1-104A-48D6-8209-28FE91990D8D}" type="pres">
      <dgm:prSet presAssocID="{A9B2C870-B2A0-453C-8797-503028C87CAB}" presName="hierRoot1" presStyleCnt="0">
        <dgm:presLayoutVars>
          <dgm:hierBranch val="init"/>
        </dgm:presLayoutVars>
      </dgm:prSet>
      <dgm:spPr/>
    </dgm:pt>
    <dgm:pt modelId="{E1DC9009-1346-44F3-BF02-9BF8D40D7722}" type="pres">
      <dgm:prSet presAssocID="{A9B2C870-B2A0-453C-8797-503028C87CAB}" presName="rootComposite1" presStyleCnt="0"/>
      <dgm:spPr/>
    </dgm:pt>
    <dgm:pt modelId="{7E99A31A-0751-40C6-A03D-91592AA34426}" type="pres">
      <dgm:prSet presAssocID="{A9B2C870-B2A0-453C-8797-503028C87CAB}" presName="rootText1" presStyleLbl="node0" presStyleIdx="0" presStyleCnt="4" custScaleX="189195" custScaleY="116794" custLinFactX="137218" custLinFactY="-89862" custLinFactNeighborX="2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5C886A-836B-46DB-8E9D-FDAA1A0CD1C8}" type="pres">
      <dgm:prSet presAssocID="{A9B2C870-B2A0-453C-8797-503028C87CA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3319CD1-DB2C-409B-9B40-61F5B7F6B91C}" type="pres">
      <dgm:prSet presAssocID="{A9B2C870-B2A0-453C-8797-503028C87CAB}" presName="hierChild2" presStyleCnt="0"/>
      <dgm:spPr/>
    </dgm:pt>
    <dgm:pt modelId="{2EE6D3DA-CD75-45F0-8167-6A4BB7A37C15}" type="pres">
      <dgm:prSet presAssocID="{A9B2C870-B2A0-453C-8797-503028C87CAB}" presName="hierChild3" presStyleCnt="0"/>
      <dgm:spPr/>
    </dgm:pt>
    <dgm:pt modelId="{D22F5021-5677-4B91-B277-4AFBDDB830BD}" type="pres">
      <dgm:prSet presAssocID="{B665EAF3-62E2-40A0-8105-3C5310CBA1F0}" presName="hierRoot1" presStyleCnt="0">
        <dgm:presLayoutVars>
          <dgm:hierBranch val="init"/>
        </dgm:presLayoutVars>
      </dgm:prSet>
      <dgm:spPr/>
    </dgm:pt>
    <dgm:pt modelId="{CFA00EF7-74A4-4FB8-B1C6-24BE400F177D}" type="pres">
      <dgm:prSet presAssocID="{B665EAF3-62E2-40A0-8105-3C5310CBA1F0}" presName="rootComposite1" presStyleCnt="0"/>
      <dgm:spPr/>
    </dgm:pt>
    <dgm:pt modelId="{E70473ED-9EE3-492D-A481-5782EE9623FD}" type="pres">
      <dgm:prSet presAssocID="{B665EAF3-62E2-40A0-8105-3C5310CBA1F0}" presName="rootText1" presStyleLbl="node0" presStyleIdx="1" presStyleCnt="4" custScaleX="189195" custScaleY="229528" custLinFactX="-11634" custLinFactNeighborX="-100000" custLinFactNeighborY="-204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8DAF38-7B37-4310-BFE2-EEC633544C43}" type="pres">
      <dgm:prSet presAssocID="{B665EAF3-62E2-40A0-8105-3C5310CBA1F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593376E-5011-48A2-A5E2-99E5FE3BDCE1}" type="pres">
      <dgm:prSet presAssocID="{B665EAF3-62E2-40A0-8105-3C5310CBA1F0}" presName="hierChild2" presStyleCnt="0"/>
      <dgm:spPr/>
    </dgm:pt>
    <dgm:pt modelId="{D0A0E19C-1E99-4FF9-B9C2-08421336273E}" type="pres">
      <dgm:prSet presAssocID="{B665EAF3-62E2-40A0-8105-3C5310CBA1F0}" presName="hierChild3" presStyleCnt="0"/>
      <dgm:spPr/>
    </dgm:pt>
    <dgm:pt modelId="{E7F3FEB9-BE28-4C2D-B72D-87CD94E78775}" type="pres">
      <dgm:prSet presAssocID="{751BE8DF-CFDE-44CD-9BB8-986ADDCFF0AD}" presName="hierRoot1" presStyleCnt="0">
        <dgm:presLayoutVars>
          <dgm:hierBranch val="init"/>
        </dgm:presLayoutVars>
      </dgm:prSet>
      <dgm:spPr/>
    </dgm:pt>
    <dgm:pt modelId="{D4C206F8-C4FF-45A7-8313-91984F3B6E9F}" type="pres">
      <dgm:prSet presAssocID="{751BE8DF-CFDE-44CD-9BB8-986ADDCFF0AD}" presName="rootComposite1" presStyleCnt="0"/>
      <dgm:spPr/>
    </dgm:pt>
    <dgm:pt modelId="{B6571F55-75BD-4FB6-B56B-487A00179D35}" type="pres">
      <dgm:prSet presAssocID="{751BE8DF-CFDE-44CD-9BB8-986ADDCFF0AD}" presName="rootText1" presStyleLbl="node0" presStyleIdx="2" presStyleCnt="4" custScaleX="211795" custScaleY="229528" custLinFactX="68609" custLinFactNeighborX="100000" custLinFactNeighborY="-167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5D7AE1-3F2E-4464-AA1F-3886C1D8C188}" type="pres">
      <dgm:prSet presAssocID="{751BE8DF-CFDE-44CD-9BB8-986ADDCFF0A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7925063-2B4D-4F66-9FB0-E7125DA3DF5C}" type="pres">
      <dgm:prSet presAssocID="{751BE8DF-CFDE-44CD-9BB8-986ADDCFF0AD}" presName="hierChild2" presStyleCnt="0"/>
      <dgm:spPr/>
    </dgm:pt>
    <dgm:pt modelId="{0709F612-6E89-42A7-87EC-BBDA35A80D4E}" type="pres">
      <dgm:prSet presAssocID="{751BE8DF-CFDE-44CD-9BB8-986ADDCFF0AD}" presName="hierChild3" presStyleCnt="0"/>
      <dgm:spPr/>
    </dgm:pt>
    <dgm:pt modelId="{1B9B8A61-CB0B-47EB-AECD-B7DADDCDE9CA}" type="pres">
      <dgm:prSet presAssocID="{766E6D7E-FB25-4094-8412-07E4DB397C7F}" presName="hierRoot1" presStyleCnt="0">
        <dgm:presLayoutVars>
          <dgm:hierBranch val="init"/>
        </dgm:presLayoutVars>
      </dgm:prSet>
      <dgm:spPr/>
    </dgm:pt>
    <dgm:pt modelId="{7BE8A62A-8468-4749-9A96-B1DCFF3F4D42}" type="pres">
      <dgm:prSet presAssocID="{766E6D7E-FB25-4094-8412-07E4DB397C7F}" presName="rootComposite1" presStyleCnt="0"/>
      <dgm:spPr/>
    </dgm:pt>
    <dgm:pt modelId="{1CEB29B5-65DF-4052-8AC4-14B4BBAA1145}" type="pres">
      <dgm:prSet presAssocID="{766E6D7E-FB25-4094-8412-07E4DB397C7F}" presName="rootText1" presStyleLbl="node0" presStyleIdx="3" presStyleCnt="4" custScaleX="189195" custScaleY="229528" custLinFactX="-113351" custLinFactY="1442" custLinFactNeighborX="-200000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93F334-B5BD-40EA-B786-7157BAD8F6D7}" type="pres">
      <dgm:prSet presAssocID="{766E6D7E-FB25-4094-8412-07E4DB397C7F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0AFA819-D6EF-4572-91F3-1A48030DD87A}" type="pres">
      <dgm:prSet presAssocID="{766E6D7E-FB25-4094-8412-07E4DB397C7F}" presName="hierChild2" presStyleCnt="0"/>
      <dgm:spPr/>
    </dgm:pt>
    <dgm:pt modelId="{70047F34-9A89-4830-B6C7-C0BFD419AE71}" type="pres">
      <dgm:prSet presAssocID="{766E6D7E-FB25-4094-8412-07E4DB397C7F}" presName="hierChild3" presStyleCnt="0"/>
      <dgm:spPr/>
    </dgm:pt>
  </dgm:ptLst>
  <dgm:cxnLst>
    <dgm:cxn modelId="{CCB87945-F1E4-4005-AA21-6B71019FA341}" srcId="{15937CFC-72B6-48CF-9036-2CE9FC1E49FD}" destId="{A9B2C870-B2A0-453C-8797-503028C87CAB}" srcOrd="0" destOrd="0" parTransId="{4FDE005D-5E78-462E-8A19-0B1C5D51358B}" sibTransId="{B76FD18D-200B-4DC4-B0CB-FE1B5485745F}"/>
    <dgm:cxn modelId="{49E9AEC7-3439-4DFF-89FE-E116366F6E12}" type="presOf" srcId="{766E6D7E-FB25-4094-8412-07E4DB397C7F}" destId="{2C93F334-B5BD-40EA-B786-7157BAD8F6D7}" srcOrd="1" destOrd="0" presId="urn:microsoft.com/office/officeart/2005/8/layout/orgChart1"/>
    <dgm:cxn modelId="{0175EC0C-B478-4C96-818C-EE83872E0A27}" type="presOf" srcId="{15937CFC-72B6-48CF-9036-2CE9FC1E49FD}" destId="{6B4D6BF5-C49A-4841-B4F9-66F0CD771295}" srcOrd="0" destOrd="0" presId="urn:microsoft.com/office/officeart/2005/8/layout/orgChart1"/>
    <dgm:cxn modelId="{5F58057B-7DBF-4242-9C21-7B4BEC4ED2A7}" type="presOf" srcId="{A9B2C870-B2A0-453C-8797-503028C87CAB}" destId="{7E99A31A-0751-40C6-A03D-91592AA34426}" srcOrd="0" destOrd="0" presId="urn:microsoft.com/office/officeart/2005/8/layout/orgChart1"/>
    <dgm:cxn modelId="{256EB73F-E84C-4B78-9E64-3B1E1B4A9A0A}" type="presOf" srcId="{B665EAF3-62E2-40A0-8105-3C5310CBA1F0}" destId="{808DAF38-7B37-4310-BFE2-EEC633544C43}" srcOrd="1" destOrd="0" presId="urn:microsoft.com/office/officeart/2005/8/layout/orgChart1"/>
    <dgm:cxn modelId="{1A69E3A4-3C81-4377-9C8D-F56416BA4FAF}" srcId="{15937CFC-72B6-48CF-9036-2CE9FC1E49FD}" destId="{751BE8DF-CFDE-44CD-9BB8-986ADDCFF0AD}" srcOrd="2" destOrd="0" parTransId="{D2DCF182-FAE7-4B97-9D95-4D7F448EDC5C}" sibTransId="{1CE2A491-6E74-4AC1-9F72-5E4D56218F42}"/>
    <dgm:cxn modelId="{217AE7A7-F0E0-4EF1-B385-6436CFDAA266}" type="presOf" srcId="{751BE8DF-CFDE-44CD-9BB8-986ADDCFF0AD}" destId="{B55D7AE1-3F2E-4464-AA1F-3886C1D8C188}" srcOrd="1" destOrd="0" presId="urn:microsoft.com/office/officeart/2005/8/layout/orgChart1"/>
    <dgm:cxn modelId="{9B8A2217-D165-4F52-B1F5-C772BCBA554D}" srcId="{15937CFC-72B6-48CF-9036-2CE9FC1E49FD}" destId="{766E6D7E-FB25-4094-8412-07E4DB397C7F}" srcOrd="3" destOrd="0" parTransId="{31617334-7BF6-4762-9A93-615851D9AF88}" sibTransId="{C6CDEF26-826A-4315-8660-2CA5326E5B53}"/>
    <dgm:cxn modelId="{3069D236-BB84-49F0-8613-9CF761E5DFBA}" type="presOf" srcId="{766E6D7E-FB25-4094-8412-07E4DB397C7F}" destId="{1CEB29B5-65DF-4052-8AC4-14B4BBAA1145}" srcOrd="0" destOrd="0" presId="urn:microsoft.com/office/officeart/2005/8/layout/orgChart1"/>
    <dgm:cxn modelId="{3903685C-2762-4016-9E65-D8A69476A216}" type="presOf" srcId="{751BE8DF-CFDE-44CD-9BB8-986ADDCFF0AD}" destId="{B6571F55-75BD-4FB6-B56B-487A00179D35}" srcOrd="0" destOrd="0" presId="urn:microsoft.com/office/officeart/2005/8/layout/orgChart1"/>
    <dgm:cxn modelId="{B40D6427-E5F1-4BB5-AB13-A68B91CF9115}" srcId="{15937CFC-72B6-48CF-9036-2CE9FC1E49FD}" destId="{B665EAF3-62E2-40A0-8105-3C5310CBA1F0}" srcOrd="1" destOrd="0" parTransId="{FC6A02D1-AB38-4421-9CFA-895A2EB4383F}" sibTransId="{2E1A3BD6-F724-433A-88E0-BC3C6CD46B8F}"/>
    <dgm:cxn modelId="{857BA4D5-A65F-46FA-A17B-81204627FA62}" type="presOf" srcId="{B665EAF3-62E2-40A0-8105-3C5310CBA1F0}" destId="{E70473ED-9EE3-492D-A481-5782EE9623FD}" srcOrd="0" destOrd="0" presId="urn:microsoft.com/office/officeart/2005/8/layout/orgChart1"/>
    <dgm:cxn modelId="{5DA342AC-91CD-4FC0-B539-566517AE704C}" type="presOf" srcId="{A9B2C870-B2A0-453C-8797-503028C87CAB}" destId="{FF5C886A-836B-46DB-8E9D-FDAA1A0CD1C8}" srcOrd="1" destOrd="0" presId="urn:microsoft.com/office/officeart/2005/8/layout/orgChart1"/>
    <dgm:cxn modelId="{A0370A5F-40C6-4B30-A8A8-299C7B43B588}" type="presParOf" srcId="{6B4D6BF5-C49A-4841-B4F9-66F0CD771295}" destId="{D850AAD1-104A-48D6-8209-28FE91990D8D}" srcOrd="0" destOrd="0" presId="urn:microsoft.com/office/officeart/2005/8/layout/orgChart1"/>
    <dgm:cxn modelId="{322F8E89-92C3-4549-A727-0A1CF3434D0A}" type="presParOf" srcId="{D850AAD1-104A-48D6-8209-28FE91990D8D}" destId="{E1DC9009-1346-44F3-BF02-9BF8D40D7722}" srcOrd="0" destOrd="0" presId="urn:microsoft.com/office/officeart/2005/8/layout/orgChart1"/>
    <dgm:cxn modelId="{05943A10-596C-41FC-850B-7EB301838E9E}" type="presParOf" srcId="{E1DC9009-1346-44F3-BF02-9BF8D40D7722}" destId="{7E99A31A-0751-40C6-A03D-91592AA34426}" srcOrd="0" destOrd="0" presId="urn:microsoft.com/office/officeart/2005/8/layout/orgChart1"/>
    <dgm:cxn modelId="{C12B31B3-4AA7-440A-9756-921B6E354112}" type="presParOf" srcId="{E1DC9009-1346-44F3-BF02-9BF8D40D7722}" destId="{FF5C886A-836B-46DB-8E9D-FDAA1A0CD1C8}" srcOrd="1" destOrd="0" presId="urn:microsoft.com/office/officeart/2005/8/layout/orgChart1"/>
    <dgm:cxn modelId="{F94AEAA2-75E2-4828-A337-DD369E684AB7}" type="presParOf" srcId="{D850AAD1-104A-48D6-8209-28FE91990D8D}" destId="{03319CD1-DB2C-409B-9B40-61F5B7F6B91C}" srcOrd="1" destOrd="0" presId="urn:microsoft.com/office/officeart/2005/8/layout/orgChart1"/>
    <dgm:cxn modelId="{50585B39-50E9-4B95-8FDE-707817B399FC}" type="presParOf" srcId="{D850AAD1-104A-48D6-8209-28FE91990D8D}" destId="{2EE6D3DA-CD75-45F0-8167-6A4BB7A37C15}" srcOrd="2" destOrd="0" presId="urn:microsoft.com/office/officeart/2005/8/layout/orgChart1"/>
    <dgm:cxn modelId="{7FF8901F-A871-43DF-B0C3-D842AFA8EE9F}" type="presParOf" srcId="{6B4D6BF5-C49A-4841-B4F9-66F0CD771295}" destId="{D22F5021-5677-4B91-B277-4AFBDDB830BD}" srcOrd="1" destOrd="0" presId="urn:microsoft.com/office/officeart/2005/8/layout/orgChart1"/>
    <dgm:cxn modelId="{9B72DF72-F866-458B-AFD6-AA615411AC22}" type="presParOf" srcId="{D22F5021-5677-4B91-B277-4AFBDDB830BD}" destId="{CFA00EF7-74A4-4FB8-B1C6-24BE400F177D}" srcOrd="0" destOrd="0" presId="urn:microsoft.com/office/officeart/2005/8/layout/orgChart1"/>
    <dgm:cxn modelId="{B3AB6C3A-F786-4454-A28E-919EE73FB6AE}" type="presParOf" srcId="{CFA00EF7-74A4-4FB8-B1C6-24BE400F177D}" destId="{E70473ED-9EE3-492D-A481-5782EE9623FD}" srcOrd="0" destOrd="0" presId="urn:microsoft.com/office/officeart/2005/8/layout/orgChart1"/>
    <dgm:cxn modelId="{E8D22D3C-3D13-4AE8-B1EC-888C45AC1D98}" type="presParOf" srcId="{CFA00EF7-74A4-4FB8-B1C6-24BE400F177D}" destId="{808DAF38-7B37-4310-BFE2-EEC633544C43}" srcOrd="1" destOrd="0" presId="urn:microsoft.com/office/officeart/2005/8/layout/orgChart1"/>
    <dgm:cxn modelId="{D4BCC955-E0CD-4356-AE8E-3B98BFF0D902}" type="presParOf" srcId="{D22F5021-5677-4B91-B277-4AFBDDB830BD}" destId="{7593376E-5011-48A2-A5E2-99E5FE3BDCE1}" srcOrd="1" destOrd="0" presId="urn:microsoft.com/office/officeart/2005/8/layout/orgChart1"/>
    <dgm:cxn modelId="{C5E2D69F-CA42-4104-941E-89204AC96297}" type="presParOf" srcId="{D22F5021-5677-4B91-B277-4AFBDDB830BD}" destId="{D0A0E19C-1E99-4FF9-B9C2-08421336273E}" srcOrd="2" destOrd="0" presId="urn:microsoft.com/office/officeart/2005/8/layout/orgChart1"/>
    <dgm:cxn modelId="{6AE2A8B7-D5EE-4414-97DC-E3CCB99DD65E}" type="presParOf" srcId="{6B4D6BF5-C49A-4841-B4F9-66F0CD771295}" destId="{E7F3FEB9-BE28-4C2D-B72D-87CD94E78775}" srcOrd="2" destOrd="0" presId="urn:microsoft.com/office/officeart/2005/8/layout/orgChart1"/>
    <dgm:cxn modelId="{8C01C2CA-49D0-49EC-8853-C5FECAF93742}" type="presParOf" srcId="{E7F3FEB9-BE28-4C2D-B72D-87CD94E78775}" destId="{D4C206F8-C4FF-45A7-8313-91984F3B6E9F}" srcOrd="0" destOrd="0" presId="urn:microsoft.com/office/officeart/2005/8/layout/orgChart1"/>
    <dgm:cxn modelId="{6495CE12-5A43-4290-BF69-BAFFBEF85F38}" type="presParOf" srcId="{D4C206F8-C4FF-45A7-8313-91984F3B6E9F}" destId="{B6571F55-75BD-4FB6-B56B-487A00179D35}" srcOrd="0" destOrd="0" presId="urn:microsoft.com/office/officeart/2005/8/layout/orgChart1"/>
    <dgm:cxn modelId="{6B2B5B6C-C110-4E91-A678-95FDAC2A14D8}" type="presParOf" srcId="{D4C206F8-C4FF-45A7-8313-91984F3B6E9F}" destId="{B55D7AE1-3F2E-4464-AA1F-3886C1D8C188}" srcOrd="1" destOrd="0" presId="urn:microsoft.com/office/officeart/2005/8/layout/orgChart1"/>
    <dgm:cxn modelId="{DA1820A9-9D8B-42A8-A8F9-84FCE4189370}" type="presParOf" srcId="{E7F3FEB9-BE28-4C2D-B72D-87CD94E78775}" destId="{17925063-2B4D-4F66-9FB0-E7125DA3DF5C}" srcOrd="1" destOrd="0" presId="urn:microsoft.com/office/officeart/2005/8/layout/orgChart1"/>
    <dgm:cxn modelId="{1D681D2C-15A7-4235-B29F-C7B542E17692}" type="presParOf" srcId="{E7F3FEB9-BE28-4C2D-B72D-87CD94E78775}" destId="{0709F612-6E89-42A7-87EC-BBDA35A80D4E}" srcOrd="2" destOrd="0" presId="urn:microsoft.com/office/officeart/2005/8/layout/orgChart1"/>
    <dgm:cxn modelId="{C3B693EA-8245-4579-AE33-5F5F5701C74D}" type="presParOf" srcId="{6B4D6BF5-C49A-4841-B4F9-66F0CD771295}" destId="{1B9B8A61-CB0B-47EB-AECD-B7DADDCDE9CA}" srcOrd="3" destOrd="0" presId="urn:microsoft.com/office/officeart/2005/8/layout/orgChart1"/>
    <dgm:cxn modelId="{739BD771-21CD-4BC8-BD9B-4648EAC8385A}" type="presParOf" srcId="{1B9B8A61-CB0B-47EB-AECD-B7DADDCDE9CA}" destId="{7BE8A62A-8468-4749-9A96-B1DCFF3F4D42}" srcOrd="0" destOrd="0" presId="urn:microsoft.com/office/officeart/2005/8/layout/orgChart1"/>
    <dgm:cxn modelId="{26C519C9-1973-4B90-9F6E-ACA823173973}" type="presParOf" srcId="{7BE8A62A-8468-4749-9A96-B1DCFF3F4D42}" destId="{1CEB29B5-65DF-4052-8AC4-14B4BBAA1145}" srcOrd="0" destOrd="0" presId="urn:microsoft.com/office/officeart/2005/8/layout/orgChart1"/>
    <dgm:cxn modelId="{0C31B747-D483-4821-9841-A58A695A0AEB}" type="presParOf" srcId="{7BE8A62A-8468-4749-9A96-B1DCFF3F4D42}" destId="{2C93F334-B5BD-40EA-B786-7157BAD8F6D7}" srcOrd="1" destOrd="0" presId="urn:microsoft.com/office/officeart/2005/8/layout/orgChart1"/>
    <dgm:cxn modelId="{A6C9726B-2DDE-4EAF-888A-D04CD77A6565}" type="presParOf" srcId="{1B9B8A61-CB0B-47EB-AECD-B7DADDCDE9CA}" destId="{30AFA819-D6EF-4572-91F3-1A48030DD87A}" srcOrd="1" destOrd="0" presId="urn:microsoft.com/office/officeart/2005/8/layout/orgChart1"/>
    <dgm:cxn modelId="{388FB691-79F1-462F-853E-DB4FE0E91D4F}" type="presParOf" srcId="{1B9B8A61-CB0B-47EB-AECD-B7DADDCDE9CA}" destId="{70047F34-9A89-4830-B6C7-C0BFD419AE7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767469-5C5C-4CE0-BDDF-E861962D9D17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B7CA3F-FFE8-415C-A015-1CBAC7DB9F0B}">
      <dgm:prSet phldrT="[Текст]"/>
      <dgm:spPr/>
      <dgm:t>
        <a:bodyPr/>
        <a:lstStyle/>
        <a:p>
          <a:r>
            <a:rPr lang="uk-UA" dirty="0" smtClean="0"/>
            <a:t>Рекреаційні ресурси</a:t>
          </a:r>
          <a:endParaRPr lang="ru-RU" dirty="0"/>
        </a:p>
      </dgm:t>
    </dgm:pt>
    <dgm:pt modelId="{73C466AF-4E05-4D9D-B9E5-2B29146A6E89}" type="parTrans" cxnId="{D329593E-C8FC-44CA-B8BD-47CD33A13CC3}">
      <dgm:prSet/>
      <dgm:spPr/>
      <dgm:t>
        <a:bodyPr/>
        <a:lstStyle/>
        <a:p>
          <a:endParaRPr lang="ru-RU"/>
        </a:p>
      </dgm:t>
    </dgm:pt>
    <dgm:pt modelId="{B889DDC2-AF1A-4E05-B1AE-A8E28702A2F7}" type="sibTrans" cxnId="{D329593E-C8FC-44CA-B8BD-47CD33A13CC3}">
      <dgm:prSet/>
      <dgm:spPr/>
      <dgm:t>
        <a:bodyPr/>
        <a:lstStyle/>
        <a:p>
          <a:endParaRPr lang="ru-RU"/>
        </a:p>
      </dgm:t>
    </dgm:pt>
    <dgm:pt modelId="{2927CDC3-2B79-43A4-8BBC-BC8CDDA38E65}">
      <dgm:prSet phldrT="[Текст]" custT="1"/>
      <dgm:spPr/>
      <dgm:t>
        <a:bodyPr/>
        <a:lstStyle/>
        <a:p>
          <a:r>
            <a:rPr lang="uk-UA" sz="2800" dirty="0" smtClean="0"/>
            <a:t>природні</a:t>
          </a:r>
          <a:endParaRPr lang="ru-RU" sz="2800" dirty="0"/>
        </a:p>
      </dgm:t>
    </dgm:pt>
    <dgm:pt modelId="{68E4D18E-7391-4C67-A04D-11E58238D488}" type="parTrans" cxnId="{EB80A585-99F2-4ECC-AA46-B0763C5FBBB7}">
      <dgm:prSet/>
      <dgm:spPr/>
      <dgm:t>
        <a:bodyPr/>
        <a:lstStyle/>
        <a:p>
          <a:endParaRPr lang="ru-RU"/>
        </a:p>
      </dgm:t>
    </dgm:pt>
    <dgm:pt modelId="{F55B3E97-E8E0-4508-96FC-5395E75A0438}" type="sibTrans" cxnId="{EB80A585-99F2-4ECC-AA46-B0763C5FBBB7}">
      <dgm:prSet/>
      <dgm:spPr/>
      <dgm:t>
        <a:bodyPr/>
        <a:lstStyle/>
        <a:p>
          <a:endParaRPr lang="ru-RU"/>
        </a:p>
      </dgm:t>
    </dgm:pt>
    <dgm:pt modelId="{2C8BE85E-4F16-4458-A11B-132DC812D9FA}">
      <dgm:prSet phldrT="[Текст]"/>
      <dgm:spPr/>
      <dgm:t>
        <a:bodyPr/>
        <a:lstStyle/>
        <a:p>
          <a:r>
            <a:rPr lang="uk-UA" dirty="0" smtClean="0"/>
            <a:t>Суспільно-географічні чинники</a:t>
          </a:r>
          <a:endParaRPr lang="ru-RU" dirty="0"/>
        </a:p>
      </dgm:t>
    </dgm:pt>
    <dgm:pt modelId="{F57FFB0D-DF7D-44CF-B678-8E72D5C51A80}" type="parTrans" cxnId="{E1B6D339-DB48-41B4-A833-CCFD9F0FE94F}">
      <dgm:prSet/>
      <dgm:spPr/>
      <dgm:t>
        <a:bodyPr/>
        <a:lstStyle/>
        <a:p>
          <a:endParaRPr lang="ru-RU"/>
        </a:p>
      </dgm:t>
    </dgm:pt>
    <dgm:pt modelId="{E1992903-C0ED-4549-B4BE-99FEF7BE204E}" type="sibTrans" cxnId="{E1B6D339-DB48-41B4-A833-CCFD9F0FE94F}">
      <dgm:prSet/>
      <dgm:spPr/>
      <dgm:t>
        <a:bodyPr/>
        <a:lstStyle/>
        <a:p>
          <a:endParaRPr lang="ru-RU"/>
        </a:p>
      </dgm:t>
    </dgm:pt>
    <dgm:pt modelId="{35872FDF-BCBB-4B85-8268-96A470A3FB35}">
      <dgm:prSet phldrT="[Текст]" custT="1"/>
      <dgm:spPr/>
      <dgm:t>
        <a:bodyPr/>
        <a:lstStyle/>
        <a:p>
          <a:r>
            <a:rPr lang="uk-UA" sz="2800" dirty="0" smtClean="0"/>
            <a:t>політична стабільність</a:t>
          </a:r>
          <a:endParaRPr lang="ru-RU" sz="2800" dirty="0"/>
        </a:p>
      </dgm:t>
    </dgm:pt>
    <dgm:pt modelId="{B4704066-6EE6-4D8D-8455-A19DF15E4D18}" type="parTrans" cxnId="{8A0D1587-6FCC-4BCC-A23A-054AE824C23F}">
      <dgm:prSet/>
      <dgm:spPr/>
      <dgm:t>
        <a:bodyPr/>
        <a:lstStyle/>
        <a:p>
          <a:endParaRPr lang="ru-RU"/>
        </a:p>
      </dgm:t>
    </dgm:pt>
    <dgm:pt modelId="{D57C41F8-2E9E-411A-829A-6F670F961E9E}" type="sibTrans" cxnId="{8A0D1587-6FCC-4BCC-A23A-054AE824C23F}">
      <dgm:prSet/>
      <dgm:spPr/>
      <dgm:t>
        <a:bodyPr/>
        <a:lstStyle/>
        <a:p>
          <a:endParaRPr lang="ru-RU"/>
        </a:p>
      </dgm:t>
    </dgm:pt>
    <dgm:pt modelId="{F799A78C-8D5D-4F6D-A064-58FC6102BAF3}">
      <dgm:prSet phldrT="[Текст]" custT="1"/>
      <dgm:spPr/>
      <dgm:t>
        <a:bodyPr/>
        <a:lstStyle/>
        <a:p>
          <a:r>
            <a:rPr lang="uk-UA" sz="2800" dirty="0" smtClean="0"/>
            <a:t>конфлікти</a:t>
          </a:r>
          <a:endParaRPr lang="ru-RU" sz="2800" dirty="0"/>
        </a:p>
      </dgm:t>
    </dgm:pt>
    <dgm:pt modelId="{B7F8385E-6125-48A2-9FCC-C60098F956DD}" type="parTrans" cxnId="{645B0DB2-B300-4A9D-98DF-844BFA2C2A92}">
      <dgm:prSet/>
      <dgm:spPr/>
      <dgm:t>
        <a:bodyPr/>
        <a:lstStyle/>
        <a:p>
          <a:endParaRPr lang="ru-RU"/>
        </a:p>
      </dgm:t>
    </dgm:pt>
    <dgm:pt modelId="{C2CD7279-288A-430B-9928-65CDC89BB7BE}" type="sibTrans" cxnId="{645B0DB2-B300-4A9D-98DF-844BFA2C2A92}">
      <dgm:prSet/>
      <dgm:spPr/>
      <dgm:t>
        <a:bodyPr/>
        <a:lstStyle/>
        <a:p>
          <a:endParaRPr lang="ru-RU"/>
        </a:p>
      </dgm:t>
    </dgm:pt>
    <dgm:pt modelId="{7BFF0B13-17B2-4652-A4C5-01C08D527D8F}">
      <dgm:prSet phldrT="[Текст]" custT="1"/>
      <dgm:spPr/>
      <dgm:t>
        <a:bodyPr/>
        <a:lstStyle/>
        <a:p>
          <a:r>
            <a:rPr lang="uk-UA" sz="2800" dirty="0" smtClean="0"/>
            <a:t>культурно-історичні</a:t>
          </a:r>
          <a:endParaRPr lang="ru-RU" sz="2800" dirty="0"/>
        </a:p>
      </dgm:t>
    </dgm:pt>
    <dgm:pt modelId="{4A739EBC-3BAD-4849-967D-C0FBB76CC9B4}" type="sibTrans" cxnId="{F5DD8BD7-9C9A-4C32-8D89-9BB3B6B6C5CC}">
      <dgm:prSet/>
      <dgm:spPr/>
      <dgm:t>
        <a:bodyPr/>
        <a:lstStyle/>
        <a:p>
          <a:endParaRPr lang="ru-RU"/>
        </a:p>
      </dgm:t>
    </dgm:pt>
    <dgm:pt modelId="{FCD12235-023F-4FC3-882A-06265F08643E}" type="parTrans" cxnId="{F5DD8BD7-9C9A-4C32-8D89-9BB3B6B6C5CC}">
      <dgm:prSet/>
      <dgm:spPr/>
      <dgm:t>
        <a:bodyPr/>
        <a:lstStyle/>
        <a:p>
          <a:endParaRPr lang="ru-RU"/>
        </a:p>
      </dgm:t>
    </dgm:pt>
    <dgm:pt modelId="{322BE675-DD16-4078-82B2-5E5A3304C7C3}">
      <dgm:prSet phldrT="[Текст]" custT="1"/>
      <dgm:spPr/>
      <dgm:t>
        <a:bodyPr/>
        <a:lstStyle/>
        <a:p>
          <a:r>
            <a:rPr lang="uk-UA" sz="2800" dirty="0" smtClean="0"/>
            <a:t>ставлення до іноземців</a:t>
          </a:r>
          <a:endParaRPr lang="ru-RU" sz="2800" dirty="0"/>
        </a:p>
      </dgm:t>
    </dgm:pt>
    <dgm:pt modelId="{78AD1095-9D0B-415D-A518-D7F78357600F}" type="parTrans" cxnId="{D74B05F5-A057-4CAB-9A25-4EC032F9BAEC}">
      <dgm:prSet/>
      <dgm:spPr/>
      <dgm:t>
        <a:bodyPr/>
        <a:lstStyle/>
        <a:p>
          <a:endParaRPr lang="ru-RU"/>
        </a:p>
      </dgm:t>
    </dgm:pt>
    <dgm:pt modelId="{68F4B8AE-7AC7-4EDC-9DDD-4AE9B3185F2C}" type="sibTrans" cxnId="{D74B05F5-A057-4CAB-9A25-4EC032F9BAEC}">
      <dgm:prSet/>
      <dgm:spPr/>
      <dgm:t>
        <a:bodyPr/>
        <a:lstStyle/>
        <a:p>
          <a:endParaRPr lang="ru-RU"/>
        </a:p>
      </dgm:t>
    </dgm:pt>
    <dgm:pt modelId="{85816452-84E5-4DB5-8D69-09C938AE0839}">
      <dgm:prSet phldrT="[Текст]" custT="1"/>
      <dgm:spPr/>
      <dgm:t>
        <a:bodyPr/>
        <a:lstStyle/>
        <a:p>
          <a:r>
            <a:rPr lang="uk-UA" sz="2200" dirty="0" smtClean="0"/>
            <a:t>Геополітичний чинник</a:t>
          </a:r>
          <a:endParaRPr lang="ru-RU" sz="2200" dirty="0"/>
        </a:p>
      </dgm:t>
    </dgm:pt>
    <dgm:pt modelId="{A55AAE0D-7F17-4DC0-82D5-0962065AB569}" type="parTrans" cxnId="{AA9A977C-E68A-4FCE-A3FD-DE0F707F5A3B}">
      <dgm:prSet/>
      <dgm:spPr/>
      <dgm:t>
        <a:bodyPr/>
        <a:lstStyle/>
        <a:p>
          <a:endParaRPr lang="ru-RU"/>
        </a:p>
      </dgm:t>
    </dgm:pt>
    <dgm:pt modelId="{57263C45-98C7-479D-BA94-C20B221AD95F}" type="sibTrans" cxnId="{AA9A977C-E68A-4FCE-A3FD-DE0F707F5A3B}">
      <dgm:prSet/>
      <dgm:spPr/>
      <dgm:t>
        <a:bodyPr/>
        <a:lstStyle/>
        <a:p>
          <a:endParaRPr lang="ru-RU"/>
        </a:p>
      </dgm:t>
    </dgm:pt>
    <dgm:pt modelId="{460FB193-4E6A-4E5A-807F-970DA0A7A414}">
      <dgm:prSet custT="1"/>
      <dgm:spPr/>
      <dgm:t>
        <a:bodyPr/>
        <a:lstStyle/>
        <a:p>
          <a:r>
            <a:rPr lang="uk-UA" sz="2800" dirty="0" smtClean="0"/>
            <a:t>м/н транспортні шляхи</a:t>
          </a:r>
          <a:endParaRPr lang="ru-RU" sz="2800" dirty="0"/>
        </a:p>
      </dgm:t>
    </dgm:pt>
    <dgm:pt modelId="{82E1AF98-0B76-4FCE-9412-195500EF94B1}" type="parTrans" cxnId="{B6C95DF1-F3F5-42D0-AD08-364A06DAD49D}">
      <dgm:prSet/>
      <dgm:spPr/>
      <dgm:t>
        <a:bodyPr/>
        <a:lstStyle/>
        <a:p>
          <a:endParaRPr lang="ru-RU"/>
        </a:p>
      </dgm:t>
    </dgm:pt>
    <dgm:pt modelId="{F492B29E-4DFE-4F88-8BB7-FADFE3DFE5E5}" type="sibTrans" cxnId="{B6C95DF1-F3F5-42D0-AD08-364A06DAD49D}">
      <dgm:prSet/>
      <dgm:spPr/>
      <dgm:t>
        <a:bodyPr/>
        <a:lstStyle/>
        <a:p>
          <a:endParaRPr lang="ru-RU"/>
        </a:p>
      </dgm:t>
    </dgm:pt>
    <dgm:pt modelId="{6B77FA98-FE2D-480B-BD6F-DB3C4AE161FD}">
      <dgm:prSet custT="1"/>
      <dgm:spPr/>
      <dgm:t>
        <a:bodyPr/>
        <a:lstStyle/>
        <a:p>
          <a:r>
            <a:rPr lang="uk-UA" sz="2800" dirty="0" smtClean="0"/>
            <a:t>трудові ресурси</a:t>
          </a:r>
          <a:endParaRPr lang="ru-RU" sz="2800" dirty="0" smtClean="0"/>
        </a:p>
      </dgm:t>
    </dgm:pt>
    <dgm:pt modelId="{F76664F2-E800-4781-B914-C9AFDD09512D}" type="parTrans" cxnId="{A4120A1E-ED3A-418F-85D9-267DCD32F6B0}">
      <dgm:prSet/>
      <dgm:spPr/>
      <dgm:t>
        <a:bodyPr/>
        <a:lstStyle/>
        <a:p>
          <a:endParaRPr lang="ru-RU"/>
        </a:p>
      </dgm:t>
    </dgm:pt>
    <dgm:pt modelId="{AE44B84F-10E2-4050-83A1-3DFEDBDF751E}" type="sibTrans" cxnId="{A4120A1E-ED3A-418F-85D9-267DCD32F6B0}">
      <dgm:prSet/>
      <dgm:spPr/>
      <dgm:t>
        <a:bodyPr/>
        <a:lstStyle/>
        <a:p>
          <a:endParaRPr lang="ru-RU"/>
        </a:p>
      </dgm:t>
    </dgm:pt>
    <dgm:pt modelId="{F9A79C02-DF9C-43BF-8CC1-2F979B178EBF}">
      <dgm:prSet custT="1"/>
      <dgm:spPr/>
      <dgm:t>
        <a:bodyPr/>
        <a:lstStyle/>
        <a:p>
          <a:r>
            <a:rPr lang="uk-UA" sz="2800" dirty="0" smtClean="0"/>
            <a:t>розвиток інфраструктури</a:t>
          </a:r>
          <a:endParaRPr lang="ru-RU" sz="2800" dirty="0" smtClean="0"/>
        </a:p>
        <a:p>
          <a:endParaRPr lang="ru-RU" sz="1700" dirty="0"/>
        </a:p>
      </dgm:t>
    </dgm:pt>
    <dgm:pt modelId="{4E53447F-E93B-457B-904D-4F6289D55020}" type="parTrans" cxnId="{FC916C19-21CF-441E-9C8D-9E4690A73BFD}">
      <dgm:prSet/>
      <dgm:spPr/>
      <dgm:t>
        <a:bodyPr/>
        <a:lstStyle/>
        <a:p>
          <a:endParaRPr lang="ru-RU"/>
        </a:p>
      </dgm:t>
    </dgm:pt>
    <dgm:pt modelId="{1430CC4E-6843-450C-A673-7E53186D4580}" type="sibTrans" cxnId="{FC916C19-21CF-441E-9C8D-9E4690A73BFD}">
      <dgm:prSet/>
      <dgm:spPr/>
      <dgm:t>
        <a:bodyPr/>
        <a:lstStyle/>
        <a:p>
          <a:endParaRPr lang="ru-RU"/>
        </a:p>
      </dgm:t>
    </dgm:pt>
    <dgm:pt modelId="{66421384-A985-4400-BAC3-FF3D9D41B609}" type="pres">
      <dgm:prSet presAssocID="{CE767469-5C5C-4CE0-BDDF-E861962D9D1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75F7E8-06A4-47EF-83C4-08A2DE40391D}" type="pres">
      <dgm:prSet presAssocID="{35B7CA3F-FFE8-415C-A015-1CBAC7DB9F0B}" presName="linNode" presStyleCnt="0"/>
      <dgm:spPr/>
    </dgm:pt>
    <dgm:pt modelId="{929379DC-0D13-4750-8768-674AD533C307}" type="pres">
      <dgm:prSet presAssocID="{35B7CA3F-FFE8-415C-A015-1CBAC7DB9F0B}" presName="parentShp" presStyleLbl="node1" presStyleIdx="0" presStyleCnt="3" custScaleX="86384" custScaleY="114774" custLinFactNeighborX="-2051" custLinFactNeighborY="50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550185-EDB1-4382-AF79-DAD73408F694}" type="pres">
      <dgm:prSet presAssocID="{35B7CA3F-FFE8-415C-A015-1CBAC7DB9F0B}" presName="childShp" presStyleLbl="bgAccFollowNode1" presStyleIdx="0" presStyleCnt="3" custScaleY="135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04E27-F737-4FBA-AB75-14234C2ED5CA}" type="pres">
      <dgm:prSet presAssocID="{B889DDC2-AF1A-4E05-B1AE-A8E28702A2F7}" presName="spacing" presStyleCnt="0"/>
      <dgm:spPr/>
    </dgm:pt>
    <dgm:pt modelId="{E415DE43-F1A0-4A2A-ABE9-C920D73175C2}" type="pres">
      <dgm:prSet presAssocID="{2C8BE85E-4F16-4458-A11B-132DC812D9FA}" presName="linNode" presStyleCnt="0"/>
      <dgm:spPr/>
    </dgm:pt>
    <dgm:pt modelId="{FDC48847-2841-4720-AF8F-C7890DF8DD1B}" type="pres">
      <dgm:prSet presAssocID="{2C8BE85E-4F16-4458-A11B-132DC812D9FA}" presName="parentShp" presStyleLbl="node1" presStyleIdx="1" presStyleCnt="3" custScaleX="86384" custScaleY="125738" custLinFactNeighborX="-2051" custLinFactNeighborY="-5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772BF6-7023-4298-B03B-A3D1904DA53A}" type="pres">
      <dgm:prSet presAssocID="{2C8BE85E-4F16-4458-A11B-132DC812D9FA}" presName="childShp" presStyleLbl="bgAccFollowNode1" presStyleIdx="1" presStyleCnt="3" custScaleY="237298" custLinFactNeighborX="0" custLinFactNeighborY="-1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D0FD5B-B6DF-4E26-94B8-F29B4BB54B27}" type="pres">
      <dgm:prSet presAssocID="{E1992903-C0ED-4549-B4BE-99FEF7BE204E}" presName="spacing" presStyleCnt="0"/>
      <dgm:spPr/>
    </dgm:pt>
    <dgm:pt modelId="{48D69530-0214-4EEA-9D62-519C505E72BF}" type="pres">
      <dgm:prSet presAssocID="{85816452-84E5-4DB5-8D69-09C938AE0839}" presName="linNode" presStyleCnt="0"/>
      <dgm:spPr/>
    </dgm:pt>
    <dgm:pt modelId="{B64A0B7C-E8C2-41C8-BA31-1B54A12A6205}" type="pres">
      <dgm:prSet presAssocID="{85816452-84E5-4DB5-8D69-09C938AE0839}" presName="parentShp" presStyleLbl="node1" presStyleIdx="2" presStyleCnt="3" custScaleX="88271" custScaleY="160199" custLinFactNeighborX="-972" custLinFactNeighborY="-293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BC3901-E942-4A83-B430-BFBFC7B62EE9}" type="pres">
      <dgm:prSet presAssocID="{85816452-84E5-4DB5-8D69-09C938AE0839}" presName="childShp" presStyleLbl="bgAccFollowNode1" presStyleIdx="2" presStyleCnt="3" custScaleX="100743" custScaleY="179510" custLinFactNeighborX="-528" custLinFactNeighborY="-25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0724F7-EB8D-4B63-9856-625D0C7289AA}" type="presOf" srcId="{460FB193-4E6A-4E5A-807F-970DA0A7A414}" destId="{22772BF6-7023-4298-B03B-A3D1904DA53A}" srcOrd="0" destOrd="0" presId="urn:microsoft.com/office/officeart/2005/8/layout/vList6"/>
    <dgm:cxn modelId="{161E2706-FC8B-45A1-A979-5AC60D217FDC}" type="presOf" srcId="{6B77FA98-FE2D-480B-BD6F-DB3C4AE161FD}" destId="{22772BF6-7023-4298-B03B-A3D1904DA53A}" srcOrd="0" destOrd="1" presId="urn:microsoft.com/office/officeart/2005/8/layout/vList6"/>
    <dgm:cxn modelId="{18668F1F-56E7-493C-B2AC-DFAAF88FF1B6}" type="presOf" srcId="{85816452-84E5-4DB5-8D69-09C938AE0839}" destId="{B64A0B7C-E8C2-41C8-BA31-1B54A12A6205}" srcOrd="0" destOrd="0" presId="urn:microsoft.com/office/officeart/2005/8/layout/vList6"/>
    <dgm:cxn modelId="{B6C95DF1-F3F5-42D0-AD08-364A06DAD49D}" srcId="{2C8BE85E-4F16-4458-A11B-132DC812D9FA}" destId="{460FB193-4E6A-4E5A-807F-970DA0A7A414}" srcOrd="0" destOrd="0" parTransId="{82E1AF98-0B76-4FCE-9412-195500EF94B1}" sibTransId="{F492B29E-4DFE-4F88-8BB7-FADFE3DFE5E5}"/>
    <dgm:cxn modelId="{EF93C78A-C4ED-46FB-80E4-5C7AEC44AAAF}" type="presOf" srcId="{2927CDC3-2B79-43A4-8BBC-BC8CDDA38E65}" destId="{48550185-EDB1-4382-AF79-DAD73408F694}" srcOrd="0" destOrd="0" presId="urn:microsoft.com/office/officeart/2005/8/layout/vList6"/>
    <dgm:cxn modelId="{FC916C19-21CF-441E-9C8D-9E4690A73BFD}" srcId="{2C8BE85E-4F16-4458-A11B-132DC812D9FA}" destId="{F9A79C02-DF9C-43BF-8CC1-2F979B178EBF}" srcOrd="2" destOrd="0" parTransId="{4E53447F-E93B-457B-904D-4F6289D55020}" sibTransId="{1430CC4E-6843-450C-A673-7E53186D4580}"/>
    <dgm:cxn modelId="{453BC5CA-AD5F-4A93-9682-A96993CFF7B0}" type="presOf" srcId="{35B7CA3F-FFE8-415C-A015-1CBAC7DB9F0B}" destId="{929379DC-0D13-4750-8768-674AD533C307}" srcOrd="0" destOrd="0" presId="urn:microsoft.com/office/officeart/2005/8/layout/vList6"/>
    <dgm:cxn modelId="{757E76A2-45DA-4FAD-827B-FCDAAFD6C923}" type="presOf" srcId="{35872FDF-BCBB-4B85-8268-96A470A3FB35}" destId="{FDBC3901-E942-4A83-B430-BFBFC7B62EE9}" srcOrd="0" destOrd="0" presId="urn:microsoft.com/office/officeart/2005/8/layout/vList6"/>
    <dgm:cxn modelId="{ECF5C81C-3585-4789-9075-D3AD216874E8}" type="presOf" srcId="{7BFF0B13-17B2-4652-A4C5-01C08D527D8F}" destId="{48550185-EDB1-4382-AF79-DAD73408F694}" srcOrd="0" destOrd="1" presId="urn:microsoft.com/office/officeart/2005/8/layout/vList6"/>
    <dgm:cxn modelId="{45163749-04F8-48D9-B0F9-415C38BCFFB3}" type="presOf" srcId="{CE767469-5C5C-4CE0-BDDF-E861962D9D17}" destId="{66421384-A985-4400-BAC3-FF3D9D41B609}" srcOrd="0" destOrd="0" presId="urn:microsoft.com/office/officeart/2005/8/layout/vList6"/>
    <dgm:cxn modelId="{A4120A1E-ED3A-418F-85D9-267DCD32F6B0}" srcId="{2C8BE85E-4F16-4458-A11B-132DC812D9FA}" destId="{6B77FA98-FE2D-480B-BD6F-DB3C4AE161FD}" srcOrd="1" destOrd="0" parTransId="{F76664F2-E800-4781-B914-C9AFDD09512D}" sibTransId="{AE44B84F-10E2-4050-83A1-3DFEDBDF751E}"/>
    <dgm:cxn modelId="{645B0DB2-B300-4A9D-98DF-844BFA2C2A92}" srcId="{85816452-84E5-4DB5-8D69-09C938AE0839}" destId="{F799A78C-8D5D-4F6D-A064-58FC6102BAF3}" srcOrd="1" destOrd="0" parTransId="{B7F8385E-6125-48A2-9FCC-C60098F956DD}" sibTransId="{C2CD7279-288A-430B-9928-65CDC89BB7BE}"/>
    <dgm:cxn modelId="{D5782A4F-E609-48E0-B290-A86E5B4B9520}" type="presOf" srcId="{F9A79C02-DF9C-43BF-8CC1-2F979B178EBF}" destId="{22772BF6-7023-4298-B03B-A3D1904DA53A}" srcOrd="0" destOrd="2" presId="urn:microsoft.com/office/officeart/2005/8/layout/vList6"/>
    <dgm:cxn modelId="{D74B05F5-A057-4CAB-9A25-4EC032F9BAEC}" srcId="{85816452-84E5-4DB5-8D69-09C938AE0839}" destId="{322BE675-DD16-4078-82B2-5E5A3304C7C3}" srcOrd="2" destOrd="0" parTransId="{78AD1095-9D0B-415D-A518-D7F78357600F}" sibTransId="{68F4B8AE-7AC7-4EDC-9DDD-4AE9B3185F2C}"/>
    <dgm:cxn modelId="{F5DD8BD7-9C9A-4C32-8D89-9BB3B6B6C5CC}" srcId="{35B7CA3F-FFE8-415C-A015-1CBAC7DB9F0B}" destId="{7BFF0B13-17B2-4652-A4C5-01C08D527D8F}" srcOrd="1" destOrd="0" parTransId="{FCD12235-023F-4FC3-882A-06265F08643E}" sibTransId="{4A739EBC-3BAD-4849-967D-C0FBB76CC9B4}"/>
    <dgm:cxn modelId="{AA9A977C-E68A-4FCE-A3FD-DE0F707F5A3B}" srcId="{CE767469-5C5C-4CE0-BDDF-E861962D9D17}" destId="{85816452-84E5-4DB5-8D69-09C938AE0839}" srcOrd="2" destOrd="0" parTransId="{A55AAE0D-7F17-4DC0-82D5-0962065AB569}" sibTransId="{57263C45-98C7-479D-BA94-C20B221AD95F}"/>
    <dgm:cxn modelId="{E1B6D339-DB48-41B4-A833-CCFD9F0FE94F}" srcId="{CE767469-5C5C-4CE0-BDDF-E861962D9D17}" destId="{2C8BE85E-4F16-4458-A11B-132DC812D9FA}" srcOrd="1" destOrd="0" parTransId="{F57FFB0D-DF7D-44CF-B678-8E72D5C51A80}" sibTransId="{E1992903-C0ED-4549-B4BE-99FEF7BE204E}"/>
    <dgm:cxn modelId="{EED4DB65-8FC5-426A-A198-35879645ABD4}" type="presOf" srcId="{F799A78C-8D5D-4F6D-A064-58FC6102BAF3}" destId="{FDBC3901-E942-4A83-B430-BFBFC7B62EE9}" srcOrd="0" destOrd="1" presId="urn:microsoft.com/office/officeart/2005/8/layout/vList6"/>
    <dgm:cxn modelId="{EB80A585-99F2-4ECC-AA46-B0763C5FBBB7}" srcId="{35B7CA3F-FFE8-415C-A015-1CBAC7DB9F0B}" destId="{2927CDC3-2B79-43A4-8BBC-BC8CDDA38E65}" srcOrd="0" destOrd="0" parTransId="{68E4D18E-7391-4C67-A04D-11E58238D488}" sibTransId="{F55B3E97-E8E0-4508-96FC-5395E75A0438}"/>
    <dgm:cxn modelId="{8A0D1587-6FCC-4BCC-A23A-054AE824C23F}" srcId="{85816452-84E5-4DB5-8D69-09C938AE0839}" destId="{35872FDF-BCBB-4B85-8268-96A470A3FB35}" srcOrd="0" destOrd="0" parTransId="{B4704066-6EE6-4D8D-8455-A19DF15E4D18}" sibTransId="{D57C41F8-2E9E-411A-829A-6F670F961E9E}"/>
    <dgm:cxn modelId="{ABFA7576-0DE7-47C2-8409-47E8A6B99CF3}" type="presOf" srcId="{322BE675-DD16-4078-82B2-5E5A3304C7C3}" destId="{FDBC3901-E942-4A83-B430-BFBFC7B62EE9}" srcOrd="0" destOrd="2" presId="urn:microsoft.com/office/officeart/2005/8/layout/vList6"/>
    <dgm:cxn modelId="{BEB7A29F-9EDF-47E0-8B89-4C4B94C1E2DC}" type="presOf" srcId="{2C8BE85E-4F16-4458-A11B-132DC812D9FA}" destId="{FDC48847-2841-4720-AF8F-C7890DF8DD1B}" srcOrd="0" destOrd="0" presId="urn:microsoft.com/office/officeart/2005/8/layout/vList6"/>
    <dgm:cxn modelId="{D329593E-C8FC-44CA-B8BD-47CD33A13CC3}" srcId="{CE767469-5C5C-4CE0-BDDF-E861962D9D17}" destId="{35B7CA3F-FFE8-415C-A015-1CBAC7DB9F0B}" srcOrd="0" destOrd="0" parTransId="{73C466AF-4E05-4D9D-B9E5-2B29146A6E89}" sibTransId="{B889DDC2-AF1A-4E05-B1AE-A8E28702A2F7}"/>
    <dgm:cxn modelId="{B8677D98-FC8D-426E-99E8-0FA3DD6A24EF}" type="presParOf" srcId="{66421384-A985-4400-BAC3-FF3D9D41B609}" destId="{B275F7E8-06A4-47EF-83C4-08A2DE40391D}" srcOrd="0" destOrd="0" presId="urn:microsoft.com/office/officeart/2005/8/layout/vList6"/>
    <dgm:cxn modelId="{43C00063-99BC-4B37-A955-503913172554}" type="presParOf" srcId="{B275F7E8-06A4-47EF-83C4-08A2DE40391D}" destId="{929379DC-0D13-4750-8768-674AD533C307}" srcOrd="0" destOrd="0" presId="urn:microsoft.com/office/officeart/2005/8/layout/vList6"/>
    <dgm:cxn modelId="{02B13B01-D59C-4372-9B3A-89B2F91AFE61}" type="presParOf" srcId="{B275F7E8-06A4-47EF-83C4-08A2DE40391D}" destId="{48550185-EDB1-4382-AF79-DAD73408F694}" srcOrd="1" destOrd="0" presId="urn:microsoft.com/office/officeart/2005/8/layout/vList6"/>
    <dgm:cxn modelId="{F6154A25-37BB-4AA4-A488-9C20D016F64A}" type="presParOf" srcId="{66421384-A985-4400-BAC3-FF3D9D41B609}" destId="{CD504E27-F737-4FBA-AB75-14234C2ED5CA}" srcOrd="1" destOrd="0" presId="urn:microsoft.com/office/officeart/2005/8/layout/vList6"/>
    <dgm:cxn modelId="{AF51F0B9-85F3-4EB9-B31E-3065F64D415D}" type="presParOf" srcId="{66421384-A985-4400-BAC3-FF3D9D41B609}" destId="{E415DE43-F1A0-4A2A-ABE9-C920D73175C2}" srcOrd="2" destOrd="0" presId="urn:microsoft.com/office/officeart/2005/8/layout/vList6"/>
    <dgm:cxn modelId="{761592A5-AA8B-484C-AA1E-DFFE870028DB}" type="presParOf" srcId="{E415DE43-F1A0-4A2A-ABE9-C920D73175C2}" destId="{FDC48847-2841-4720-AF8F-C7890DF8DD1B}" srcOrd="0" destOrd="0" presId="urn:microsoft.com/office/officeart/2005/8/layout/vList6"/>
    <dgm:cxn modelId="{C8BF252C-E301-4A5D-9B43-8D908AA37DCE}" type="presParOf" srcId="{E415DE43-F1A0-4A2A-ABE9-C920D73175C2}" destId="{22772BF6-7023-4298-B03B-A3D1904DA53A}" srcOrd="1" destOrd="0" presId="urn:microsoft.com/office/officeart/2005/8/layout/vList6"/>
    <dgm:cxn modelId="{03465F63-3AAD-434F-9F23-4D34F944AB2F}" type="presParOf" srcId="{66421384-A985-4400-BAC3-FF3D9D41B609}" destId="{31D0FD5B-B6DF-4E26-94B8-F29B4BB54B27}" srcOrd="3" destOrd="0" presId="urn:microsoft.com/office/officeart/2005/8/layout/vList6"/>
    <dgm:cxn modelId="{EAD989F9-8281-4F0F-AF3C-23DF241A4F03}" type="presParOf" srcId="{66421384-A985-4400-BAC3-FF3D9D41B609}" destId="{48D69530-0214-4EEA-9D62-519C505E72BF}" srcOrd="4" destOrd="0" presId="urn:microsoft.com/office/officeart/2005/8/layout/vList6"/>
    <dgm:cxn modelId="{29D12C33-CDD9-477C-91D9-B39CDEFDDABC}" type="presParOf" srcId="{48D69530-0214-4EEA-9D62-519C505E72BF}" destId="{B64A0B7C-E8C2-41C8-BA31-1B54A12A6205}" srcOrd="0" destOrd="0" presId="urn:microsoft.com/office/officeart/2005/8/layout/vList6"/>
    <dgm:cxn modelId="{2BDF7B55-889B-4ACB-93CC-E222F7B06679}" type="presParOf" srcId="{48D69530-0214-4EEA-9D62-519C505E72BF}" destId="{FDBC3901-E942-4A83-B430-BFBFC7B62EE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4813DA-3F66-4C02-9313-52B6DA6B02B0}">
      <dsp:nvSpPr>
        <dsp:cNvPr id="0" name=""/>
        <dsp:cNvSpPr/>
      </dsp:nvSpPr>
      <dsp:spPr>
        <a:xfrm>
          <a:off x="0" y="256082"/>
          <a:ext cx="2978725" cy="26383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Презентація до уроку географії у 9 класі </a:t>
          </a:r>
          <a:endParaRPr lang="uk-UA" sz="1100" kern="1200" dirty="0"/>
        </a:p>
      </dsp:txBody>
      <dsp:txXfrm>
        <a:off x="12879" y="268961"/>
        <a:ext cx="2952967" cy="238077"/>
      </dsp:txXfrm>
    </dsp:sp>
    <dsp:sp modelId="{5F4EF5E0-D5DA-4990-8054-0E4290CE30D0}">
      <dsp:nvSpPr>
        <dsp:cNvPr id="0" name=""/>
        <dsp:cNvSpPr/>
      </dsp:nvSpPr>
      <dsp:spPr>
        <a:xfrm>
          <a:off x="0" y="551597"/>
          <a:ext cx="2978725" cy="263835"/>
        </a:xfrm>
        <a:prstGeom prst="roundRect">
          <a:avLst/>
        </a:prstGeom>
        <a:solidFill>
          <a:schemeClr val="accent1">
            <a:shade val="80000"/>
            <a:hueOff val="-277615"/>
            <a:satOff val="-21636"/>
            <a:lumOff val="1266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/>
            <a:t>підготував</a:t>
          </a:r>
          <a:endParaRPr lang="uk-UA" sz="1100" kern="1200"/>
        </a:p>
      </dsp:txBody>
      <dsp:txXfrm>
        <a:off x="12879" y="564476"/>
        <a:ext cx="2952967" cy="238077"/>
      </dsp:txXfrm>
    </dsp:sp>
    <dsp:sp modelId="{CBB1602E-C37F-4822-A4F8-DE2F43AD20BE}">
      <dsp:nvSpPr>
        <dsp:cNvPr id="0" name=""/>
        <dsp:cNvSpPr/>
      </dsp:nvSpPr>
      <dsp:spPr>
        <a:xfrm>
          <a:off x="0" y="847112"/>
          <a:ext cx="2978725" cy="263835"/>
        </a:xfrm>
        <a:prstGeom prst="roundRect">
          <a:avLst/>
        </a:prstGeom>
        <a:solidFill>
          <a:schemeClr val="accent1">
            <a:shade val="80000"/>
            <a:hueOff val="-555231"/>
            <a:satOff val="-43271"/>
            <a:lumOff val="2532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/>
            <a:t>Романчук Роман Станіславович</a:t>
          </a:r>
          <a:endParaRPr lang="uk-UA" sz="1100" kern="1200"/>
        </a:p>
      </dsp:txBody>
      <dsp:txXfrm>
        <a:off x="12879" y="859991"/>
        <a:ext cx="2952967" cy="238077"/>
      </dsp:txXfrm>
    </dsp:sp>
    <dsp:sp modelId="{816A74DD-D11D-4FBF-BE62-04AE33BF42DD}">
      <dsp:nvSpPr>
        <dsp:cNvPr id="0" name=""/>
        <dsp:cNvSpPr/>
      </dsp:nvSpPr>
      <dsp:spPr>
        <a:xfrm>
          <a:off x="0" y="1142627"/>
          <a:ext cx="2978725" cy="263835"/>
        </a:xfrm>
        <a:prstGeom prst="roundRect">
          <a:avLst/>
        </a:prstGeom>
        <a:solidFill>
          <a:schemeClr val="accent1">
            <a:shade val="80000"/>
            <a:hueOff val="-832846"/>
            <a:satOff val="-64907"/>
            <a:lumOff val="379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/>
            <a:t>м.Полтава, ЗЗСО №20</a:t>
          </a:r>
          <a:endParaRPr lang="uk-UA" sz="1100" kern="1200"/>
        </a:p>
      </dsp:txBody>
      <dsp:txXfrm>
        <a:off x="12879" y="1155506"/>
        <a:ext cx="2952967" cy="2380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9A31A-0751-40C6-A03D-91592AA34426}">
      <dsp:nvSpPr>
        <dsp:cNvPr id="0" name=""/>
        <dsp:cNvSpPr/>
      </dsp:nvSpPr>
      <dsp:spPr>
        <a:xfrm>
          <a:off x="3537794" y="141456"/>
          <a:ext cx="1981725" cy="6116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За географічною ознакою:</a:t>
          </a:r>
          <a:endParaRPr lang="uk-UA" sz="1400" kern="1200" dirty="0"/>
        </a:p>
      </dsp:txBody>
      <dsp:txXfrm>
        <a:off x="3537794" y="141456"/>
        <a:ext cx="1981725" cy="611680"/>
      </dsp:txXfrm>
    </dsp:sp>
    <dsp:sp modelId="{E70473ED-9EE3-492D-A481-5782EE9623FD}">
      <dsp:nvSpPr>
        <dsp:cNvPr id="0" name=""/>
        <dsp:cNvSpPr/>
      </dsp:nvSpPr>
      <dsp:spPr>
        <a:xfrm>
          <a:off x="1037978" y="1028851"/>
          <a:ext cx="1981725" cy="12020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err="1" smtClean="0"/>
            <a:t>Внутрішній</a:t>
          </a:r>
          <a:r>
            <a:rPr lang="ru-RU" sz="1400" i="1" kern="1200" dirty="0" smtClean="0"/>
            <a:t> </a:t>
          </a:r>
          <a:r>
            <a:rPr lang="ru-RU" sz="1400" b="1" i="1" kern="1200" dirty="0" smtClean="0"/>
            <a:t>туризм</a:t>
          </a:r>
          <a:r>
            <a:rPr lang="ru-RU" sz="1400" i="1" kern="1200" dirty="0" smtClean="0"/>
            <a:t> </a:t>
          </a:r>
          <a:r>
            <a:rPr lang="ru-RU" sz="1400" kern="1200" dirty="0" smtClean="0"/>
            <a:t>— </a:t>
          </a:r>
          <a:r>
            <a:rPr lang="ru-RU" sz="1400" kern="1200" dirty="0" err="1" smtClean="0"/>
            <a:t>це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подорожі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громадян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усередині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країни</a:t>
          </a:r>
          <a:r>
            <a:rPr lang="ru-RU" sz="1400" kern="1200" dirty="0" smtClean="0"/>
            <a:t> без </a:t>
          </a:r>
          <a:r>
            <a:rPr lang="ru-RU" sz="1400" kern="1200" dirty="0" err="1" smtClean="0"/>
            <a:t>перетину</a:t>
          </a:r>
          <a:r>
            <a:rPr lang="ru-RU" sz="1400" kern="1200" dirty="0" smtClean="0"/>
            <a:t> державного кордону </a:t>
          </a:r>
          <a:endParaRPr lang="uk-UA" sz="1400" kern="1200" dirty="0"/>
        </a:p>
      </dsp:txBody>
      <dsp:txXfrm>
        <a:off x="1037978" y="1028851"/>
        <a:ext cx="1981725" cy="1202097"/>
      </dsp:txXfrm>
    </dsp:sp>
    <dsp:sp modelId="{B6571F55-75BD-4FB6-B56B-487A00179D35}">
      <dsp:nvSpPr>
        <dsp:cNvPr id="0" name=""/>
        <dsp:cNvSpPr/>
      </dsp:nvSpPr>
      <dsp:spPr>
        <a:xfrm>
          <a:off x="6175077" y="1048345"/>
          <a:ext cx="2218449" cy="12020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err="1" smtClean="0"/>
            <a:t>Міжнародний</a:t>
          </a:r>
          <a:r>
            <a:rPr lang="ru-RU" sz="1400" i="1" kern="1200" dirty="0" smtClean="0"/>
            <a:t> </a:t>
          </a:r>
          <a:r>
            <a:rPr lang="ru-RU" sz="1400" b="1" i="1" kern="1200" dirty="0" smtClean="0"/>
            <a:t>туризм</a:t>
          </a:r>
          <a:r>
            <a:rPr lang="ru-RU" sz="1400" i="1" kern="1200" dirty="0" smtClean="0"/>
            <a:t> </a:t>
          </a:r>
          <a:r>
            <a:rPr lang="ru-RU" sz="1400" kern="1200" dirty="0" smtClean="0"/>
            <a:t>— </a:t>
          </a:r>
          <a:r>
            <a:rPr lang="ru-RU" sz="1400" kern="1200" dirty="0" err="1" smtClean="0"/>
            <a:t>поїздки</a:t>
          </a:r>
          <a:r>
            <a:rPr lang="ru-RU" sz="1400" kern="1200" dirty="0" smtClean="0"/>
            <a:t> з </a:t>
          </a:r>
          <a:r>
            <a:rPr lang="ru-RU" sz="1400" kern="1200" dirty="0" err="1" smtClean="0"/>
            <a:t>туристичною</a:t>
          </a:r>
          <a:r>
            <a:rPr lang="ru-RU" sz="1400" kern="1200" dirty="0" smtClean="0"/>
            <a:t> метою за </a:t>
          </a:r>
          <a:r>
            <a:rPr lang="ru-RU" sz="1400" kern="1200" dirty="0" err="1" smtClean="0"/>
            <a:t>межі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країни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постійного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проживання</a:t>
          </a:r>
          <a:r>
            <a:rPr lang="ru-RU" sz="1400" kern="1200" dirty="0" smtClean="0"/>
            <a:t> </a:t>
          </a:r>
          <a:endParaRPr lang="uk-UA" sz="1400" kern="1200" dirty="0"/>
        </a:p>
      </dsp:txBody>
      <dsp:txXfrm>
        <a:off x="6175077" y="1048345"/>
        <a:ext cx="2218449" cy="1202097"/>
      </dsp:txXfrm>
    </dsp:sp>
    <dsp:sp modelId="{1CEB29B5-65DF-4052-8AC4-14B4BBAA1145}">
      <dsp:nvSpPr>
        <dsp:cNvPr id="0" name=""/>
        <dsp:cNvSpPr/>
      </dsp:nvSpPr>
      <dsp:spPr>
        <a:xfrm>
          <a:off x="3565195" y="1667090"/>
          <a:ext cx="1981725" cy="12020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Залежно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від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напряму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розрізняють</a:t>
          </a:r>
          <a:r>
            <a:rPr lang="ru-RU" sz="1600" kern="1200" dirty="0" smtClean="0"/>
            <a:t> </a:t>
          </a:r>
          <a:r>
            <a:rPr lang="ru-RU" sz="1600" b="1" kern="1200" dirty="0" err="1" smtClean="0"/>
            <a:t>в’їзний</a:t>
          </a:r>
          <a:r>
            <a:rPr lang="ru-RU" sz="1600" b="1" kern="1200" dirty="0" smtClean="0"/>
            <a:t> та </a:t>
          </a:r>
          <a:r>
            <a:rPr lang="ru-RU" sz="1600" b="1" kern="1200" dirty="0" err="1" smtClean="0"/>
            <a:t>виїзний</a:t>
          </a:r>
          <a:endParaRPr lang="uk-UA" sz="1600" kern="1200" dirty="0"/>
        </a:p>
      </dsp:txBody>
      <dsp:txXfrm>
        <a:off x="3565195" y="1667090"/>
        <a:ext cx="1981725" cy="12020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50185-EDB1-4382-AF79-DAD73408F694}">
      <dsp:nvSpPr>
        <dsp:cNvPr id="0" name=""/>
        <dsp:cNvSpPr/>
      </dsp:nvSpPr>
      <dsp:spPr>
        <a:xfrm>
          <a:off x="3356461" y="3141"/>
          <a:ext cx="5395419" cy="123230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природні</a:t>
          </a: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культурно-історичні</a:t>
          </a:r>
          <a:endParaRPr lang="ru-RU" sz="2800" kern="1200" dirty="0"/>
        </a:p>
      </dsp:txBody>
      <dsp:txXfrm>
        <a:off x="3356461" y="157179"/>
        <a:ext cx="4933306" cy="924226"/>
      </dsp:txXfrm>
    </dsp:sp>
    <dsp:sp modelId="{929379DC-0D13-4750-8768-674AD533C307}">
      <dsp:nvSpPr>
        <dsp:cNvPr id="0" name=""/>
        <dsp:cNvSpPr/>
      </dsp:nvSpPr>
      <dsp:spPr>
        <a:xfrm>
          <a:off x="138615" y="143290"/>
          <a:ext cx="3107186" cy="1044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Рекреаційні ресурси</a:t>
          </a:r>
          <a:endParaRPr lang="ru-RU" sz="2200" kern="1200" dirty="0"/>
        </a:p>
      </dsp:txBody>
      <dsp:txXfrm>
        <a:off x="189619" y="194294"/>
        <a:ext cx="3005178" cy="942812"/>
      </dsp:txXfrm>
    </dsp:sp>
    <dsp:sp modelId="{22772BF6-7023-4298-B03B-A3D1904DA53A}">
      <dsp:nvSpPr>
        <dsp:cNvPr id="0" name=""/>
        <dsp:cNvSpPr/>
      </dsp:nvSpPr>
      <dsp:spPr>
        <a:xfrm>
          <a:off x="3356461" y="1316126"/>
          <a:ext cx="5395419" cy="216019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м/н транспортні шляхи</a:t>
          </a: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трудові ресурси</a:t>
          </a:r>
          <a:endParaRPr lang="ru-RU" sz="2800" kern="1200" dirty="0" smtClean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розвиток інфраструктури</a:t>
          </a:r>
          <a:endParaRPr lang="ru-RU" sz="2800" kern="1200" dirty="0" smtClean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</dsp:txBody>
      <dsp:txXfrm>
        <a:off x="3356461" y="1586150"/>
        <a:ext cx="4585347" cy="1620143"/>
      </dsp:txXfrm>
    </dsp:sp>
    <dsp:sp modelId="{FDC48847-2841-4720-AF8F-C7890DF8DD1B}">
      <dsp:nvSpPr>
        <dsp:cNvPr id="0" name=""/>
        <dsp:cNvSpPr/>
      </dsp:nvSpPr>
      <dsp:spPr>
        <a:xfrm>
          <a:off x="138615" y="1787139"/>
          <a:ext cx="3107186" cy="11446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Суспільно-географічні чинники</a:t>
          </a:r>
          <a:endParaRPr lang="ru-RU" sz="2200" kern="1200" dirty="0"/>
        </a:p>
      </dsp:txBody>
      <dsp:txXfrm>
        <a:off x="194491" y="1843015"/>
        <a:ext cx="2995434" cy="1032877"/>
      </dsp:txXfrm>
    </dsp:sp>
    <dsp:sp modelId="{FDBC3901-E942-4A83-B430-BFBFC7B62EE9}">
      <dsp:nvSpPr>
        <dsp:cNvPr id="0" name=""/>
        <dsp:cNvSpPr/>
      </dsp:nvSpPr>
      <dsp:spPr>
        <a:xfrm>
          <a:off x="3351362" y="3347552"/>
          <a:ext cx="5435507" cy="16341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політична стабільність</a:t>
          </a: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конфлікти</a:t>
          </a: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ставлення до іноземців</a:t>
          </a:r>
          <a:endParaRPr lang="ru-RU" sz="2800" kern="1200" dirty="0"/>
        </a:p>
      </dsp:txBody>
      <dsp:txXfrm>
        <a:off x="3351362" y="3551818"/>
        <a:ext cx="4822708" cy="1225599"/>
      </dsp:txXfrm>
    </dsp:sp>
    <dsp:sp modelId="{B64A0B7C-E8C2-41C8-BA31-1B54A12A6205}">
      <dsp:nvSpPr>
        <dsp:cNvPr id="0" name=""/>
        <dsp:cNvSpPr/>
      </dsp:nvSpPr>
      <dsp:spPr>
        <a:xfrm>
          <a:off x="142850" y="3398307"/>
          <a:ext cx="3175060" cy="14583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Геополітичний чинник</a:t>
          </a:r>
          <a:endParaRPr lang="ru-RU" sz="2200" kern="1200" dirty="0"/>
        </a:p>
      </dsp:txBody>
      <dsp:txXfrm>
        <a:off x="214040" y="3469497"/>
        <a:ext cx="3032680" cy="1315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B7680-0656-4544-B831-A2487ECDD228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23392-DB6C-473A-B846-9570CE72E1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066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23392-DB6C-473A-B846-9570CE72E1E8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6914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23392-DB6C-473A-B846-9570CE72E1E8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6608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23392-DB6C-473A-B846-9570CE72E1E8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7408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23392-DB6C-473A-B846-9570CE72E1E8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9046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23392-DB6C-473A-B846-9570CE72E1E8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3424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23392-DB6C-473A-B846-9570CE72E1E8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6365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23392-DB6C-473A-B846-9570CE72E1E8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52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68F-9877-4CA8-A626-FDBA0F9C3EE7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099C08F-11EF-422B-9FEE-B8E6DC79A96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168776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68F-9877-4CA8-A626-FDBA0F9C3EE7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099C08F-11EF-422B-9FEE-B8E6DC79A96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259405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68F-9877-4CA8-A626-FDBA0F9C3EE7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099C08F-11EF-422B-9FEE-B8E6DC79A96D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665531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68F-9877-4CA8-A626-FDBA0F9C3EE7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99C08F-11EF-422B-9FEE-B8E6DC79A96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186449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68F-9877-4CA8-A626-FDBA0F9C3EE7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99C08F-11EF-422B-9FEE-B8E6DC79A96D}" type="slidenum">
              <a:rPr lang="uk-UA" smtClean="0"/>
              <a:t>‹#›</a:t>
            </a:fld>
            <a:endParaRPr lang="uk-U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106504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68F-9877-4CA8-A626-FDBA0F9C3EE7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99C08F-11EF-422B-9FEE-B8E6DC79A96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476182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68F-9877-4CA8-A626-FDBA0F9C3EE7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C08F-11EF-422B-9FEE-B8E6DC79A96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049444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68F-9877-4CA8-A626-FDBA0F9C3EE7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C08F-11EF-422B-9FEE-B8E6DC79A96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102249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68F-9877-4CA8-A626-FDBA0F9C3EE7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C08F-11EF-422B-9FEE-B8E6DC79A96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128785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68F-9877-4CA8-A626-FDBA0F9C3EE7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099C08F-11EF-422B-9FEE-B8E6DC79A96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188771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68F-9877-4CA8-A626-FDBA0F9C3EE7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099C08F-11EF-422B-9FEE-B8E6DC79A96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357570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68F-9877-4CA8-A626-FDBA0F9C3EE7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099C08F-11EF-422B-9FEE-B8E6DC79A96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746970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68F-9877-4CA8-A626-FDBA0F9C3EE7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C08F-11EF-422B-9FEE-B8E6DC79A96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607619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68F-9877-4CA8-A626-FDBA0F9C3EE7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C08F-11EF-422B-9FEE-B8E6DC79A96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767495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68F-9877-4CA8-A626-FDBA0F9C3EE7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C08F-11EF-422B-9FEE-B8E6DC79A96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0794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68F-9877-4CA8-A626-FDBA0F9C3EE7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99C08F-11EF-422B-9FEE-B8E6DC79A96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085792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DF68F-9877-4CA8-A626-FDBA0F9C3EE7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099C08F-11EF-422B-9FEE-B8E6DC79A96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853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5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67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7565" y="886177"/>
            <a:ext cx="9218612" cy="299014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ТУРИЗМ ЯК СКЛАДНИК НАЦІОНАЛЬНОЇ ЕКОНОМІКИ, ЙОГО ВИДИ.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uk-UA" b="1" dirty="0" smtClean="0"/>
              <a:t>ТУРИЗМ </a:t>
            </a:r>
            <a:r>
              <a:rPr lang="uk-UA" b="1" dirty="0"/>
              <a:t>В УКРАЇНІ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026" y="2381249"/>
            <a:ext cx="9691689" cy="4476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" y="2189019"/>
            <a:ext cx="1934715" cy="2618509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85949454"/>
              </p:ext>
            </p:extLst>
          </p:nvPr>
        </p:nvGraphicFramePr>
        <p:xfrm>
          <a:off x="96983" y="0"/>
          <a:ext cx="2978726" cy="1662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12119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66514" y="0"/>
            <a:ext cx="25254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98" name="Picture 2" descr="https://image.jimcdn.com/app/cms/image/transf/none/path/s16925f0d51e7b5d4/image/ide21d22410e712fe/version/1524678346/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66514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87" y="2017486"/>
            <a:ext cx="3385456" cy="461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89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b="1" dirty="0" smtClean="0"/>
              <a:t>2. Чинники </a:t>
            </a:r>
            <a:r>
              <a:rPr lang="uk-UA" b="1" dirty="0"/>
              <a:t>розвитку туризму в регіоні, країні</a:t>
            </a:r>
            <a:endParaRPr lang="uk-UA" dirty="0"/>
          </a:p>
        </p:txBody>
      </p:sp>
      <p:graphicFrame>
        <p:nvGraphicFramePr>
          <p:cNvPr id="4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711403"/>
              </p:ext>
            </p:extLst>
          </p:nvPr>
        </p:nvGraphicFramePr>
        <p:xfrm>
          <a:off x="854043" y="1643026"/>
          <a:ext cx="9001156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940800" y="1643026"/>
            <a:ext cx="3251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Рекреаційні ресурси 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— компоненти природи та культурно-історичні комплекси, що сприяють відновленню та розвитку фізич­них та духовних сил людини, її працездатності</a:t>
            </a:r>
            <a:endParaRPr lang="uk-UA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03620" y="3988903"/>
            <a:ext cx="4325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Розміщення щодо головних туристичних ринків, транспортну доступність, набір природних умов</a:t>
            </a:r>
            <a:endParaRPr lang="uk-UA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761411" y="3166077"/>
            <a:ext cx="32419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Загальний 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рівень розвитку країни, структура її господарства, якість життя, соціально-економічний склад суспільства, його освітній </a:t>
            </a:r>
            <a:endParaRPr lang="uk-UA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150681" y="5575120"/>
            <a:ext cx="2852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Політична 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ситуація в країні та в її найближчих сусідів</a:t>
            </a:r>
            <a:endParaRPr lang="uk-UA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103620" y="4512123"/>
            <a:ext cx="40883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Рівень 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розвитку транспорту, соціальної інфраструктури, зокрема специфічної туристичної інфраструктури </a:t>
            </a:r>
            <a:endParaRPr lang="uk-UA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5" y="54402"/>
            <a:ext cx="3276827" cy="185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48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3. </a:t>
            </a:r>
            <a:r>
              <a:rPr lang="ru-RU" b="1" dirty="0"/>
              <a:t>Туризм як </a:t>
            </a:r>
            <a:r>
              <a:rPr lang="ru-RU" b="1" dirty="0" err="1"/>
              <a:t>складова</a:t>
            </a:r>
            <a:r>
              <a:rPr lang="ru-RU" b="1" dirty="0"/>
              <a:t> </a:t>
            </a:r>
            <a:r>
              <a:rPr lang="ru-RU" b="1" dirty="0" err="1"/>
              <a:t>національної</a:t>
            </a:r>
            <a:r>
              <a:rPr lang="ru-RU" b="1" dirty="0"/>
              <a:t> </a:t>
            </a:r>
            <a:r>
              <a:rPr lang="ru-RU" b="1" dirty="0" err="1" smtClean="0"/>
              <a:t>економіки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2925" y="1756228"/>
            <a:ext cx="9475177" cy="2540000"/>
          </a:xfrm>
        </p:spPr>
        <p:txBody>
          <a:bodyPr/>
          <a:lstStyle/>
          <a:p>
            <a:pPr algn="just"/>
            <a:r>
              <a:rPr lang="ru-RU" dirty="0"/>
              <a:t>Туризм — </a:t>
            </a:r>
            <a:r>
              <a:rPr lang="ru-RU" dirty="0" err="1"/>
              <a:t>це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подорожі</a:t>
            </a:r>
            <a:r>
              <a:rPr lang="ru-RU" dirty="0"/>
              <a:t> та </a:t>
            </a:r>
            <a:r>
              <a:rPr lang="ru-RU" dirty="0" err="1"/>
              <a:t>відпочинок</a:t>
            </a:r>
            <a:r>
              <a:rPr lang="ru-RU" dirty="0"/>
              <a:t>, а й </a:t>
            </a:r>
            <a:r>
              <a:rPr lang="ru-RU" dirty="0" err="1"/>
              <a:t>важлива</a:t>
            </a:r>
            <a:r>
              <a:rPr lang="ru-RU" dirty="0"/>
              <a:t> </a:t>
            </a:r>
            <a:r>
              <a:rPr lang="ru-RU" dirty="0" smtClean="0"/>
              <a:t>сфера </a:t>
            </a:r>
            <a:r>
              <a:rPr lang="ru-RU" dirty="0" err="1"/>
              <a:t>господарської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Для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прийому</a:t>
            </a:r>
            <a:r>
              <a:rPr lang="ru-RU" dirty="0"/>
              <a:t>, </a:t>
            </a:r>
            <a:r>
              <a:rPr lang="ru-RU" dirty="0" err="1" smtClean="0"/>
              <a:t>обслуговування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 err="1"/>
              <a:t>перевезення</a:t>
            </a:r>
            <a:r>
              <a:rPr lang="ru-RU" dirty="0"/>
              <a:t> </a:t>
            </a:r>
            <a:r>
              <a:rPr lang="ru-RU" dirty="0" err="1"/>
              <a:t>туристів</a:t>
            </a:r>
            <a:r>
              <a:rPr lang="ru-RU" dirty="0"/>
              <a:t> </a:t>
            </a:r>
            <a:r>
              <a:rPr lang="ru-RU" dirty="0" err="1"/>
              <a:t>формується</a:t>
            </a:r>
            <a:r>
              <a:rPr lang="ru-RU" dirty="0"/>
              <a:t> та </a:t>
            </a:r>
            <a:r>
              <a:rPr lang="ru-RU" dirty="0" err="1"/>
              <a:t>працює</a:t>
            </a:r>
            <a:r>
              <a:rPr lang="ru-RU" dirty="0"/>
              <a:t> </a:t>
            </a:r>
            <a:r>
              <a:rPr lang="ru-RU" b="1" i="1" dirty="0" err="1"/>
              <a:t>туристична</a:t>
            </a:r>
            <a:r>
              <a:rPr lang="ru-RU" b="1" i="1" dirty="0"/>
              <a:t> </a:t>
            </a:r>
            <a:r>
              <a:rPr lang="ru-RU" b="1" i="1" dirty="0" err="1" smtClean="0"/>
              <a:t>інфраструктура</a:t>
            </a:r>
            <a:r>
              <a:rPr lang="ru-RU" b="1" i="1" dirty="0" smtClean="0"/>
              <a:t> </a:t>
            </a:r>
            <a:r>
              <a:rPr lang="ru-RU" i="1" dirty="0"/>
              <a:t>— </a:t>
            </a:r>
            <a:r>
              <a:rPr lang="ru-RU" dirty="0" err="1"/>
              <a:t>сукупність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підприємств</a:t>
            </a:r>
            <a:r>
              <a:rPr lang="ru-RU" dirty="0"/>
              <a:t> </a:t>
            </a:r>
            <a:r>
              <a:rPr lang="ru-RU" dirty="0" err="1"/>
              <a:t>туристичної</a:t>
            </a:r>
            <a:r>
              <a:rPr lang="ru-RU" dirty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 </a:t>
            </a:r>
            <a:r>
              <a:rPr lang="uk-UA" dirty="0" smtClean="0"/>
              <a:t>(</a:t>
            </a:r>
            <a:r>
              <a:rPr lang="uk-UA" dirty="0"/>
              <a:t>готелі, туристичні комплекси, кемпінги, мотелі, пансіонати, </a:t>
            </a:r>
            <a:r>
              <a:rPr lang="uk-UA" dirty="0" err="1" smtClean="0"/>
              <a:t>підприєм</a:t>
            </a:r>
            <a:r>
              <a:rPr lang="ru-RU" dirty="0" err="1" smtClean="0"/>
              <a:t>ства</a:t>
            </a:r>
            <a:r>
              <a:rPr lang="ru-RU" dirty="0" smtClean="0"/>
              <a:t> </a:t>
            </a:r>
            <a:r>
              <a:rPr lang="ru-RU" dirty="0" err="1"/>
              <a:t>харчування</a:t>
            </a:r>
            <a:r>
              <a:rPr lang="ru-RU" dirty="0"/>
              <a:t>, транспорт, </a:t>
            </a:r>
            <a:r>
              <a:rPr lang="ru-RU" dirty="0" err="1"/>
              <a:t>заклади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, спорту </a:t>
            </a:r>
            <a:r>
              <a:rPr lang="ru-RU" dirty="0" err="1"/>
              <a:t>тощо</a:t>
            </a:r>
            <a:r>
              <a:rPr lang="ru-RU" dirty="0" smtClean="0"/>
              <a:t>)</a:t>
            </a:r>
            <a:endParaRPr lang="uk-UA" dirty="0"/>
          </a:p>
        </p:txBody>
      </p:sp>
      <p:pic>
        <p:nvPicPr>
          <p:cNvPr id="2050" name="Picture 2" descr="Роль інфраструктури у регіональному розвитку туризму - туристична  бібліотека InfoTour.in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70" y="3845186"/>
            <a:ext cx="3799042" cy="265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7 New Cities Make Way To The Smart Cities List - M2M Ca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574" y="3491704"/>
            <a:ext cx="3617340" cy="336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7189" y="1843979"/>
            <a:ext cx="23770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Таким чином, туризм </a:t>
            </a:r>
            <a:r>
              <a:rPr lang="ru-RU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безпосередньо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 </a:t>
            </a:r>
            <a:r>
              <a:rPr lang="ru-RU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стимулює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 </a:t>
            </a:r>
            <a:r>
              <a:rPr lang="ru-RU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розвиток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економі</a:t>
            </a:r>
            <a:r>
              <a:rPr lang="uk-UA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ки</a:t>
            </a: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!</a:t>
            </a:r>
            <a:endParaRPr lang="uk-UA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9" y="4535714"/>
            <a:ext cx="2479729" cy="232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21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3. </a:t>
            </a:r>
            <a:r>
              <a:rPr lang="ru-RU" b="1" dirty="0"/>
              <a:t>Туризм як </a:t>
            </a:r>
            <a:r>
              <a:rPr lang="ru-RU" b="1" dirty="0" err="1"/>
              <a:t>складова</a:t>
            </a:r>
            <a:r>
              <a:rPr lang="ru-RU" b="1" dirty="0"/>
              <a:t> </a:t>
            </a:r>
            <a:r>
              <a:rPr lang="ru-RU" b="1" dirty="0" err="1"/>
              <a:t>національної</a:t>
            </a:r>
            <a:r>
              <a:rPr lang="ru-RU" b="1" dirty="0"/>
              <a:t> </a:t>
            </a:r>
            <a:r>
              <a:rPr lang="ru-RU" b="1" dirty="0" err="1" smtClean="0"/>
              <a:t>економіки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2925" y="1756228"/>
            <a:ext cx="9475177" cy="25400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Туризм </a:t>
            </a:r>
            <a:r>
              <a:rPr lang="ru-RU" dirty="0" err="1"/>
              <a:t>збільшує</a:t>
            </a:r>
            <a:r>
              <a:rPr lang="ru-RU" dirty="0"/>
              <a:t> </a:t>
            </a:r>
            <a:r>
              <a:rPr lang="ru-RU" dirty="0" err="1"/>
              <a:t>приплив</a:t>
            </a:r>
            <a:r>
              <a:rPr lang="ru-RU" dirty="0"/>
              <a:t> </a:t>
            </a:r>
            <a:r>
              <a:rPr lang="ru-RU" dirty="0" err="1"/>
              <a:t>фінансових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до </a:t>
            </a:r>
            <a:r>
              <a:rPr lang="ru-RU" dirty="0" err="1"/>
              <a:t>країни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err="1" smtClean="0"/>
              <a:t>Він</a:t>
            </a:r>
            <a:r>
              <a:rPr lang="ru-RU" dirty="0" smtClean="0"/>
              <a:t> не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/>
              <a:t>дає</a:t>
            </a:r>
            <a:r>
              <a:rPr lang="ru-RU" dirty="0"/>
              <a:t> доходи </a:t>
            </a:r>
            <a:r>
              <a:rPr lang="ru-RU" dirty="0" err="1"/>
              <a:t>туристичним</a:t>
            </a:r>
            <a:r>
              <a:rPr lang="ru-RU" dirty="0"/>
              <a:t> </a:t>
            </a:r>
            <a:r>
              <a:rPr lang="ru-RU" dirty="0" err="1"/>
              <a:t>компаніям</a:t>
            </a:r>
            <a:r>
              <a:rPr lang="ru-RU" dirty="0"/>
              <a:t>, а й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податкові</a:t>
            </a:r>
            <a:r>
              <a:rPr lang="ru-RU" dirty="0"/>
              <a:t> </a:t>
            </a:r>
            <a:r>
              <a:rPr lang="ru-RU" dirty="0" err="1" smtClean="0"/>
              <a:t>надходження</a:t>
            </a:r>
            <a:r>
              <a:rPr lang="ru-RU" dirty="0"/>
              <a:t>, попит на </a:t>
            </a:r>
            <a:r>
              <a:rPr lang="ru-RU" dirty="0" err="1"/>
              <a:t>продукти</a:t>
            </a:r>
            <a:r>
              <a:rPr lang="ru-RU" dirty="0"/>
              <a:t> </a:t>
            </a:r>
            <a:r>
              <a:rPr lang="ru-RU" dirty="0" err="1"/>
              <a:t>харчування</a:t>
            </a:r>
            <a:r>
              <a:rPr lang="ru-RU" dirty="0"/>
              <a:t> та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супутніх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Часто </a:t>
            </a:r>
            <a:r>
              <a:rPr lang="ru-RU" dirty="0" err="1"/>
              <a:t>завдяки</a:t>
            </a:r>
            <a:r>
              <a:rPr lang="ru-RU" dirty="0"/>
              <a:t> туризму у </a:t>
            </a:r>
            <a:r>
              <a:rPr lang="ru-RU" dirty="0" err="1"/>
              <a:t>віддалених</a:t>
            </a:r>
            <a:r>
              <a:rPr lang="ru-RU" dirty="0"/>
              <a:t> </a:t>
            </a:r>
            <a:r>
              <a:rPr lang="ru-RU" dirty="0" err="1"/>
              <a:t>територій</a:t>
            </a:r>
            <a:r>
              <a:rPr lang="ru-RU" dirty="0"/>
              <a:t> </a:t>
            </a:r>
            <a:r>
              <a:rPr lang="ru-RU" dirty="0" err="1"/>
              <a:t>з’являється</a:t>
            </a:r>
            <a:r>
              <a:rPr lang="ru-RU" dirty="0"/>
              <a:t> </a:t>
            </a:r>
            <a:r>
              <a:rPr lang="ru-RU" dirty="0" smtClean="0"/>
              <a:t>стимул до </a:t>
            </a:r>
            <a:r>
              <a:rPr lang="ru-RU" dirty="0" err="1"/>
              <a:t>розвитку</a:t>
            </a:r>
            <a:r>
              <a:rPr lang="ru-RU" dirty="0"/>
              <a:t>. </a:t>
            </a:r>
            <a:r>
              <a:rPr lang="ru-RU" dirty="0" err="1"/>
              <a:t>Зокрема</a:t>
            </a:r>
            <a:r>
              <a:rPr lang="ru-RU" dirty="0"/>
              <a:t>, там </a:t>
            </a:r>
            <a:r>
              <a:rPr lang="ru-RU" dirty="0" err="1"/>
              <a:t>відроджуються</a:t>
            </a:r>
            <a:r>
              <a:rPr lang="ru-RU" dirty="0"/>
              <a:t> </a:t>
            </a:r>
            <a:r>
              <a:rPr lang="ru-RU" dirty="0" err="1"/>
              <a:t>забуті</a:t>
            </a:r>
            <a:r>
              <a:rPr lang="ru-RU" dirty="0"/>
              <a:t> ремесла й </a:t>
            </a:r>
            <a:r>
              <a:rPr lang="ru-RU" dirty="0" err="1"/>
              <a:t>окремі</a:t>
            </a:r>
            <a:r>
              <a:rPr lang="ru-RU" dirty="0"/>
              <a:t> </a:t>
            </a:r>
            <a:r>
              <a:rPr lang="ru-RU" dirty="0" err="1" smtClean="0"/>
              <a:t>види</a:t>
            </a:r>
            <a:r>
              <a:rPr lang="ru-RU" dirty="0"/>
              <a:t> </a:t>
            </a:r>
            <a:r>
              <a:rPr lang="uk-UA" dirty="0" smtClean="0"/>
              <a:t>народної </a:t>
            </a:r>
            <a:r>
              <a:rPr lang="uk-UA" dirty="0"/>
              <a:t>творчості.</a:t>
            </a:r>
          </a:p>
          <a:p>
            <a:pPr algn="just"/>
            <a:r>
              <a:rPr lang="ru-RU" dirty="0" err="1"/>
              <a:t>Загалом</a:t>
            </a:r>
            <a:r>
              <a:rPr lang="ru-RU" dirty="0"/>
              <a:t> туризм </a:t>
            </a:r>
            <a:r>
              <a:rPr lang="ru-RU" dirty="0" err="1"/>
              <a:t>підвищує</a:t>
            </a:r>
            <a:r>
              <a:rPr lang="ru-RU" dirty="0"/>
              <a:t> авторитет </a:t>
            </a:r>
            <a:r>
              <a:rPr lang="ru-RU" dirty="0" err="1"/>
              <a:t>країни</a:t>
            </a:r>
            <a:r>
              <a:rPr lang="ru-RU" dirty="0"/>
              <a:t>, </a:t>
            </a:r>
            <a:r>
              <a:rPr lang="ru-RU" dirty="0" err="1"/>
              <a:t>зміцнює</a:t>
            </a:r>
            <a:r>
              <a:rPr lang="ru-RU" dirty="0"/>
              <a:t> </a:t>
            </a:r>
            <a:r>
              <a:rPr lang="ru-RU" dirty="0" err="1" smtClean="0"/>
              <a:t>міжрегіо</a:t>
            </a:r>
            <a:r>
              <a:rPr lang="uk-UA" dirty="0" err="1" smtClean="0"/>
              <a:t>нальні</a:t>
            </a:r>
            <a:r>
              <a:rPr lang="uk-UA" dirty="0" smtClean="0"/>
              <a:t> </a:t>
            </a:r>
            <a:r>
              <a:rPr lang="uk-UA" dirty="0"/>
              <a:t>та міжнародні зв’язки, покращує відносини між </a:t>
            </a:r>
            <a:r>
              <a:rPr lang="uk-UA" dirty="0" smtClean="0"/>
              <a:t>країнами</a:t>
            </a:r>
            <a:endParaRPr lang="uk-UA" dirty="0"/>
          </a:p>
        </p:txBody>
      </p:sp>
      <p:pic>
        <p:nvPicPr>
          <p:cNvPr id="3074" name="Picture 2" descr="Який курс долара буде в липні 2020 року | The 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946" y="4444556"/>
            <a:ext cx="3104718" cy="196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Що ви знаєте про власні податки? - цікаві новини та статті від страхової  компанії TAS Lif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4444556"/>
            <a:ext cx="3008539" cy="205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Древні ремесла руси. які ремесла розвивалися в київській русі? - Ремесла  2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4" y="4371070"/>
            <a:ext cx="46005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Древні ремесла руси. які ремесла розвивалися в київській русі? - Ремесла  2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3" y="2371470"/>
            <a:ext cx="2220955" cy="15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99" y="4635"/>
            <a:ext cx="156464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06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4. </a:t>
            </a:r>
            <a:r>
              <a:rPr lang="uk-UA" b="1" dirty="0"/>
              <a:t>Рекреаційні ресурси </a:t>
            </a:r>
            <a:r>
              <a:rPr lang="uk-UA" b="1" dirty="0" smtClean="0"/>
              <a:t>України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2486" y="1264555"/>
            <a:ext cx="8915400" cy="3452588"/>
          </a:xfrm>
        </p:spPr>
        <p:txBody>
          <a:bodyPr/>
          <a:lstStyle/>
          <a:p>
            <a:pPr algn="just"/>
            <a:r>
              <a:rPr lang="uk-UA" dirty="0"/>
              <a:t>Сприятливі кліматичні умови нашої країни забезпечують </a:t>
            </a:r>
            <a:r>
              <a:rPr lang="uk-UA" dirty="0" err="1" smtClean="0"/>
              <a:t>розви</a:t>
            </a:r>
            <a:r>
              <a:rPr lang="ru-RU" dirty="0" smtClean="0"/>
              <a:t>ток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туризму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усього</a:t>
            </a:r>
            <a:r>
              <a:rPr lang="ru-RU" dirty="0"/>
              <a:t> року.</a:t>
            </a:r>
          </a:p>
          <a:p>
            <a:pPr algn="just"/>
            <a:r>
              <a:rPr lang="uk-UA" dirty="0"/>
              <a:t>Ландшафтні рекреаційні ресурси України дуже різноманітні. </a:t>
            </a:r>
            <a:endParaRPr lang="uk-UA" dirty="0" smtClean="0"/>
          </a:p>
          <a:p>
            <a:pPr algn="just"/>
            <a:r>
              <a:rPr lang="uk-UA" dirty="0" smtClean="0"/>
              <a:t>Для </a:t>
            </a:r>
            <a:r>
              <a:rPr lang="ru-RU" dirty="0" err="1" smtClean="0"/>
              <a:t>нашої</a:t>
            </a:r>
            <a:r>
              <a:rPr lang="ru-RU" dirty="0" smtClean="0"/>
              <a:t> </a:t>
            </a:r>
            <a:r>
              <a:rPr lang="ru-RU" dirty="0" err="1"/>
              <a:t>держави</a:t>
            </a:r>
            <a:r>
              <a:rPr lang="ru-RU" dirty="0"/>
              <a:t> характерна </a:t>
            </a:r>
            <a:r>
              <a:rPr lang="ru-RU" dirty="0" err="1"/>
              <a:t>доволі</a:t>
            </a:r>
            <a:r>
              <a:rPr lang="ru-RU" dirty="0"/>
              <a:t> </a:t>
            </a:r>
            <a:r>
              <a:rPr lang="ru-RU" dirty="0" err="1"/>
              <a:t>розчленована</a:t>
            </a:r>
            <a:r>
              <a:rPr lang="ru-RU" dirty="0"/>
              <a:t> </a:t>
            </a:r>
            <a:r>
              <a:rPr lang="ru-RU" dirty="0" err="1"/>
              <a:t>поверхня</a:t>
            </a:r>
            <a:r>
              <a:rPr lang="ru-RU" dirty="0"/>
              <a:t> з </a:t>
            </a:r>
            <a:r>
              <a:rPr lang="ru-RU" dirty="0" err="1"/>
              <a:t>безліччю</a:t>
            </a:r>
            <a:r>
              <a:rPr lang="ru-RU" dirty="0"/>
              <a:t> </a:t>
            </a:r>
            <a:r>
              <a:rPr lang="ru-RU" dirty="0" err="1" smtClean="0"/>
              <a:t>височин</a:t>
            </a:r>
            <a:r>
              <a:rPr lang="ru-RU" dirty="0"/>
              <a:t>, плато, </a:t>
            </a:r>
            <a:r>
              <a:rPr lang="ru-RU" dirty="0" err="1"/>
              <a:t>підняттів</a:t>
            </a:r>
            <a:r>
              <a:rPr lang="ru-RU" dirty="0"/>
              <a:t>, </a:t>
            </a:r>
            <a:r>
              <a:rPr lang="ru-RU" dirty="0" err="1"/>
              <a:t>останців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Особливо </a:t>
            </a:r>
            <a:r>
              <a:rPr lang="ru-RU" dirty="0" err="1"/>
              <a:t>мальовничими</a:t>
            </a:r>
            <a:r>
              <a:rPr lang="ru-RU" dirty="0"/>
              <a:t> </a:t>
            </a:r>
            <a:r>
              <a:rPr lang="ru-RU" dirty="0" err="1" smtClean="0"/>
              <a:t>краєвидами</a:t>
            </a:r>
            <a:r>
              <a:rPr lang="ru-RU" dirty="0" smtClean="0"/>
              <a:t> </a:t>
            </a:r>
            <a:r>
              <a:rPr lang="ru-RU" dirty="0" err="1"/>
              <a:t>вирізняється</a:t>
            </a:r>
            <a:r>
              <a:rPr lang="ru-RU" dirty="0"/>
              <a:t> </a:t>
            </a:r>
            <a:r>
              <a:rPr lang="ru-RU" dirty="0" err="1" smtClean="0"/>
              <a:t>Правобережжя</a:t>
            </a:r>
            <a:r>
              <a:rPr lang="ru-RU" dirty="0" smtClean="0"/>
              <a:t>. </a:t>
            </a:r>
            <a:r>
              <a:rPr lang="ru-RU" dirty="0"/>
              <a:t>Тут </a:t>
            </a:r>
            <a:r>
              <a:rPr lang="ru-RU" dirty="0" err="1"/>
              <a:t>зосереджені</a:t>
            </a:r>
            <a:r>
              <a:rPr lang="ru-RU" dirty="0"/>
              <a:t> й </a:t>
            </a:r>
            <a:r>
              <a:rPr lang="ru-RU" dirty="0" err="1" smtClean="0"/>
              <a:t>найбільші</a:t>
            </a:r>
            <a:r>
              <a:rPr lang="ru-RU" dirty="0" smtClean="0"/>
              <a:t> </a:t>
            </a:r>
            <a:r>
              <a:rPr lang="ru-RU" dirty="0" err="1"/>
              <a:t>площі</a:t>
            </a:r>
            <a:r>
              <a:rPr lang="ru-RU" dirty="0"/>
              <a:t> </a:t>
            </a:r>
            <a:r>
              <a:rPr lang="ru-RU" dirty="0" err="1"/>
              <a:t>лісів</a:t>
            </a:r>
            <a:r>
              <a:rPr lang="ru-RU" dirty="0"/>
              <a:t>, у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основними</a:t>
            </a:r>
            <a:r>
              <a:rPr lang="ru-RU" dirty="0"/>
              <a:t> </a:t>
            </a:r>
            <a:r>
              <a:rPr lang="ru-RU" dirty="0" err="1"/>
              <a:t>деревними</a:t>
            </a:r>
            <a:r>
              <a:rPr lang="ru-RU" dirty="0"/>
              <a:t> породами є сосна та дуб.</a:t>
            </a:r>
          </a:p>
          <a:p>
            <a:pPr algn="just"/>
            <a:r>
              <a:rPr lang="ru-RU" dirty="0" err="1"/>
              <a:t>Найпривабливішими</a:t>
            </a:r>
            <a:r>
              <a:rPr lang="ru-RU" dirty="0"/>
              <a:t> для </a:t>
            </a:r>
            <a:r>
              <a:rPr lang="ru-RU" dirty="0" err="1"/>
              <a:t>туристів</a:t>
            </a:r>
            <a:r>
              <a:rPr lang="ru-RU" dirty="0"/>
              <a:t> є </a:t>
            </a:r>
            <a:r>
              <a:rPr lang="ru-RU" dirty="0" err="1"/>
              <a:t>гірські</a:t>
            </a:r>
            <a:r>
              <a:rPr lang="ru-RU" dirty="0"/>
              <a:t> </a:t>
            </a:r>
            <a:r>
              <a:rPr lang="ru-RU" dirty="0" err="1"/>
              <a:t>масиви</a:t>
            </a:r>
            <a:r>
              <a:rPr lang="ru-RU" dirty="0"/>
              <a:t> </a:t>
            </a:r>
            <a:r>
              <a:rPr lang="ru-RU" b="1" dirty="0" smtClean="0"/>
              <a:t>Карпат</a:t>
            </a:r>
            <a:endParaRPr lang="uk-UA" b="1" dirty="0"/>
          </a:p>
        </p:txBody>
      </p:sp>
      <p:pic>
        <p:nvPicPr>
          <p:cNvPr id="4" name="Рисунок 3" descr="&amp;Kcy;&amp;acy;&amp;rcy;&amp;tcy;&amp;icy;&amp;ncy;&amp;kcy;&amp;icy; &amp;pcy;&amp;ocy; &amp;zcy;&amp;acy;&amp;pcy;&amp;rcy;&amp;ocy;&amp;scy;&amp;ucy; &quot;&amp;tcy;&amp;ucy;&amp;rcy;&amp;icy;&amp;zcy;&amp;mcy; &amp;ucy;&amp;kcy;&amp;rcy;&amp;acy;&amp;yicy;&amp;ncy;&amp;acy;&quot;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1117" y="4332930"/>
            <a:ext cx="2763382" cy="117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https://eus-www.sway-cdn.com/s/jBMX7RKN88ow1XTF/images/2hgLqvxybySTfy?quality=333&amp;allowAnimation=true&amp;embeddedHost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459" y="4332930"/>
            <a:ext cx="3761541" cy="252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374039" y="4428241"/>
            <a:ext cx="2068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Ластівчине гніздо</a:t>
            </a:r>
            <a:endParaRPr lang="uk-UA" dirty="0"/>
          </a:p>
        </p:txBody>
      </p:sp>
      <p:pic>
        <p:nvPicPr>
          <p:cNvPr id="5126" name="Picture 6" descr="https://eus-www.sway-cdn.com/s/jBMX7RKN88ow1XTF/images/_gZb5O5hxnvD5K?quality=150&amp;allowAnimation=true&amp;embeddedHost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117" y="5143381"/>
            <a:ext cx="2709342" cy="175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us-www.sway-cdn.com/s/jBMX7RKN88ow1XTF/images/tb3HQHh9yaazoN?quality=1100&amp;allowAnimation=true&amp;embeddedHost=tr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2930"/>
            <a:ext cx="5721117" cy="252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48209" y="4508670"/>
            <a:ext cx="192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каньйон Дністра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06193" y="5042821"/>
            <a:ext cx="2193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печера Мармурова</a:t>
            </a:r>
            <a:endParaRPr lang="uk-UA" dirty="0"/>
          </a:p>
        </p:txBody>
      </p:sp>
      <p:pic>
        <p:nvPicPr>
          <p:cNvPr id="5130" name="Picture 10" descr="Туристичний потік в українські Карпати зростає | Економічна правд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85395"/>
            <a:ext cx="3027983" cy="184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Топ -17 цікавих фактів про українські Карпати 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621"/>
            <a:ext cx="3027983" cy="134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30451" y="1245644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Карпати</a:t>
            </a:r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26" y="2395662"/>
            <a:ext cx="3010667" cy="193308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0459" y="2487455"/>
            <a:ext cx="2099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MyriadPro-Regular"/>
              </a:rPr>
              <a:t>Подільські Товтри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62684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Рекреаційні </a:t>
            </a:r>
            <a:r>
              <a:rPr lang="uk-UA" b="1" dirty="0"/>
              <a:t>ресурси </a:t>
            </a:r>
            <a:r>
              <a:rPr lang="uk-UA" b="1" dirty="0" smtClean="0"/>
              <a:t>України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2925" y="1450123"/>
            <a:ext cx="9163646" cy="1349829"/>
          </a:xfrm>
        </p:spPr>
        <p:txBody>
          <a:bodyPr/>
          <a:lstStyle/>
          <a:p>
            <a:pPr algn="just"/>
            <a:r>
              <a:rPr lang="ru-RU" dirty="0" err="1"/>
              <a:t>Важливу</a:t>
            </a:r>
            <a:r>
              <a:rPr lang="ru-RU" dirty="0"/>
              <a:t> роль у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туристичної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 smtClean="0"/>
              <a:t>рекреаційні</a:t>
            </a:r>
            <a:r>
              <a:rPr lang="ru-RU" dirty="0" smtClean="0"/>
              <a:t> </a:t>
            </a:r>
            <a:r>
              <a:rPr lang="ru-RU" dirty="0" err="1"/>
              <a:t>ресурси</a:t>
            </a:r>
            <a:r>
              <a:rPr lang="ru-RU" dirty="0"/>
              <a:t> </a:t>
            </a:r>
            <a:r>
              <a:rPr lang="ru-RU" dirty="0" err="1"/>
              <a:t>морських</a:t>
            </a:r>
            <a:r>
              <a:rPr lang="ru-RU" dirty="0"/>
              <a:t> </a:t>
            </a:r>
            <a:r>
              <a:rPr lang="ru-RU" dirty="0" err="1"/>
              <a:t>узбереж</a:t>
            </a:r>
            <a:r>
              <a:rPr lang="ru-RU" dirty="0"/>
              <a:t> та природно-</a:t>
            </a:r>
            <a:r>
              <a:rPr lang="ru-RU" dirty="0" err="1"/>
              <a:t>заповідного</a:t>
            </a:r>
            <a:r>
              <a:rPr lang="ru-RU" dirty="0"/>
              <a:t> фонду. </a:t>
            </a:r>
            <a:endParaRPr lang="ru-RU" dirty="0" smtClean="0"/>
          </a:p>
          <a:p>
            <a:pPr algn="just"/>
            <a:r>
              <a:rPr lang="ru-RU" dirty="0" smtClean="0"/>
              <a:t>Вони </a:t>
            </a:r>
            <a:r>
              <a:rPr lang="ru-RU" dirty="0" err="1" smtClean="0"/>
              <a:t>створюють</a:t>
            </a:r>
            <a:r>
              <a:rPr lang="ru-RU" dirty="0" smtClean="0"/>
              <a:t> </a:t>
            </a:r>
            <a:r>
              <a:rPr lang="ru-RU" dirty="0" err="1"/>
              <a:t>сприятливі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для </a:t>
            </a:r>
            <a:r>
              <a:rPr lang="ru-RU" dirty="0" err="1"/>
              <a:t>розвитку</a:t>
            </a:r>
            <a:r>
              <a:rPr lang="ru-RU" dirty="0"/>
              <a:t> пляжного й </a:t>
            </a:r>
            <a:r>
              <a:rPr lang="ru-RU" dirty="0" err="1" smtClean="0"/>
              <a:t>оздоровчого</a:t>
            </a:r>
            <a:r>
              <a:rPr lang="ru-RU" dirty="0" smtClean="0"/>
              <a:t> </a:t>
            </a:r>
            <a:r>
              <a:rPr lang="uk-UA" dirty="0" smtClean="0"/>
              <a:t>туризму</a:t>
            </a:r>
            <a:endParaRPr lang="uk-UA" dirty="0"/>
          </a:p>
        </p:txBody>
      </p:sp>
      <p:pic>
        <p:nvPicPr>
          <p:cNvPr id="4" name="Picture 6" descr="F:\туризм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232" y="4723219"/>
            <a:ext cx="3160486" cy="18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F:\туризм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367" y="4723220"/>
            <a:ext cx="3176229" cy="188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Відпочинок на морі в Україні 2020: огляд популярних курорті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245" y="4723220"/>
            <a:ext cx="3962400" cy="188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Популярні курорти біля моря в Україні: як доїхати зі Львова та скільки це  коштує | Новин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367" y="2799952"/>
            <a:ext cx="7197278" cy="182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5780" y="2785383"/>
            <a:ext cx="3151937" cy="18455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55178" y="2785383"/>
            <a:ext cx="30582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100" dirty="0" err="1">
                <a:latin typeface="MyriadPro-Regular"/>
              </a:rPr>
              <a:t>Будацька</a:t>
            </a:r>
            <a:r>
              <a:rPr lang="uk-UA" sz="1100" dirty="0">
                <a:latin typeface="MyriadPro-Regular"/>
              </a:rPr>
              <a:t> коса (Одеська обл.) —</a:t>
            </a:r>
          </a:p>
          <a:p>
            <a:pPr algn="ctr"/>
            <a:r>
              <a:rPr lang="ru-RU" sz="1100" dirty="0" err="1">
                <a:latin typeface="MyriadPro-Regular"/>
              </a:rPr>
              <a:t>це</a:t>
            </a:r>
            <a:r>
              <a:rPr lang="ru-RU" sz="1100" dirty="0">
                <a:latin typeface="MyriadPro-Regular"/>
              </a:rPr>
              <a:t> 18 км </a:t>
            </a:r>
            <a:r>
              <a:rPr lang="ru-RU" sz="1100" dirty="0" err="1">
                <a:latin typeface="MyriadPro-Regular"/>
              </a:rPr>
              <a:t>піщаних</a:t>
            </a:r>
            <a:r>
              <a:rPr lang="ru-RU" sz="1100" dirty="0">
                <a:latin typeface="MyriadPro-Regular"/>
              </a:rPr>
              <a:t> </a:t>
            </a:r>
            <a:r>
              <a:rPr lang="ru-RU" sz="1100" dirty="0" err="1">
                <a:latin typeface="MyriadPro-Regular"/>
              </a:rPr>
              <a:t>пляжів</a:t>
            </a:r>
            <a:r>
              <a:rPr lang="ru-RU" sz="1100" dirty="0">
                <a:latin typeface="MyriadPro-Regular"/>
              </a:rPr>
              <a:t>. З одного боку</a:t>
            </a:r>
          </a:p>
          <a:p>
            <a:pPr algn="ctr"/>
            <a:r>
              <a:rPr lang="ru-RU" sz="1100" dirty="0">
                <a:latin typeface="MyriadPro-Regular"/>
              </a:rPr>
              <a:t>косу </a:t>
            </a:r>
            <a:r>
              <a:rPr lang="ru-RU" sz="1100" dirty="0" err="1">
                <a:latin typeface="MyriadPro-Regular"/>
              </a:rPr>
              <a:t>омивають</a:t>
            </a:r>
            <a:r>
              <a:rPr lang="ru-RU" sz="1100" dirty="0">
                <a:latin typeface="MyriadPro-Regular"/>
              </a:rPr>
              <a:t> води </a:t>
            </a:r>
            <a:r>
              <a:rPr lang="ru-RU" sz="1100" dirty="0" err="1">
                <a:latin typeface="MyriadPro-Regular"/>
              </a:rPr>
              <a:t>Чорного</a:t>
            </a:r>
            <a:r>
              <a:rPr lang="ru-RU" sz="1100" dirty="0">
                <a:latin typeface="MyriadPro-Regular"/>
              </a:rPr>
              <a:t> моря,</a:t>
            </a:r>
          </a:p>
          <a:p>
            <a:pPr algn="ctr"/>
            <a:r>
              <a:rPr lang="uk-UA" sz="1100" dirty="0">
                <a:latin typeface="MyriadPro-Regular"/>
              </a:rPr>
              <a:t>з іншого — </a:t>
            </a:r>
            <a:r>
              <a:rPr lang="uk-UA" sz="1100" dirty="0" err="1">
                <a:latin typeface="MyriadPro-Regular"/>
              </a:rPr>
              <a:t>Будацького</a:t>
            </a:r>
            <a:r>
              <a:rPr lang="uk-UA" sz="1100" dirty="0">
                <a:latin typeface="MyriadPro-Regular"/>
              </a:rPr>
              <a:t> лиману</a:t>
            </a:r>
            <a:endParaRPr lang="uk-UA" sz="1100" dirty="0"/>
          </a:p>
        </p:txBody>
      </p:sp>
    </p:spTree>
    <p:extLst>
      <p:ext uri="{BB962C8B-B14F-4D97-AF65-F5344CB8AC3E}">
        <p14:creationId xmlns:p14="http://schemas.microsoft.com/office/powerpoint/2010/main" val="2007292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43532" y="827311"/>
            <a:ext cx="4148468" cy="4542972"/>
          </a:xfrm>
        </p:spPr>
        <p:txBody>
          <a:bodyPr/>
          <a:lstStyle/>
          <a:p>
            <a:r>
              <a:rPr lang="ru-RU" dirty="0" smtClean="0"/>
              <a:t>Основою </a:t>
            </a:r>
            <a:r>
              <a:rPr lang="ru-RU" dirty="0"/>
              <a:t>для </a:t>
            </a:r>
            <a:r>
              <a:rPr lang="ru-RU" dirty="0" err="1"/>
              <a:t>організації</a:t>
            </a:r>
            <a:r>
              <a:rPr lang="ru-RU" dirty="0"/>
              <a:t> </a:t>
            </a:r>
            <a:r>
              <a:rPr lang="ru-RU" dirty="0" err="1"/>
              <a:t>екскурсійного</a:t>
            </a:r>
            <a:r>
              <a:rPr lang="ru-RU" dirty="0"/>
              <a:t>, </a:t>
            </a:r>
            <a:r>
              <a:rPr lang="ru-RU" dirty="0" err="1" smtClean="0"/>
              <a:t>науково-просвітницького</a:t>
            </a:r>
            <a:r>
              <a:rPr lang="ru-RU" dirty="0" smtClean="0"/>
              <a:t>, </a:t>
            </a:r>
            <a:r>
              <a:rPr lang="ru-RU" dirty="0" err="1" smtClean="0"/>
              <a:t>екологічного</a:t>
            </a:r>
            <a:r>
              <a:rPr lang="ru-RU" dirty="0" smtClean="0"/>
              <a:t> туризму є </a:t>
            </a:r>
            <a:r>
              <a:rPr lang="ru-RU" dirty="0" err="1" smtClean="0"/>
              <a:t>об’єкти</a:t>
            </a:r>
            <a:r>
              <a:rPr lang="ru-RU" dirty="0" smtClean="0"/>
              <a:t> природно-</a:t>
            </a:r>
            <a:r>
              <a:rPr lang="ru-RU" dirty="0" err="1" smtClean="0"/>
              <a:t>заповідного</a:t>
            </a:r>
            <a:r>
              <a:rPr lang="ru-RU" dirty="0" smtClean="0"/>
              <a:t> фонду. </a:t>
            </a:r>
          </a:p>
          <a:p>
            <a:pPr algn="just"/>
            <a:r>
              <a:rPr lang="ru-RU" dirty="0" smtClean="0"/>
              <a:t>На </a:t>
            </a:r>
            <a:r>
              <a:rPr lang="ru-RU" dirty="0" err="1" smtClean="0"/>
              <a:t>сьогодні</a:t>
            </a:r>
            <a:r>
              <a:rPr lang="ru-RU" dirty="0" smtClean="0"/>
              <a:t> до природно-</a:t>
            </a:r>
            <a:r>
              <a:rPr lang="ru-RU" dirty="0" err="1" smtClean="0"/>
              <a:t>заповідного</a:t>
            </a:r>
            <a:r>
              <a:rPr lang="ru-RU" dirty="0" smtClean="0"/>
              <a:t> фонду </a:t>
            </a:r>
            <a:r>
              <a:rPr lang="ru-RU" dirty="0" err="1" smtClean="0"/>
              <a:t>України</a:t>
            </a:r>
            <a:r>
              <a:rPr lang="ru-RU" dirty="0" smtClean="0"/>
              <a:t> входить </a:t>
            </a:r>
            <a:r>
              <a:rPr lang="ru-RU" dirty="0" err="1" smtClean="0"/>
              <a:t>понад</a:t>
            </a:r>
            <a:r>
              <a:rPr lang="ru-RU" dirty="0" smtClean="0"/>
              <a:t> 8 тис. </a:t>
            </a:r>
            <a:r>
              <a:rPr lang="ru-RU" dirty="0" err="1" smtClean="0"/>
              <a:t>об’єктів</a:t>
            </a:r>
            <a:r>
              <a:rPr lang="ru-RU" dirty="0" smtClean="0"/>
              <a:t> </a:t>
            </a:r>
            <a:r>
              <a:rPr lang="ru-RU" dirty="0" err="1" smtClean="0"/>
              <a:t>загальною</a:t>
            </a:r>
            <a:r>
              <a:rPr lang="ru-RU" dirty="0" smtClean="0"/>
              <a:t> </a:t>
            </a:r>
            <a:r>
              <a:rPr lang="ru-RU" dirty="0" err="1"/>
              <a:t>площею</a:t>
            </a:r>
            <a:r>
              <a:rPr lang="ru-RU" dirty="0"/>
              <a:t> 3,3 млн </a:t>
            </a:r>
            <a:r>
              <a:rPr lang="ru-RU" dirty="0" smtClean="0"/>
              <a:t>га</a:t>
            </a:r>
          </a:p>
          <a:p>
            <a:pPr algn="just"/>
            <a:endParaRPr lang="ru-RU" dirty="0" smtClean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7172" name="Picture 4" descr="https://textbooks.com.ua/books/file147/image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741"/>
            <a:ext cx="8043532" cy="560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2002971" y="1857829"/>
            <a:ext cx="6197600" cy="3251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460748"/>
            <a:ext cx="5029200" cy="23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6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7563" y="500241"/>
            <a:ext cx="4791756" cy="3936123"/>
          </a:xfrm>
        </p:spPr>
        <p:txBody>
          <a:bodyPr/>
          <a:lstStyle/>
          <a:p>
            <a:pPr algn="just"/>
            <a:r>
              <a:rPr lang="ru-RU" dirty="0" err="1"/>
              <a:t>Україна</a:t>
            </a:r>
            <a:r>
              <a:rPr lang="ru-RU" dirty="0"/>
              <a:t> </a:t>
            </a:r>
            <a:r>
              <a:rPr lang="ru-RU" dirty="0" err="1"/>
              <a:t>належить</a:t>
            </a:r>
            <a:r>
              <a:rPr lang="ru-RU" dirty="0"/>
              <a:t> до </a:t>
            </a:r>
            <a:r>
              <a:rPr lang="ru-RU" dirty="0" err="1"/>
              <a:t>найбагатших</a:t>
            </a:r>
            <a:r>
              <a:rPr lang="ru-RU" dirty="0"/>
              <a:t> на </a:t>
            </a:r>
            <a:r>
              <a:rPr lang="ru-RU" dirty="0" err="1"/>
              <a:t>бальнеологічні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 </a:t>
            </a:r>
            <a:r>
              <a:rPr lang="ru-RU" dirty="0" err="1" smtClean="0"/>
              <a:t>країн</a:t>
            </a:r>
            <a:r>
              <a:rPr lang="ru-RU" dirty="0" smtClean="0"/>
              <a:t> </a:t>
            </a:r>
            <a:r>
              <a:rPr lang="ru-RU" dirty="0"/>
              <a:t>світу. </a:t>
            </a:r>
            <a:endParaRPr lang="ru-RU" dirty="0" smtClean="0"/>
          </a:p>
          <a:p>
            <a:pPr algn="just"/>
            <a:r>
              <a:rPr lang="ru-RU" dirty="0" err="1" smtClean="0"/>
              <a:t>Мінеральні</a:t>
            </a:r>
            <a:r>
              <a:rPr lang="ru-RU" dirty="0" smtClean="0"/>
              <a:t> </a:t>
            </a:r>
            <a:r>
              <a:rPr lang="ru-RU" dirty="0"/>
              <a:t>води, </a:t>
            </a:r>
            <a:r>
              <a:rPr lang="ru-RU" dirty="0" err="1"/>
              <a:t>зокрема</a:t>
            </a:r>
            <a:r>
              <a:rPr lang="ru-RU" dirty="0"/>
              <a:t> «</a:t>
            </a:r>
            <a:r>
              <a:rPr lang="ru-RU" dirty="0" err="1"/>
              <a:t>Миргородська</a:t>
            </a:r>
            <a:r>
              <a:rPr lang="ru-RU" dirty="0"/>
              <a:t>», «</a:t>
            </a:r>
            <a:r>
              <a:rPr lang="ru-RU" dirty="0" err="1"/>
              <a:t>Куяльник</a:t>
            </a:r>
            <a:r>
              <a:rPr lang="ru-RU" dirty="0"/>
              <a:t>», «</a:t>
            </a:r>
            <a:r>
              <a:rPr lang="ru-RU" dirty="0" smtClean="0"/>
              <a:t>Поляна </a:t>
            </a:r>
            <a:r>
              <a:rPr lang="ru-RU" dirty="0" err="1"/>
              <a:t>Квасова</a:t>
            </a:r>
            <a:r>
              <a:rPr lang="ru-RU" dirty="0"/>
              <a:t>», «</a:t>
            </a:r>
            <a:r>
              <a:rPr lang="ru-RU" dirty="0" err="1"/>
              <a:t>Берегівські</a:t>
            </a:r>
            <a:r>
              <a:rPr lang="ru-RU" dirty="0"/>
              <a:t> </a:t>
            </a:r>
            <a:r>
              <a:rPr lang="ru-RU" dirty="0" err="1"/>
              <a:t>мінеральні</a:t>
            </a:r>
            <a:r>
              <a:rPr lang="ru-RU" dirty="0"/>
              <a:t> води», «</a:t>
            </a:r>
            <a:r>
              <a:rPr lang="ru-RU" dirty="0" err="1"/>
              <a:t>Нафтуся</a:t>
            </a:r>
            <a:r>
              <a:rPr lang="ru-RU" dirty="0"/>
              <a:t>»,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 smtClean="0"/>
              <a:t>світо</a:t>
            </a:r>
            <a:r>
              <a:rPr lang="ru-RU" dirty="0" err="1"/>
              <a:t>ве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та є </a:t>
            </a:r>
            <a:r>
              <a:rPr lang="ru-RU" dirty="0" err="1"/>
              <a:t>унікальними</a:t>
            </a:r>
            <a:r>
              <a:rPr lang="ru-RU" dirty="0"/>
              <a:t> за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хімічним</a:t>
            </a:r>
            <a:r>
              <a:rPr lang="ru-RU" dirty="0"/>
              <a:t> складом. </a:t>
            </a:r>
            <a:endParaRPr lang="ru-RU" dirty="0" smtClean="0"/>
          </a:p>
          <a:p>
            <a:pPr algn="just"/>
            <a:r>
              <a:rPr lang="ru-RU" dirty="0" smtClean="0"/>
              <a:t>Практично </a:t>
            </a:r>
            <a:r>
              <a:rPr lang="ru-RU" dirty="0" err="1" smtClean="0"/>
              <a:t>невичерпними</a:t>
            </a:r>
            <a:r>
              <a:rPr lang="ru-RU" dirty="0" smtClean="0"/>
              <a:t> </a:t>
            </a:r>
            <a:r>
              <a:rPr lang="ru-RU" dirty="0" err="1"/>
              <a:t>вважають</a:t>
            </a:r>
            <a:r>
              <a:rPr lang="ru-RU" dirty="0"/>
              <a:t> запаси </a:t>
            </a:r>
            <a:r>
              <a:rPr lang="ru-RU" dirty="0" err="1"/>
              <a:t>лікувальних</a:t>
            </a:r>
            <a:r>
              <a:rPr lang="ru-RU" dirty="0"/>
              <a:t> </a:t>
            </a:r>
            <a:r>
              <a:rPr lang="ru-RU" dirty="0" smtClean="0"/>
              <a:t>грязей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2574" y="3782217"/>
            <a:ext cx="48332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0" i="1" dirty="0" err="1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Бальнеологічні</a:t>
            </a:r>
            <a:r>
              <a:rPr lang="ru-RU" sz="1200" b="0" i="1" dirty="0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200" b="0" i="1" dirty="0" err="1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ресурси</a:t>
            </a:r>
            <a:r>
              <a:rPr lang="ru-RU" sz="1200" b="0" i="1" dirty="0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- </a:t>
            </a:r>
            <a:r>
              <a:rPr lang="ru-RU" sz="1200" b="0" i="1" dirty="0" err="1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природні</a:t>
            </a:r>
            <a:r>
              <a:rPr lang="ru-RU" sz="1200" b="0" i="1" dirty="0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200" b="0" i="1" dirty="0" err="1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лікувальні</a:t>
            </a:r>
            <a:r>
              <a:rPr lang="ru-RU" sz="1200" b="0" i="1" dirty="0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200" b="0" i="1" dirty="0" err="1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речовини</a:t>
            </a:r>
            <a:r>
              <a:rPr lang="ru-RU" sz="1200" b="0" i="1" dirty="0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1200" b="0" i="1" dirty="0" err="1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які</a:t>
            </a:r>
            <a:r>
              <a:rPr lang="ru-RU" sz="1200" b="0" i="1" dirty="0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200" b="0" i="1" dirty="0" err="1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використовуються</a:t>
            </a:r>
            <a:r>
              <a:rPr lang="ru-RU" sz="1200" b="0" i="1" dirty="0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для не медикаментозного </a:t>
            </a:r>
            <a:r>
              <a:rPr lang="ru-RU" sz="1200" b="0" i="1" dirty="0" err="1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лікування</a:t>
            </a:r>
            <a:r>
              <a:rPr lang="ru-RU" sz="1200" b="0" i="1" dirty="0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на курортах і в поза </a:t>
            </a:r>
            <a:r>
              <a:rPr lang="ru-RU" sz="1200" b="0" i="1" dirty="0" err="1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курортних</a:t>
            </a:r>
            <a:r>
              <a:rPr lang="ru-RU" sz="1200" b="0" i="1" dirty="0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200" b="0" i="1" dirty="0" err="1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умовах</a:t>
            </a:r>
            <a:endParaRPr lang="uk-UA" sz="1200" i="1" dirty="0"/>
          </a:p>
        </p:txBody>
      </p:sp>
      <p:pic>
        <p:nvPicPr>
          <p:cNvPr id="5" name="Picture 2" descr="Карта підземних вод Украї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76"/>
            <a:ext cx="7199086" cy="419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Соки і вода «Моршинська» негазована у Києві | Mafia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3" y="4436364"/>
            <a:ext cx="1884288" cy="242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Вода минеральная &quot;Миргородська&quot; в Киеве и пригороде: купить по хорошей цене  с доставкой. Розница, фасовка 1,5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93" y="4432456"/>
            <a:ext cx="2425544" cy="242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7715" y="6488668"/>
            <a:ext cx="207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Мінеральні води</a:t>
            </a:r>
            <a:endParaRPr lang="uk-UA" dirty="0"/>
          </a:p>
        </p:txBody>
      </p:sp>
      <p:sp>
        <p:nvSpPr>
          <p:cNvPr id="10" name="Овал 9"/>
          <p:cNvSpPr/>
          <p:nvPr/>
        </p:nvSpPr>
        <p:spPr>
          <a:xfrm>
            <a:off x="4191000" y="1244600"/>
            <a:ext cx="1382486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/>
          <p:cNvSpPr/>
          <p:nvPr/>
        </p:nvSpPr>
        <p:spPr>
          <a:xfrm>
            <a:off x="20319" y="1454150"/>
            <a:ext cx="2424753" cy="13195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/>
          <p:cNvSpPr/>
          <p:nvPr/>
        </p:nvSpPr>
        <p:spPr>
          <a:xfrm>
            <a:off x="2324355" y="1429824"/>
            <a:ext cx="1499904" cy="63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194" name="Picture 2" descr="ᐉ Лікувальна вода в Трускавці, опис, характеристики| Відпочинок ❸❻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398520"/>
            <a:ext cx="3394082" cy="245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Поляна Квасова является настоящей жемчужиной закарпатских вод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345" y="4436364"/>
            <a:ext cx="973848" cy="24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Знаменита вода &quot;Шаянська&quot; повністю зникла з русел? » Новини Закарпатт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868" y="4444181"/>
            <a:ext cx="3568131" cy="24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836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3496" y="609600"/>
            <a:ext cx="10110789" cy="1727199"/>
          </a:xfrm>
        </p:spPr>
        <p:txBody>
          <a:bodyPr/>
          <a:lstStyle/>
          <a:p>
            <a:r>
              <a:rPr lang="ru-RU" dirty="0" err="1"/>
              <a:t>Величезний</a:t>
            </a:r>
            <a:r>
              <a:rPr lang="ru-RU" dirty="0"/>
              <a:t> </a:t>
            </a:r>
            <a:r>
              <a:rPr lang="ru-RU" dirty="0" err="1"/>
              <a:t>туристичний</a:t>
            </a:r>
            <a:r>
              <a:rPr lang="ru-RU" dirty="0"/>
              <a:t> </a:t>
            </a:r>
            <a:r>
              <a:rPr lang="ru-RU" dirty="0" err="1"/>
              <a:t>потенціал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історико-культурні</a:t>
            </a:r>
            <a:r>
              <a:rPr lang="ru-RU" dirty="0"/>
              <a:t> (</a:t>
            </a:r>
            <a:r>
              <a:rPr lang="ru-RU" dirty="0" err="1" smtClean="0"/>
              <a:t>пізнавальні</a:t>
            </a:r>
            <a:r>
              <a:rPr lang="ru-RU" dirty="0"/>
              <a:t>) </a:t>
            </a:r>
            <a:r>
              <a:rPr lang="ru-RU" dirty="0" err="1"/>
              <a:t>ресурси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/>
              <a:t>державному </a:t>
            </a:r>
            <a:r>
              <a:rPr lang="ru-RU" dirty="0" err="1"/>
              <a:t>обліку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перебувають</a:t>
            </a:r>
            <a:r>
              <a:rPr lang="ru-RU" dirty="0"/>
              <a:t> </a:t>
            </a:r>
            <a:r>
              <a:rPr lang="ru-RU" dirty="0" err="1" smtClean="0"/>
              <a:t>понад</a:t>
            </a:r>
            <a:r>
              <a:rPr lang="ru-RU" dirty="0"/>
              <a:t> </a:t>
            </a:r>
            <a:r>
              <a:rPr lang="uk-UA" dirty="0" smtClean="0"/>
              <a:t>130 </a:t>
            </a:r>
            <a:r>
              <a:rPr lang="uk-UA" dirty="0"/>
              <a:t>тис. пам’яток археології, історії, мистецтва, архітектури, </a:t>
            </a:r>
            <a:r>
              <a:rPr lang="uk-UA" dirty="0" smtClean="0"/>
              <a:t>містобудування</a:t>
            </a:r>
            <a:r>
              <a:rPr lang="uk-UA" dirty="0"/>
              <a:t>, садово-паркового мистецтва</a:t>
            </a:r>
          </a:p>
        </p:txBody>
      </p:sp>
      <p:pic>
        <p:nvPicPr>
          <p:cNvPr id="9218" name="Picture 2" descr="https://api.visicom.ua/media/poctkercity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40114"/>
            <a:ext cx="7097487" cy="521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Топ – 10 визначних місць Полтави – Новини Полтавщи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343" y="1653190"/>
            <a:ext cx="3270456" cy="237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Корпусний сад (Полтава) — Вікіпеді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86" y="4028813"/>
            <a:ext cx="5094514" cy="293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78889" y="4015737"/>
            <a:ext cx="4895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Парк у </a:t>
            </a:r>
            <a:r>
              <a:rPr lang="ru-RU" sz="1600" b="0" i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центрі</a:t>
            </a:r>
            <a:r>
              <a:rPr lang="ru-RU" sz="1600" b="0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600" b="0" i="1" u="none" strike="noStrike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Полтави</a:t>
            </a:r>
            <a:r>
              <a:rPr lang="ru-RU" sz="1600" b="0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1600" b="0" i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пам'ятка</a:t>
            </a:r>
            <a:r>
              <a:rPr lang="ru-RU" sz="1600" b="0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садово-паркового </a:t>
            </a:r>
            <a:r>
              <a:rPr lang="ru-RU" sz="1600" b="0" i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мистецтва</a:t>
            </a:r>
            <a:r>
              <a:rPr lang="ru-RU" sz="1600" b="0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.</a:t>
            </a:r>
            <a:endParaRPr lang="uk-UA" sz="1600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43799" y="1903061"/>
            <a:ext cx="16304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Arial" panose="020B0604020202020204" pitchFamily="34" charset="0"/>
              </a:rPr>
              <a:t>О</a:t>
            </a:r>
            <a:r>
              <a:rPr lang="ru-RU" b="0" i="0" dirty="0" err="1" smtClean="0">
                <a:effectLst/>
                <a:latin typeface="Arial" panose="020B0604020202020204" pitchFamily="34" charset="0"/>
              </a:rPr>
              <a:t>ригінальна</a:t>
            </a:r>
            <a:r>
              <a:rPr lang="ru-RU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 smtClean="0">
                <a:effectLst/>
                <a:latin typeface="Arial" panose="020B0604020202020204" pitchFamily="34" charset="0"/>
              </a:rPr>
              <a:t>пам'ятка</a:t>
            </a:r>
            <a:r>
              <a:rPr lang="ru-RU" b="0" i="0" dirty="0" smtClean="0">
                <a:effectLst/>
                <a:latin typeface="Arial" panose="020B0604020202020204" pitchFamily="34" charset="0"/>
              </a:rPr>
              <a:t> у </a:t>
            </a:r>
            <a:r>
              <a:rPr lang="ru-RU" b="0" i="0" dirty="0" err="1" smtClean="0">
                <a:effectLst/>
                <a:latin typeface="Arial" panose="020B0604020202020204" pitchFamily="34" charset="0"/>
              </a:rPr>
              <a:t>формі</a:t>
            </a:r>
            <a:r>
              <a:rPr lang="ru-RU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 smtClean="0">
                <a:effectLst/>
                <a:latin typeface="Arial" panose="020B0604020202020204" pitchFamily="34" charset="0"/>
              </a:rPr>
              <a:t>альтанки</a:t>
            </a:r>
            <a:r>
              <a:rPr lang="ru-RU" b="0" i="0" dirty="0" smtClean="0">
                <a:effectLst/>
                <a:latin typeface="Arial" panose="020B0604020202020204" pitchFamily="34" charset="0"/>
              </a:rPr>
              <a:t> в </a:t>
            </a:r>
            <a:r>
              <a:rPr lang="ru-RU" b="0" i="0" dirty="0" err="1" smtClean="0">
                <a:effectLst/>
                <a:latin typeface="Arial" panose="020B0604020202020204" pitchFamily="34" charset="0"/>
              </a:rPr>
              <a:t>місті</a:t>
            </a:r>
            <a:r>
              <a:rPr lang="ru-RU" b="0" i="0" dirty="0" smtClean="0">
                <a:effectLst/>
                <a:latin typeface="Arial" panose="020B0604020202020204" pitchFamily="34" charset="0"/>
              </a:rPr>
              <a:t> </a:t>
            </a:r>
            <a:r>
              <a:rPr lang="ru-RU" b="0" i="0" u="sng" dirty="0" err="1" smtClean="0">
                <a:effectLst/>
                <a:latin typeface="Arial" panose="020B0604020202020204" pitchFamily="34" charset="0"/>
              </a:rPr>
              <a:t>Полтаві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73343" y="1721673"/>
            <a:ext cx="3119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Ротонда дружби народів</a:t>
            </a:r>
            <a:endParaRPr lang="uk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66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0957" y="734291"/>
            <a:ext cx="10212388" cy="1496291"/>
          </a:xfrm>
        </p:spPr>
        <p:txBody>
          <a:bodyPr/>
          <a:lstStyle/>
          <a:p>
            <a:r>
              <a:rPr lang="ru-RU" dirty="0" err="1"/>
              <a:t>Найцінніші</a:t>
            </a:r>
            <a:r>
              <a:rPr lang="ru-RU" dirty="0"/>
              <a:t> </a:t>
            </a:r>
            <a:r>
              <a:rPr lang="ru-RU" dirty="0" err="1"/>
              <a:t>зразки</a:t>
            </a:r>
            <a:r>
              <a:rPr lang="ru-RU" dirty="0"/>
              <a:t> </a:t>
            </a:r>
            <a:r>
              <a:rPr lang="ru-RU" dirty="0" err="1"/>
              <a:t>природної</a:t>
            </a:r>
            <a:r>
              <a:rPr lang="ru-RU" dirty="0"/>
              <a:t> та </a:t>
            </a:r>
            <a:r>
              <a:rPr lang="ru-RU" dirty="0" err="1"/>
              <a:t>культурної</a:t>
            </a:r>
            <a:r>
              <a:rPr lang="ru-RU" dirty="0"/>
              <a:t> </a:t>
            </a:r>
            <a:r>
              <a:rPr lang="ru-RU" dirty="0" err="1"/>
              <a:t>спадщини</a:t>
            </a:r>
            <a:r>
              <a:rPr lang="ru-RU" dirty="0"/>
              <a:t> </a:t>
            </a:r>
            <a:r>
              <a:rPr lang="ru-RU" dirty="0" err="1" smtClean="0"/>
              <a:t>перебувають</a:t>
            </a:r>
            <a:r>
              <a:rPr lang="ru-RU" dirty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/>
              <a:t>охороною</a:t>
            </a:r>
            <a:r>
              <a:rPr lang="ru-RU" dirty="0"/>
              <a:t> ЮНЕСКО. </a:t>
            </a:r>
            <a:endParaRPr lang="ru-RU" dirty="0" smtClean="0"/>
          </a:p>
          <a:p>
            <a:r>
              <a:rPr lang="ru-RU" dirty="0" smtClean="0"/>
              <a:t>До </a:t>
            </a:r>
            <a:r>
              <a:rPr lang="ru-RU" dirty="0"/>
              <a:t>списку </a:t>
            </a:r>
            <a:r>
              <a:rPr lang="ru-RU" dirty="0" err="1"/>
              <a:t>об’єктів</a:t>
            </a:r>
            <a:r>
              <a:rPr lang="ru-RU" dirty="0"/>
              <a:t> ЮНЕСКО </a:t>
            </a:r>
            <a:r>
              <a:rPr lang="ru-RU" dirty="0" err="1"/>
              <a:t>входять</a:t>
            </a:r>
            <a:r>
              <a:rPr lang="ru-RU" dirty="0"/>
              <a:t> й </a:t>
            </a:r>
            <a:r>
              <a:rPr lang="ru-RU" dirty="0" err="1" smtClean="0"/>
              <a:t>українські</a:t>
            </a:r>
            <a:r>
              <a:rPr lang="ru-RU" dirty="0" smtClean="0"/>
              <a:t> </a:t>
            </a:r>
            <a:r>
              <a:rPr lang="ru-RU" dirty="0"/>
              <a:t>культурно-</a:t>
            </a:r>
            <a:r>
              <a:rPr lang="ru-RU" dirty="0" err="1"/>
              <a:t>архітектурні</a:t>
            </a:r>
            <a:r>
              <a:rPr lang="ru-RU" dirty="0"/>
              <a:t> та </a:t>
            </a:r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пам’ятки</a:t>
            </a:r>
            <a:endParaRPr lang="uk-UA" dirty="0"/>
          </a:p>
        </p:txBody>
      </p:sp>
      <p:pic>
        <p:nvPicPr>
          <p:cNvPr id="10242" name="Picture 2" descr="Список об'єктів Світової спадщини ЮНЕСКО в Європі та Північній Америці —  Вікіпед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7934"/>
            <a:ext cx="5309755" cy="211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803819"/>
            <a:ext cx="5309755" cy="175432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uk-UA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Світова́ </a:t>
            </a:r>
            <a:r>
              <a:rPr lang="uk-UA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спа́дщина</a:t>
            </a:r>
            <a:r>
              <a:rPr lang="uk-UA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ЮНЕСКО</a:t>
            </a:r>
            <a:r>
              <a:rPr lang="uk-UA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 (</a:t>
            </a:r>
            <a:r>
              <a:rPr lang="en-US" b="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World Heritage</a:t>
            </a:r>
            <a:r>
              <a:rPr lang="en-US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) — </a:t>
            </a:r>
            <a:r>
              <a:rPr lang="uk-UA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видатні культурні та природні </a:t>
            </a:r>
            <a:r>
              <a:rPr lang="uk-UA" b="0" i="0" u="none" strike="noStrik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цінності</a:t>
            </a:r>
            <a:r>
              <a:rPr lang="uk-UA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що вважаються надбанням усього людства.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Головна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зробити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відомими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захистити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об'єкти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унікальними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своєму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роді</a:t>
            </a:r>
            <a:endParaRPr lang="uk-UA" b="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761" y="2039726"/>
            <a:ext cx="6750239" cy="481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13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1. Туризм, його види, значення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19090"/>
            <a:ext cx="8915400" cy="1509490"/>
          </a:xfrm>
        </p:spPr>
        <p:txBody>
          <a:bodyPr/>
          <a:lstStyle/>
          <a:p>
            <a:pPr algn="just"/>
            <a:r>
              <a:rPr lang="uk-UA" i="1" dirty="0"/>
              <a:t>Туризм </a:t>
            </a:r>
            <a:r>
              <a:rPr lang="uk-UA" dirty="0"/>
              <a:t>(із </a:t>
            </a:r>
            <a:r>
              <a:rPr lang="uk-UA" dirty="0" err="1"/>
              <a:t>фр</a:t>
            </a:r>
            <a:r>
              <a:rPr lang="uk-UA" dirty="0"/>
              <a:t>. «прогулянка», «поїздка», «подорож») — </a:t>
            </a:r>
            <a:r>
              <a:rPr lang="uk-UA" i="1" dirty="0"/>
              <a:t>один із видів активного відпочинку, що являє собою подорожі, здійснені з метою пізнання тих або інших районів, нових країн із просвітительською, оздоровчою, </a:t>
            </a:r>
            <a:r>
              <a:rPr lang="uk-UA" i="1" dirty="0" err="1"/>
              <a:t>професійно</a:t>
            </a:r>
            <a:r>
              <a:rPr lang="uk-UA" i="1" dirty="0"/>
              <a:t>-діловою, спортивною, релігійною або іншою </a:t>
            </a:r>
            <a:r>
              <a:rPr lang="uk-UA" i="1" dirty="0" smtClean="0"/>
              <a:t>метою</a:t>
            </a:r>
          </a:p>
          <a:p>
            <a:pPr marL="0" indent="0" algn="just">
              <a:buNone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4" y="1340619"/>
            <a:ext cx="2255118" cy="1585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7" y="3281412"/>
            <a:ext cx="2501805" cy="2858410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885774378"/>
              </p:ext>
            </p:extLst>
          </p:nvPr>
        </p:nvGraphicFramePr>
        <p:xfrm>
          <a:off x="2669892" y="3378201"/>
          <a:ext cx="8834720" cy="3473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 flipH="1">
            <a:off x="5689600" y="3983411"/>
            <a:ext cx="673100" cy="423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8115205" y="4089400"/>
            <a:ext cx="711200" cy="317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трелка вниз 11"/>
          <p:cNvSpPr/>
          <p:nvPr/>
        </p:nvSpPr>
        <p:spPr>
          <a:xfrm rot="3747944">
            <a:off x="8226109" y="4951583"/>
            <a:ext cx="538528" cy="5767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8185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туризм\geographia-9-boyko-1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946"/>
            <a:ext cx="9739745" cy="6878946"/>
          </a:xfrm>
          <a:noFill/>
        </p:spPr>
      </p:pic>
      <p:pic>
        <p:nvPicPr>
          <p:cNvPr id="11266" name="Picture 2" descr="Kijów - Sobór Mądrości Bożej 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629" y="526674"/>
            <a:ext cx="6170371" cy="411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4630057" y="1320800"/>
            <a:ext cx="1712686" cy="1306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Список об'єктів Світової спадщини ЮНЕСКО в Європі та Північній Америці —  Вікіпеді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45" y="4645397"/>
            <a:ext cx="5309755" cy="211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2005-08-15 Pechersk Lavra seen from river Dnepr Kiev 311 cropped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629" y="526674"/>
            <a:ext cx="6170371" cy="411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148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туризм\geographia-9-boyko-1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946"/>
            <a:ext cx="9739745" cy="6878946"/>
          </a:xfrm>
          <a:noFill/>
        </p:spPr>
      </p:pic>
      <p:pic>
        <p:nvPicPr>
          <p:cNvPr id="8" name="Picture 2" descr="Список об'єктів Світової спадщини ЮНЕСКО в Європі та Північній Америці —  Вікіпеді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45" y="4645397"/>
            <a:ext cx="5309755" cy="211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Lwów - Widok z wieży ratuszowej 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45212"/>
            <a:ext cx="762000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>
            <a:off x="1262743" y="1814286"/>
            <a:ext cx="4049486" cy="43543"/>
          </a:xfrm>
          <a:prstGeom prst="straightConnector1">
            <a:avLst/>
          </a:prstGeom>
          <a:ln w="76200">
            <a:solidFill>
              <a:srgbClr val="088C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490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туризм\geographia-9-boyko-1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946"/>
            <a:ext cx="9739745" cy="6878946"/>
          </a:xfrm>
          <a:noFill/>
        </p:spPr>
      </p:pic>
      <p:pic>
        <p:nvPicPr>
          <p:cNvPr id="13316" name="Picture 4" descr="ЛокальнеЗображенн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-20946"/>
            <a:ext cx="5353050" cy="687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Список об'єктів Світової спадщини ЮНЕСКО в Європі та Північній Америці —  Вікіпеді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5353050"/>
            <a:ext cx="2500993" cy="150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eus-www.sway-cdn.com/s/jBMX7RKN88ow1XTF/images/gunUajs4jlrzcY?quality=1024&amp;allowAnimation=true&amp;embeddedHost=tr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425" y="3453651"/>
            <a:ext cx="9339575" cy="340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 стрелкой 17"/>
          <p:cNvCxnSpPr/>
          <p:nvPr/>
        </p:nvCxnSpPr>
        <p:spPr>
          <a:xfrm>
            <a:off x="2068651" y="2830287"/>
            <a:ext cx="1197063" cy="899884"/>
          </a:xfrm>
          <a:prstGeom prst="straightConnector1">
            <a:avLst/>
          </a:prstGeom>
          <a:ln w="76200">
            <a:solidFill>
              <a:srgbClr val="BA1C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775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туризм\geographia-9-boyko-1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2159"/>
            <a:ext cx="9739745" cy="6878946"/>
          </a:xfrm>
          <a:noFill/>
        </p:spPr>
      </p:pic>
      <p:pic>
        <p:nvPicPr>
          <p:cNvPr id="13316" name="Picture 4" descr="ЛокальнеЗображенн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-20946"/>
            <a:ext cx="5353050" cy="687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Список об'єктів Світової спадщини ЮНЕСКО в Європі та Північній Америці —  Вікіпеді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5353050"/>
            <a:ext cx="2500993" cy="150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eus-www.sway-cdn.com/s/jBMX7RKN88ow1XTF/images/WdvVAarnAiPUGu?quality=960&amp;allowAnimation=true&amp;embeddedHost=tr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30629"/>
            <a:ext cx="5252110" cy="323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2820944" y="2119087"/>
            <a:ext cx="6644061" cy="7402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3731912" y="3149600"/>
            <a:ext cx="5891059" cy="14512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4" descr="Truve Geodetic Arc chain «Katerinowka» picture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552" y="130629"/>
            <a:ext cx="2279508" cy="170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F:\туризм\Struve_Geodetic_Arc_in_Felshty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8950" y="150079"/>
            <a:ext cx="2127250" cy="16787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0208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туризм\geographia-9-boyko-1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946"/>
            <a:ext cx="9739745" cy="6878946"/>
          </a:xfrm>
          <a:noFill/>
        </p:spPr>
      </p:pic>
      <p:pic>
        <p:nvPicPr>
          <p:cNvPr id="13316" name="Picture 4" descr="ЛокальнеЗображенн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-20946"/>
            <a:ext cx="5353050" cy="687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Список об'єктів Світової спадщини ЮНЕСКО в Європі та Північній Америці —  Вікіпеді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5353050"/>
            <a:ext cx="2500993" cy="150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hersonesos column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085"/>
            <a:ext cx="5008371" cy="333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 flipH="1" flipV="1">
            <a:off x="4007247" y="2707943"/>
            <a:ext cx="2002247" cy="2368428"/>
          </a:xfrm>
          <a:prstGeom prst="straightConnector1">
            <a:avLst/>
          </a:prstGeom>
          <a:ln w="76200">
            <a:solidFill>
              <a:srgbClr val="F287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4" name="Picture 4" descr="https://eus-www.sway-cdn.com/s/jBMX7RKN88ow1XTF/images/5HFnilNXFw_Acm?quality=1200&amp;allowAnimation=true&amp;embeddedHost=tr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71" y="-53251"/>
            <a:ext cx="7445830" cy="334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066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туризм\geographia-9-boyko-1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946"/>
            <a:ext cx="9739745" cy="6878946"/>
          </a:xfrm>
          <a:noFill/>
        </p:spPr>
      </p:pic>
      <p:pic>
        <p:nvPicPr>
          <p:cNvPr id="13316" name="Picture 4" descr="ЛокальнеЗображенн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-20946"/>
            <a:ext cx="5353050" cy="687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Список об'єктів Світової спадщини ЮНЕСКО в Європі та Північній Америці —  Вікіпеді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5353050"/>
            <a:ext cx="2500993" cy="150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Церква Св.Духа (Потелич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-149557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>
            <a:off x="1132115" y="1727200"/>
            <a:ext cx="3614056" cy="841829"/>
          </a:xfrm>
          <a:prstGeom prst="straightConnector1">
            <a:avLst/>
          </a:prstGeom>
          <a:ln w="76200">
            <a:solidFill>
              <a:srgbClr val="DF67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8" name="Picture 4" descr="https://eus-www.sway-cdn.com/s/jBMX7RKN88ow1XTF/images/MYa_Y4I2ubTXrq?quality=965&amp;allowAnimation=true&amp;embeddedHost=tr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7359"/>
            <a:ext cx="3357994" cy="253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985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туризм\geographia-9-boyko-1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946"/>
            <a:ext cx="9739745" cy="6878946"/>
          </a:xfrm>
          <a:noFill/>
        </p:spPr>
      </p:pic>
      <p:pic>
        <p:nvPicPr>
          <p:cNvPr id="13316" name="Picture 4" descr="ЛокальнеЗображенн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-20946"/>
            <a:ext cx="5353050" cy="687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Список об'єктів Світової спадщини ЮНЕСКО в Європі та Північній Америці —  Вікіпеді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5353050"/>
            <a:ext cx="2500993" cy="150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Svydovec, Tempa, hřeb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57" y="-23282"/>
            <a:ext cx="6037943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1397001" y="2996444"/>
            <a:ext cx="5656942" cy="269270"/>
          </a:xfrm>
          <a:prstGeom prst="straightConnector1">
            <a:avLst/>
          </a:prstGeom>
          <a:ln w="76200">
            <a:solidFill>
              <a:srgbClr val="56A0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2" name="Picture 4" descr="https://eus-www.sway-cdn.com/s/jBMX7RKN88ow1XTF/images/APi36g8lJmKlIG?quality=1369&amp;allowAnimation=true&amp;embeddedHost=tr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4358"/>
            <a:ext cx="3892353" cy="25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758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0225" y="430654"/>
            <a:ext cx="8911687" cy="1280890"/>
          </a:xfrm>
        </p:spPr>
        <p:txBody>
          <a:bodyPr/>
          <a:lstStyle/>
          <a:p>
            <a:r>
              <a:rPr lang="ru-RU" dirty="0" err="1"/>
              <a:t>Р</a:t>
            </a:r>
            <a:r>
              <a:rPr lang="ru-RU" dirty="0" err="1" smtClean="0"/>
              <a:t>екреаційно-туристичні</a:t>
            </a:r>
            <a:r>
              <a:rPr lang="ru-RU" dirty="0" smtClean="0"/>
              <a:t> </a:t>
            </a:r>
            <a:r>
              <a:rPr lang="uk-UA" dirty="0" smtClean="0"/>
              <a:t>райони</a:t>
            </a:r>
            <a:endParaRPr lang="uk-UA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346200" y="6261100"/>
            <a:ext cx="10985500" cy="5969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dirty="0" err="1" smtClean="0"/>
              <a:t>Нині</a:t>
            </a:r>
            <a:r>
              <a:rPr lang="ru-RU" dirty="0" smtClean="0"/>
              <a:t> </a:t>
            </a:r>
            <a:r>
              <a:rPr lang="ru-RU" dirty="0" err="1" smtClean="0"/>
              <a:t>серед</a:t>
            </a:r>
            <a:r>
              <a:rPr lang="ru-RU" dirty="0" smtClean="0"/>
              <a:t> них </a:t>
            </a:r>
            <a:r>
              <a:rPr lang="ru-RU" dirty="0" err="1" smtClean="0"/>
              <a:t>найінтенсивніше</a:t>
            </a:r>
            <a:r>
              <a:rPr lang="ru-RU" dirty="0" smtClean="0"/>
              <a:t> </a:t>
            </a:r>
            <a:r>
              <a:rPr lang="ru-RU" dirty="0" err="1" smtClean="0"/>
              <a:t>використовуються</a:t>
            </a:r>
            <a:r>
              <a:rPr lang="ru-RU" dirty="0" smtClean="0"/>
              <a:t> </a:t>
            </a:r>
            <a:r>
              <a:rPr lang="ru-RU" b="1" dirty="0" err="1" smtClean="0"/>
              <a:t>Південний</a:t>
            </a:r>
            <a:r>
              <a:rPr lang="ru-RU" dirty="0" smtClean="0"/>
              <a:t> (</a:t>
            </a:r>
            <a:r>
              <a:rPr lang="ru-RU" dirty="0" err="1" smtClean="0"/>
              <a:t>Причорноморський</a:t>
            </a:r>
            <a:r>
              <a:rPr lang="ru-RU" dirty="0" smtClean="0"/>
              <a:t>) і </a:t>
            </a:r>
            <a:r>
              <a:rPr lang="ru-RU" b="1" dirty="0" err="1" smtClean="0"/>
              <a:t>Карпатський</a:t>
            </a:r>
            <a:r>
              <a:rPr lang="ru-RU" dirty="0" smtClean="0"/>
              <a:t> </a:t>
            </a:r>
            <a:r>
              <a:rPr lang="ru-RU" dirty="0" err="1" smtClean="0"/>
              <a:t>райони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великі</a:t>
            </a:r>
            <a:r>
              <a:rPr lang="ru-RU" dirty="0" smtClean="0"/>
              <a:t> </a:t>
            </a:r>
            <a:r>
              <a:rPr lang="ru-RU" dirty="0" err="1" smtClean="0"/>
              <a:t>старовинні</a:t>
            </a:r>
            <a:r>
              <a:rPr lang="ru-RU" dirty="0" smtClean="0"/>
              <a:t> </a:t>
            </a:r>
            <a:r>
              <a:rPr lang="ru-RU" dirty="0" err="1" smtClean="0"/>
              <a:t>міста</a:t>
            </a:r>
            <a:r>
              <a:rPr lang="ru-RU" dirty="0"/>
              <a:t> </a:t>
            </a:r>
            <a:r>
              <a:rPr lang="uk-UA" dirty="0" smtClean="0"/>
              <a:t>Київ, Львів, Чернігів тощо.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77" y="1071099"/>
            <a:ext cx="7696200" cy="5190001"/>
          </a:xfrm>
          <a:prstGeom prst="rect">
            <a:avLst/>
          </a:prstGeom>
        </p:spPr>
      </p:pic>
      <p:sp>
        <p:nvSpPr>
          <p:cNvPr id="6" name="Правая фигурная скобка 5"/>
          <p:cNvSpPr/>
          <p:nvPr/>
        </p:nvSpPr>
        <p:spPr>
          <a:xfrm>
            <a:off x="4123531" y="1428969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-149738" y="1309004"/>
            <a:ext cx="4428716" cy="2774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err="1" smtClean="0"/>
              <a:t>Залежно</a:t>
            </a:r>
            <a:r>
              <a:rPr lang="ru-RU" sz="1600" dirty="0" smtClean="0"/>
              <a:t> </a:t>
            </a:r>
            <a:r>
              <a:rPr lang="ru-RU" sz="1600" dirty="0" err="1" smtClean="0"/>
              <a:t>від</a:t>
            </a:r>
            <a:r>
              <a:rPr lang="ru-RU" sz="1600" dirty="0" smtClean="0"/>
              <a:t> складу </a:t>
            </a:r>
            <a:r>
              <a:rPr lang="ru-RU" sz="1600" dirty="0" err="1" smtClean="0"/>
              <a:t>рекреаційних</a:t>
            </a:r>
            <a:r>
              <a:rPr lang="ru-RU" sz="1600" dirty="0" smtClean="0"/>
              <a:t> </a:t>
            </a:r>
            <a:r>
              <a:rPr lang="ru-RU" sz="1600" dirty="0" err="1" smtClean="0"/>
              <a:t>ресурсів</a:t>
            </a:r>
            <a:r>
              <a:rPr lang="ru-RU" sz="1600" dirty="0" smtClean="0"/>
              <a:t> та </a:t>
            </a:r>
            <a:r>
              <a:rPr lang="ru-RU" sz="1600" dirty="0" err="1" smtClean="0"/>
              <a:t>сформованості</a:t>
            </a:r>
            <a:r>
              <a:rPr lang="ru-RU" sz="1600" dirty="0" smtClean="0"/>
              <a:t> </a:t>
            </a:r>
            <a:r>
              <a:rPr lang="ru-RU" sz="1600" dirty="0" err="1" smtClean="0"/>
              <a:t>туристичної</a:t>
            </a:r>
            <a:r>
              <a:rPr lang="ru-RU" sz="1600" dirty="0" smtClean="0"/>
              <a:t> </a:t>
            </a:r>
            <a:r>
              <a:rPr lang="ru-RU" sz="1600" dirty="0" err="1" smtClean="0"/>
              <a:t>інфраструктури</a:t>
            </a:r>
            <a:r>
              <a:rPr lang="ru-RU" sz="1600" dirty="0" smtClean="0"/>
              <a:t> в </a:t>
            </a:r>
            <a:r>
              <a:rPr lang="ru-RU" sz="1600" dirty="0" err="1" smtClean="0"/>
              <a:t>Україні</a:t>
            </a:r>
            <a:r>
              <a:rPr lang="ru-RU" sz="1600" dirty="0" smtClean="0"/>
              <a:t> </a:t>
            </a:r>
            <a:r>
              <a:rPr lang="ru-RU" sz="1600" dirty="0" err="1" smtClean="0"/>
              <a:t>виділяють</a:t>
            </a:r>
            <a:r>
              <a:rPr lang="ru-RU" sz="1600" dirty="0" smtClean="0"/>
              <a:t>:</a:t>
            </a:r>
            <a:endParaRPr lang="uk-UA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72" y="5243842"/>
            <a:ext cx="1126783" cy="14556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9" y="2463334"/>
            <a:ext cx="3835386" cy="237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75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2067" y="725710"/>
            <a:ext cx="8911687" cy="769261"/>
          </a:xfrm>
        </p:spPr>
        <p:txBody>
          <a:bodyPr/>
          <a:lstStyle/>
          <a:p>
            <a:r>
              <a:rPr lang="ru-RU" b="1" dirty="0" smtClean="0"/>
              <a:t>5. </a:t>
            </a:r>
            <a:r>
              <a:rPr lang="ru-RU" b="1" dirty="0" err="1"/>
              <a:t>Сучасний</a:t>
            </a:r>
            <a:r>
              <a:rPr lang="ru-RU" b="1" dirty="0"/>
              <a:t> стан туризму в </a:t>
            </a:r>
            <a:r>
              <a:rPr lang="ru-RU" b="1" dirty="0" err="1" smtClean="0"/>
              <a:t>Україні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8354" y="1333500"/>
            <a:ext cx="10473646" cy="31750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uk-UA" dirty="0"/>
              <a:t>Різноманітні природні рекреаційні ресурси в поєднанні з </a:t>
            </a:r>
            <a:r>
              <a:rPr lang="uk-UA" dirty="0" smtClean="0"/>
              <a:t>багатою </a:t>
            </a:r>
            <a:r>
              <a:rPr lang="ru-RU" dirty="0" smtClean="0"/>
              <a:t>культурною </a:t>
            </a:r>
            <a:r>
              <a:rPr lang="ru-RU" dirty="0" err="1"/>
              <a:t>спадщиною</a:t>
            </a:r>
            <a:r>
              <a:rPr lang="ru-RU" dirty="0"/>
              <a:t>, </a:t>
            </a:r>
            <a:r>
              <a:rPr lang="ru-RU" dirty="0" err="1"/>
              <a:t>вигідним</a:t>
            </a:r>
            <a:r>
              <a:rPr lang="ru-RU" dirty="0"/>
              <a:t> </a:t>
            </a:r>
            <a:r>
              <a:rPr lang="ru-RU" dirty="0" err="1"/>
              <a:t>географічним</a:t>
            </a:r>
            <a:r>
              <a:rPr lang="ru-RU" dirty="0"/>
              <a:t> </a:t>
            </a:r>
            <a:r>
              <a:rPr lang="ru-RU" dirty="0" err="1"/>
              <a:t>положенням</a:t>
            </a:r>
            <a:r>
              <a:rPr lang="ru-RU" dirty="0"/>
              <a:t>, </a:t>
            </a:r>
            <a:r>
              <a:rPr lang="ru-RU" dirty="0" err="1" smtClean="0"/>
              <a:t>розвине</a:t>
            </a:r>
            <a:r>
              <a:rPr lang="ru-RU" dirty="0" err="1"/>
              <a:t>ною</a:t>
            </a:r>
            <a:r>
              <a:rPr lang="ru-RU" dirty="0"/>
              <a:t> транспортною </a:t>
            </a:r>
            <a:r>
              <a:rPr lang="ru-RU" dirty="0" err="1"/>
              <a:t>інфраструктурою</a:t>
            </a:r>
            <a:r>
              <a:rPr lang="ru-RU" dirty="0"/>
              <a:t>, </a:t>
            </a:r>
            <a:r>
              <a:rPr lang="ru-RU" dirty="0" err="1"/>
              <a:t>наявністю</a:t>
            </a:r>
            <a:r>
              <a:rPr lang="ru-RU" dirty="0"/>
              <a:t> </a:t>
            </a:r>
            <a:r>
              <a:rPr lang="ru-RU" dirty="0" err="1"/>
              <a:t>людських</a:t>
            </a:r>
            <a:r>
              <a:rPr lang="ru-RU" dirty="0"/>
              <a:t> та </a:t>
            </a:r>
            <a:r>
              <a:rPr lang="ru-RU" dirty="0" err="1" smtClean="0"/>
              <a:t>матеріальних</a:t>
            </a:r>
            <a:r>
              <a:rPr lang="ru-RU" dirty="0" smtClean="0"/>
              <a:t> </a:t>
            </a:r>
            <a:r>
              <a:rPr lang="ru-RU" dirty="0" err="1"/>
              <a:t>ресурсів</a:t>
            </a:r>
            <a:r>
              <a:rPr lang="ru-RU" dirty="0"/>
              <a:t> </a:t>
            </a:r>
            <a:r>
              <a:rPr lang="ru-RU" dirty="0" err="1"/>
              <a:t>створюють</a:t>
            </a:r>
            <a:r>
              <a:rPr lang="ru-RU" dirty="0"/>
              <a:t> </a:t>
            </a:r>
            <a:r>
              <a:rPr lang="ru-RU" b="1" dirty="0" err="1">
                <a:solidFill>
                  <a:srgbClr val="FF0000"/>
                </a:solidFill>
              </a:rPr>
              <a:t>усі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необхідні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передумови</a:t>
            </a:r>
            <a:r>
              <a:rPr lang="ru-RU" b="1" dirty="0">
                <a:solidFill>
                  <a:srgbClr val="FF0000"/>
                </a:solidFill>
              </a:rPr>
              <a:t> для </a:t>
            </a:r>
            <a:r>
              <a:rPr lang="ru-RU" b="1" dirty="0" err="1">
                <a:solidFill>
                  <a:srgbClr val="FF0000"/>
                </a:solidFill>
              </a:rPr>
              <a:t>розвитку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туристич</a:t>
            </a:r>
            <a:r>
              <a:rPr lang="uk-UA" b="1" dirty="0" err="1" smtClean="0">
                <a:solidFill>
                  <a:srgbClr val="FF0000"/>
                </a:solidFill>
              </a:rPr>
              <a:t>ної</a:t>
            </a:r>
            <a:r>
              <a:rPr lang="uk-UA" b="1" dirty="0" smtClean="0">
                <a:solidFill>
                  <a:srgbClr val="FF0000"/>
                </a:solidFill>
              </a:rPr>
              <a:t> </a:t>
            </a:r>
            <a:r>
              <a:rPr lang="uk-UA" b="1" dirty="0">
                <a:solidFill>
                  <a:srgbClr val="FF0000"/>
                </a:solidFill>
              </a:rPr>
              <a:t>сфери в Україні.</a:t>
            </a:r>
          </a:p>
          <a:p>
            <a:r>
              <a:rPr lang="ru-RU" dirty="0" err="1"/>
              <a:t>Основними</a:t>
            </a:r>
            <a:r>
              <a:rPr lang="ru-RU" dirty="0"/>
              <a:t> </a:t>
            </a:r>
            <a:r>
              <a:rPr lang="ru-RU" dirty="0" err="1"/>
              <a:t>показниками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характеризують</a:t>
            </a:r>
            <a:r>
              <a:rPr lang="ru-RU" dirty="0"/>
              <a:t> </a:t>
            </a:r>
            <a:r>
              <a:rPr lang="ru-RU" i="1" dirty="0" err="1"/>
              <a:t>в’їзний</a:t>
            </a:r>
            <a:r>
              <a:rPr lang="ru-RU" i="1" dirty="0"/>
              <a:t> туризм</a:t>
            </a:r>
            <a:r>
              <a:rPr lang="ru-RU" dirty="0"/>
              <a:t>, є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/>
              <a:t>туристів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відвідали</a:t>
            </a:r>
            <a:r>
              <a:rPr lang="ru-RU" dirty="0"/>
              <a:t> </a:t>
            </a:r>
            <a:r>
              <a:rPr lang="ru-RU" dirty="0" err="1"/>
              <a:t>країну</a:t>
            </a:r>
            <a:r>
              <a:rPr lang="ru-RU" dirty="0"/>
              <a:t>, та доходи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надання</a:t>
            </a:r>
            <a:r>
              <a:rPr lang="ru-RU" dirty="0"/>
              <a:t> </a:t>
            </a:r>
            <a:r>
              <a:rPr lang="ru-RU" dirty="0" err="1" smtClean="0"/>
              <a:t>туристичних</a:t>
            </a:r>
            <a:r>
              <a:rPr lang="ru-RU" dirty="0"/>
              <a:t> </a:t>
            </a:r>
            <a:r>
              <a:rPr lang="ru-RU" dirty="0" err="1" smtClean="0"/>
              <a:t>послуг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Протягом</a:t>
            </a:r>
            <a:r>
              <a:rPr lang="ru-RU" dirty="0" smtClean="0"/>
              <a:t> 2000-2013 </a:t>
            </a:r>
            <a:r>
              <a:rPr lang="ru-RU" dirty="0"/>
              <a:t>рр.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іноземних</a:t>
            </a:r>
            <a:r>
              <a:rPr lang="ru-RU" dirty="0"/>
              <a:t> </a:t>
            </a:r>
            <a:r>
              <a:rPr lang="ru-RU" dirty="0" err="1"/>
              <a:t>туристів</a:t>
            </a:r>
            <a:r>
              <a:rPr lang="ru-RU" dirty="0"/>
              <a:t> у </a:t>
            </a:r>
            <a:r>
              <a:rPr lang="ru-RU" dirty="0" err="1" smtClean="0"/>
              <a:t>нашій</a:t>
            </a:r>
            <a:r>
              <a:rPr lang="ru-RU" dirty="0" smtClean="0"/>
              <a:t> </a:t>
            </a:r>
            <a:r>
              <a:rPr lang="ru-RU" dirty="0" err="1" smtClean="0"/>
              <a:t>країні</a:t>
            </a:r>
            <a:r>
              <a:rPr lang="ru-RU" dirty="0" smtClean="0"/>
              <a:t> </a:t>
            </a:r>
            <a:r>
              <a:rPr lang="ru-RU" dirty="0" err="1"/>
              <a:t>динамічно</a:t>
            </a:r>
            <a:r>
              <a:rPr lang="ru-RU" dirty="0"/>
              <a:t> </a:t>
            </a:r>
            <a:r>
              <a:rPr lang="ru-RU" dirty="0" err="1"/>
              <a:t>зростала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Рекордними</a:t>
            </a:r>
            <a:r>
              <a:rPr lang="ru-RU" dirty="0" smtClean="0"/>
              <a:t> </a:t>
            </a:r>
            <a:r>
              <a:rPr lang="ru-RU" dirty="0"/>
              <a:t>для </a:t>
            </a:r>
            <a:r>
              <a:rPr lang="ru-RU" dirty="0" err="1"/>
              <a:t>України</a:t>
            </a:r>
            <a:r>
              <a:rPr lang="ru-RU" dirty="0"/>
              <a:t> за </a:t>
            </a:r>
            <a:r>
              <a:rPr lang="ru-RU" dirty="0" err="1"/>
              <a:t>всі</a:t>
            </a:r>
            <a:r>
              <a:rPr lang="ru-RU" dirty="0"/>
              <a:t> роки </a:t>
            </a:r>
            <a:r>
              <a:rPr lang="ru-RU" dirty="0" err="1" smtClean="0"/>
              <a:t>незалежності</a:t>
            </a:r>
            <a:r>
              <a:rPr lang="ru-RU" dirty="0" smtClean="0"/>
              <a:t> </a:t>
            </a:r>
            <a:r>
              <a:rPr lang="ru-RU" dirty="0"/>
              <a:t>стали </a:t>
            </a:r>
            <a:r>
              <a:rPr lang="ru-RU" dirty="0" err="1"/>
              <a:t>показники</a:t>
            </a:r>
            <a:r>
              <a:rPr lang="ru-RU" dirty="0"/>
              <a:t> </a:t>
            </a:r>
            <a:r>
              <a:rPr lang="ru-RU" dirty="0" err="1"/>
              <a:t>в’їзного</a:t>
            </a:r>
            <a:r>
              <a:rPr lang="ru-RU" dirty="0"/>
              <a:t> туризму в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2008 </a:t>
            </a:r>
            <a:r>
              <a:rPr lang="ru-RU" dirty="0"/>
              <a:t>р., коли </a:t>
            </a:r>
            <a:r>
              <a:rPr lang="ru-RU" dirty="0" err="1"/>
              <a:t>країну</a:t>
            </a:r>
            <a:r>
              <a:rPr lang="ru-RU" dirty="0"/>
              <a:t> </a:t>
            </a:r>
            <a:r>
              <a:rPr lang="ru-RU" dirty="0" err="1" smtClean="0"/>
              <a:t>відвідало</a:t>
            </a:r>
            <a:r>
              <a:rPr lang="ru-RU" dirty="0" smtClean="0"/>
              <a:t>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ru-RU" b="1" dirty="0"/>
              <a:t>25,5 млн </a:t>
            </a:r>
            <a:r>
              <a:rPr lang="ru-RU" b="1" dirty="0" err="1" smtClean="0"/>
              <a:t>осіб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За </a:t>
            </a:r>
            <a:r>
              <a:rPr lang="ru-RU" dirty="0" err="1"/>
              <a:t>цим</a:t>
            </a:r>
            <a:r>
              <a:rPr lang="ru-RU" dirty="0"/>
              <a:t> </a:t>
            </a:r>
            <a:r>
              <a:rPr lang="ru-RU" dirty="0" err="1"/>
              <a:t>показником</a:t>
            </a:r>
            <a:r>
              <a:rPr lang="ru-RU" dirty="0"/>
              <a:t> наша </a:t>
            </a:r>
            <a:r>
              <a:rPr lang="ru-RU" dirty="0" err="1" smtClean="0"/>
              <a:t>країна</a:t>
            </a:r>
            <a:r>
              <a:rPr lang="ru-RU" dirty="0" smtClean="0"/>
              <a:t> </a:t>
            </a:r>
            <a:r>
              <a:rPr lang="ru-RU" dirty="0" err="1" smtClean="0"/>
              <a:t>увійшла</a:t>
            </a:r>
            <a:r>
              <a:rPr lang="ru-RU" dirty="0" smtClean="0"/>
              <a:t> </a:t>
            </a:r>
            <a:r>
              <a:rPr lang="ru-RU" dirty="0"/>
              <a:t>до десятки </a:t>
            </a:r>
            <a:r>
              <a:rPr lang="ru-RU" dirty="0" err="1"/>
              <a:t>провідних</a:t>
            </a:r>
            <a:r>
              <a:rPr lang="ru-RU" dirty="0"/>
              <a:t> </a:t>
            </a:r>
            <a:r>
              <a:rPr lang="ru-RU" dirty="0" err="1"/>
              <a:t>туристичних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smtClean="0"/>
              <a:t>світу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54" y="4343400"/>
            <a:ext cx="10418298" cy="25146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032500" y="4474940"/>
            <a:ext cx="736600" cy="787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2137"/>
            <a:ext cx="1936500" cy="22021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28841" y="5452082"/>
            <a:ext cx="5267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MyriadPro-Regular"/>
              </a:rPr>
              <a:t>Динаміка</a:t>
            </a:r>
            <a:r>
              <a:rPr lang="ru-RU" dirty="0">
                <a:latin typeface="MyriadPro-Regular"/>
              </a:rPr>
              <a:t> </a:t>
            </a:r>
            <a:r>
              <a:rPr lang="ru-RU" dirty="0" err="1">
                <a:latin typeface="MyriadPro-Regular"/>
              </a:rPr>
              <a:t>кількості</a:t>
            </a:r>
            <a:r>
              <a:rPr lang="ru-RU" dirty="0">
                <a:latin typeface="MyriadPro-Regular"/>
              </a:rPr>
              <a:t> </a:t>
            </a:r>
            <a:r>
              <a:rPr lang="ru-RU" dirty="0" err="1">
                <a:latin typeface="MyriadPro-Regular"/>
              </a:rPr>
              <a:t>іноземних</a:t>
            </a:r>
            <a:r>
              <a:rPr lang="ru-RU" dirty="0">
                <a:latin typeface="MyriadPro-Regular"/>
              </a:rPr>
              <a:t> </a:t>
            </a:r>
            <a:r>
              <a:rPr lang="ru-RU" dirty="0" err="1">
                <a:latin typeface="MyriadPro-Regular"/>
              </a:rPr>
              <a:t>туристів</a:t>
            </a:r>
            <a:r>
              <a:rPr lang="ru-RU" dirty="0">
                <a:latin typeface="MyriadPro-Regular"/>
              </a:rPr>
              <a:t> в </a:t>
            </a:r>
            <a:r>
              <a:rPr lang="ru-RU" dirty="0" err="1" smtClean="0">
                <a:latin typeface="MyriadPro-Regular"/>
              </a:rPr>
              <a:t>Україні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87346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6512" y="1473200"/>
            <a:ext cx="8915400" cy="2197100"/>
          </a:xfrm>
        </p:spPr>
        <p:txBody>
          <a:bodyPr/>
          <a:lstStyle/>
          <a:p>
            <a:r>
              <a:rPr lang="ru-RU" dirty="0" err="1"/>
              <a:t>Переломним</a:t>
            </a:r>
            <a:r>
              <a:rPr lang="ru-RU" dirty="0"/>
              <a:t> моментом для </a:t>
            </a:r>
            <a:r>
              <a:rPr lang="ru-RU" dirty="0" err="1"/>
              <a:t>подальшого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туризму в </a:t>
            </a:r>
            <a:r>
              <a:rPr lang="ru-RU" dirty="0" err="1"/>
              <a:t>Україні</a:t>
            </a:r>
            <a:r>
              <a:rPr lang="ru-RU" dirty="0"/>
              <a:t> стали </a:t>
            </a:r>
            <a:r>
              <a:rPr lang="ru-RU" dirty="0" err="1" smtClean="0"/>
              <a:t>події</a:t>
            </a:r>
            <a:r>
              <a:rPr lang="ru-RU" dirty="0"/>
              <a:t> </a:t>
            </a:r>
            <a:r>
              <a:rPr lang="ru-RU" dirty="0" smtClean="0"/>
              <a:t>2014 </a:t>
            </a:r>
            <a:r>
              <a:rPr lang="ru-RU" dirty="0"/>
              <a:t>р. </a:t>
            </a:r>
            <a:endParaRPr lang="ru-RU" dirty="0" smtClean="0"/>
          </a:p>
          <a:p>
            <a:r>
              <a:rPr lang="ru-RU" dirty="0" err="1" smtClean="0"/>
              <a:t>По-перше</a:t>
            </a:r>
            <a:r>
              <a:rPr lang="ru-RU" dirty="0"/>
              <a:t>, через </a:t>
            </a:r>
            <a:r>
              <a:rPr lang="ru-RU" dirty="0" err="1"/>
              <a:t>тимчасову</a:t>
            </a:r>
            <a:r>
              <a:rPr lang="ru-RU" dirty="0"/>
              <a:t> </a:t>
            </a:r>
            <a:r>
              <a:rPr lang="ru-RU" dirty="0" err="1"/>
              <a:t>окупацію</a:t>
            </a:r>
            <a:r>
              <a:rPr lang="ru-RU" dirty="0"/>
              <a:t> </a:t>
            </a:r>
            <a:r>
              <a:rPr lang="ru-RU" dirty="0" err="1"/>
              <a:t>Кримського</a:t>
            </a:r>
            <a:r>
              <a:rPr lang="ru-RU" dirty="0"/>
              <a:t> </a:t>
            </a:r>
            <a:r>
              <a:rPr lang="ru-RU" dirty="0" err="1"/>
              <a:t>півострова</a:t>
            </a:r>
            <a:r>
              <a:rPr lang="ru-RU" dirty="0"/>
              <a:t> наша </a:t>
            </a:r>
            <a:r>
              <a:rPr lang="ru-RU" dirty="0" err="1" smtClean="0"/>
              <a:t>країна</a:t>
            </a:r>
            <a:r>
              <a:rPr lang="ru-RU" dirty="0" smtClean="0"/>
              <a:t> </a:t>
            </a:r>
            <a:r>
              <a:rPr lang="ru-RU" dirty="0" err="1" smtClean="0"/>
              <a:t>втратила</a:t>
            </a:r>
            <a:r>
              <a:rPr lang="ru-RU" dirty="0" smtClean="0"/>
              <a:t> </a:t>
            </a:r>
            <a:r>
              <a:rPr lang="ru-RU" dirty="0" err="1"/>
              <a:t>близько</a:t>
            </a:r>
            <a:r>
              <a:rPr lang="ru-RU" dirty="0"/>
              <a:t> 30 % </a:t>
            </a:r>
            <a:r>
              <a:rPr lang="ru-RU" dirty="0" err="1"/>
              <a:t>рекреаційно-туристичного</a:t>
            </a:r>
            <a:r>
              <a:rPr lang="ru-RU" dirty="0"/>
              <a:t> </a:t>
            </a:r>
            <a:r>
              <a:rPr lang="ru-RU" dirty="0" err="1"/>
              <a:t>потенціалу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По-друге</a:t>
            </a:r>
            <a:r>
              <a:rPr lang="ru-RU" dirty="0"/>
              <a:t>, </a:t>
            </a:r>
            <a:r>
              <a:rPr lang="ru-RU" dirty="0" err="1"/>
              <a:t>воєнні</a:t>
            </a:r>
            <a:r>
              <a:rPr lang="ru-RU" dirty="0"/>
              <a:t> </a:t>
            </a:r>
            <a:r>
              <a:rPr lang="ru-RU" dirty="0" err="1" smtClean="0"/>
              <a:t>події</a:t>
            </a:r>
            <a:r>
              <a:rPr lang="ru-RU" dirty="0" smtClean="0"/>
              <a:t> на </a:t>
            </a:r>
            <a:r>
              <a:rPr lang="ru-RU" dirty="0" err="1"/>
              <a:t>сході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вплинули</a:t>
            </a:r>
            <a:r>
              <a:rPr lang="ru-RU" dirty="0"/>
              <a:t> на </a:t>
            </a:r>
            <a:r>
              <a:rPr lang="ru-RU" dirty="0" err="1"/>
              <a:t>загальний</a:t>
            </a:r>
            <a:r>
              <a:rPr lang="ru-RU" dirty="0"/>
              <a:t> </a:t>
            </a:r>
            <a:r>
              <a:rPr lang="ru-RU" dirty="0" err="1"/>
              <a:t>імідж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позначилося</a:t>
            </a:r>
            <a:r>
              <a:rPr lang="ru-RU" dirty="0"/>
              <a:t> на </a:t>
            </a:r>
            <a:r>
              <a:rPr lang="ru-RU" dirty="0" err="1" smtClean="0"/>
              <a:t>скороченні</a:t>
            </a:r>
            <a:r>
              <a:rPr lang="ru-RU" dirty="0" smtClean="0"/>
              <a:t> </a:t>
            </a:r>
            <a:r>
              <a:rPr lang="uk-UA" dirty="0" smtClean="0"/>
              <a:t>обсягів </a:t>
            </a:r>
            <a:r>
              <a:rPr lang="uk-UA" dirty="0"/>
              <a:t>в’їзного </a:t>
            </a:r>
            <a:r>
              <a:rPr lang="uk-UA" dirty="0" smtClean="0"/>
              <a:t>туризму</a:t>
            </a:r>
            <a:endParaRPr lang="uk-UA" dirty="0"/>
          </a:p>
        </p:txBody>
      </p:sp>
      <p:pic>
        <p:nvPicPr>
          <p:cNvPr id="18434" name="Picture 2" descr="Україна потрапила в топ-5 гарячих точок, де може розпочатися Третя світова  - ЗНАЙ Ю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4" y="3581400"/>
            <a:ext cx="3768725" cy="282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Що робити з Кримом та Донбасом після повернення? ЗМІ мають шукати відповіді  вже тепер - Детектор медіа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6" y="3552887"/>
            <a:ext cx="5000625" cy="285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09" y="1473200"/>
            <a:ext cx="2118827" cy="145891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57200" y="1473200"/>
            <a:ext cx="1917700" cy="14589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558800" y="1574800"/>
            <a:ext cx="1727200" cy="13573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73" y="5539422"/>
            <a:ext cx="3768725" cy="86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32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1" y="954310"/>
            <a:ext cx="9917112" cy="4417790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err="1"/>
              <a:t>Залежно</a:t>
            </a:r>
            <a:r>
              <a:rPr lang="ru-RU" sz="6600" b="1" dirty="0"/>
              <a:t> </a:t>
            </a:r>
            <a:r>
              <a:rPr lang="ru-RU" sz="6600" b="1" dirty="0" err="1"/>
              <a:t>від</a:t>
            </a:r>
            <a:r>
              <a:rPr lang="ru-RU" sz="6600" b="1" dirty="0"/>
              <a:t> </a:t>
            </a:r>
            <a:r>
              <a:rPr lang="ru-RU" sz="6600" b="1" dirty="0" err="1"/>
              <a:t>головної</a:t>
            </a:r>
            <a:r>
              <a:rPr lang="ru-RU" sz="6600" b="1" dirty="0"/>
              <a:t> мети </a:t>
            </a:r>
            <a:r>
              <a:rPr lang="ru-RU" sz="6600" b="1" dirty="0" err="1"/>
              <a:t>подорожі</a:t>
            </a:r>
            <a:r>
              <a:rPr lang="ru-RU" sz="6600" b="1" dirty="0"/>
              <a:t> туризм </a:t>
            </a:r>
            <a:r>
              <a:rPr lang="ru-RU" sz="6600" b="1" dirty="0" err="1"/>
              <a:t>поділяють</a:t>
            </a:r>
            <a:r>
              <a:rPr lang="ru-RU" sz="6600" b="1" dirty="0"/>
              <a:t> на</a:t>
            </a:r>
            <a:endParaRPr lang="uk-UA" sz="6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13" y="4000500"/>
            <a:ext cx="3006469" cy="2743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37" y="4321604"/>
            <a:ext cx="2557463" cy="242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3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2400" y="3987800"/>
            <a:ext cx="5384800" cy="17018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маршрути</a:t>
            </a:r>
            <a:r>
              <a:rPr lang="ru-RU" dirty="0"/>
              <a:t> </a:t>
            </a:r>
            <a:r>
              <a:rPr lang="ru-RU" i="1" dirty="0" err="1"/>
              <a:t>внутрішнього</a:t>
            </a:r>
            <a:r>
              <a:rPr lang="ru-RU" i="1" dirty="0"/>
              <a:t> туризму </a:t>
            </a:r>
            <a:r>
              <a:rPr lang="ru-RU" dirty="0"/>
              <a:t>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спрямовані</a:t>
            </a:r>
            <a:r>
              <a:rPr lang="ru-RU" dirty="0"/>
              <a:t> </a:t>
            </a:r>
            <a:r>
              <a:rPr lang="ru-RU" dirty="0" smtClean="0"/>
              <a:t>до </a:t>
            </a:r>
            <a:r>
              <a:rPr lang="uk-UA" dirty="0" smtClean="0"/>
              <a:t>об’єктів </a:t>
            </a:r>
            <a:r>
              <a:rPr lang="uk-UA" dirty="0"/>
              <a:t>екологічної мережі — чистих річок та озер, лісових масивів, </a:t>
            </a:r>
            <a:r>
              <a:rPr lang="uk-UA" dirty="0" smtClean="0"/>
              <a:t>мор</a:t>
            </a:r>
            <a:r>
              <a:rPr lang="ru-RU" dirty="0" err="1" smtClean="0"/>
              <a:t>ського</a:t>
            </a:r>
            <a:r>
              <a:rPr lang="ru-RU" dirty="0" smtClean="0"/>
              <a:t> </a:t>
            </a:r>
            <a:r>
              <a:rPr lang="ru-RU" dirty="0" err="1"/>
              <a:t>узбережжя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до </a:t>
            </a:r>
            <a:r>
              <a:rPr lang="ru-RU" dirty="0" err="1"/>
              <a:t>архітектурних</a:t>
            </a:r>
            <a:r>
              <a:rPr lang="ru-RU" dirty="0"/>
              <a:t> </a:t>
            </a:r>
            <a:r>
              <a:rPr lang="ru-RU" dirty="0" err="1"/>
              <a:t>комплексів</a:t>
            </a:r>
            <a:r>
              <a:rPr lang="ru-RU" dirty="0"/>
              <a:t> </a:t>
            </a:r>
            <a:r>
              <a:rPr lang="ru-RU" dirty="0" err="1"/>
              <a:t>міст</a:t>
            </a:r>
            <a:r>
              <a:rPr lang="ru-RU" dirty="0"/>
              <a:t> і </a:t>
            </a:r>
            <a:r>
              <a:rPr lang="ru-RU" dirty="0" smtClean="0"/>
              <a:t>селищ</a:t>
            </a:r>
            <a:endParaRPr lang="uk-UA" dirty="0"/>
          </a:p>
        </p:txBody>
      </p:sp>
      <p:pic>
        <p:nvPicPr>
          <p:cNvPr id="4" name="Содержимое 7" descr="https://nachasi.com/wp-content/uploads/2018/11/Znimok-ekrana-o-18.54.13.pn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50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Вплив туризму на соціально-економічний розвиток держав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89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88100" y="5585936"/>
            <a:ext cx="58039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Незважаючи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 на </a:t>
            </a:r>
            <a:r>
              <a:rPr lang="ru-RU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потужний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 </a:t>
            </a:r>
            <a:r>
              <a:rPr lang="ru-RU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рекреаційно-туристичний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 </a:t>
            </a:r>
            <a:r>
              <a:rPr lang="ru-RU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потенціал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, 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доходи </a:t>
            </a:r>
            <a:r>
              <a:rPr lang="ru-RU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від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 туризму (як </a:t>
            </a:r>
            <a:r>
              <a:rPr lang="ru-RU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зовнішнього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, так і </a:t>
            </a:r>
            <a:r>
              <a:rPr lang="ru-RU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внутрішнього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) в </a:t>
            </a:r>
            <a:r>
              <a:rPr lang="ru-RU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Україні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 </a:t>
            </a:r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порівняно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з </a:t>
            </a:r>
            <a:r>
              <a:rPr lang="ru-RU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розвиненими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 </a:t>
            </a:r>
            <a:r>
              <a:rPr lang="ru-RU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країнами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 світу </a:t>
            </a:r>
            <a:r>
              <a:rPr lang="ru-RU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поки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 </a:t>
            </a:r>
            <a:r>
              <a:rPr lang="ru-RU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що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 </a:t>
            </a:r>
            <a:r>
              <a:rPr lang="ru-RU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досить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невеликі</a:t>
            </a:r>
            <a:endParaRPr lang="uk-UA" sz="1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5846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dirty="0"/>
              <a:t>Домашнє завдання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1016000"/>
          </a:xfrm>
        </p:spPr>
        <p:txBody>
          <a:bodyPr>
            <a:normAutofit fontScale="92500" lnSpcReduction="20000"/>
          </a:bodyPr>
          <a:lstStyle/>
          <a:p>
            <a:r>
              <a:rPr lang="uk-UA" altLang="uk-UA" dirty="0" smtClean="0"/>
              <a:t>Опрацювати </a:t>
            </a:r>
            <a:r>
              <a:rPr lang="uk-UA" alt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</a:t>
            </a:r>
            <a:r>
              <a:rPr lang="uk-UA" alt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 (</a:t>
            </a:r>
            <a:r>
              <a:rPr lang="uk-UA" alt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підручник, </a:t>
            </a:r>
            <a:r>
              <a:rPr lang="uk-UA" dirty="0" smtClean="0"/>
              <a:t>автор</a:t>
            </a:r>
            <a:r>
              <a:rPr lang="uk-UA" dirty="0"/>
              <a:t>: Г.Д. </a:t>
            </a:r>
            <a:r>
              <a:rPr lang="uk-UA" b="1" dirty="0" smtClean="0"/>
              <a:t>Довгань</a:t>
            </a:r>
            <a:r>
              <a:rPr lang="uk-UA" alt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alt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altLang="uk-UA" dirty="0"/>
              <a:t>Надати відповідь на </a:t>
            </a:r>
            <a:r>
              <a:rPr lang="uk-UA" altLang="uk-UA" dirty="0" smtClean="0"/>
              <a:t>запитання (усно) с.229</a:t>
            </a:r>
          </a:p>
          <a:p>
            <a:r>
              <a:rPr lang="uk-UA" altLang="uk-UA" dirty="0" smtClean="0"/>
              <a:t>Виконайте вправу: </a:t>
            </a:r>
            <a:r>
              <a:rPr lang="en-US" altLang="uk-UA" dirty="0"/>
              <a:t>https://learningapps.org/view10723765</a:t>
            </a:r>
            <a:endParaRPr lang="uk-UA" altLang="uk-UA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3149600"/>
            <a:ext cx="6211888" cy="35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0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52596" y="665430"/>
            <a:ext cx="8911687" cy="1280890"/>
          </a:xfrm>
        </p:spPr>
        <p:txBody>
          <a:bodyPr/>
          <a:lstStyle/>
          <a:p>
            <a:pPr algn="ctr"/>
            <a:r>
              <a:rPr lang="uk-UA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Пізнавальний туризм</a:t>
            </a:r>
            <a:endParaRPr lang="ru-RU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0" name="Picture 2" descr="&amp;Kcy;&amp;acy;&amp;rcy;&amp;tcy;&amp;icy;&amp;ncy;&amp;kcy;&amp;icy; &amp;pcy;&amp;ocy; &amp;zcy;&amp;acy;&amp;pcy;&amp;rcy;&amp;ocy;&amp;scy;&amp;ucy; &quot;&amp;kcy;&amp;ucy;&amp;lcy;&amp;softcy;&amp;tcy;&amp;ucy;&amp;rcy;&amp;ncy;&amp;ocy; &amp;pcy;&amp;iukcy;&amp;zcy;&amp;ncy;&amp;acy;&amp;vcy;&amp;acy;&amp;lcy;&amp;softcy;&amp;ncy;&amp;icy;&amp;jcy; &amp;tcy;&amp;ucy;&amp;rcy;&amp;icy;&amp;zcy;&amp;mcy; &amp;jukcy;&amp;gcy;&amp;icy;&amp;pcy;&amp;iecy;&amp;tcy;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596" y="1214422"/>
            <a:ext cx="4081664" cy="2200272"/>
          </a:xfrm>
          <a:prstGeom prst="rect">
            <a:avLst/>
          </a:prstGeom>
          <a:noFill/>
        </p:spPr>
      </p:pic>
      <p:pic>
        <p:nvPicPr>
          <p:cNvPr id="63494" name="Picture 6" descr="&amp;Kcy;&amp;acy;&amp;rcy;&amp;tcy;&amp;icy;&amp;ncy;&amp;kcy;&amp;icy; &amp;pcy;&amp;ocy; &amp;zcy;&amp;acy;&amp;pcy;&amp;rcy;&amp;ocy;&amp;scy;&amp;ucy; &quot;&amp;kcy;&amp;ucy;&amp;lcy;&amp;softcy;&amp;tcy;&amp;ucy;&amp;rcy;&amp;ncy;&amp;ocy; &amp;pcy;&amp;iukcy;&amp;zcy;&amp;ncy;&amp;acy;&amp;vcy;&amp;acy;&amp;lcy;&amp;softcy;&amp;ncy;&amp;icy;&amp;jcy; &amp;tcy;&amp;ucy;&amp;rcy;&amp;icy;&amp;zcy;&amp;mcy; &amp;fcy;&amp;rcy;&amp;acy;&amp;ncy;&amp;tscy;&amp;iukcy;&amp;yacy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512" y="1214422"/>
            <a:ext cx="2643170" cy="3964794"/>
          </a:xfrm>
          <a:prstGeom prst="rect">
            <a:avLst/>
          </a:prstGeom>
          <a:noFill/>
        </p:spPr>
      </p:pic>
      <p:pic>
        <p:nvPicPr>
          <p:cNvPr id="63496" name="Picture 8" descr="&amp;Kcy;&amp;acy;&amp;rcy;&amp;tcy;&amp;icy;&amp;ncy;&amp;kcy;&amp;icy; &amp;pcy;&amp;ocy; &amp;zcy;&amp;acy;&amp;pcy;&amp;rcy;&amp;ocy;&amp;scy;&amp;ucy; &quot;&amp;kcy;&amp;ucy;&amp;lcy;&amp;softcy;&amp;tcy;&amp;ucy;&amp;rcy;&amp;ncy;&amp;ocy; &amp;pcy;&amp;iukcy;&amp;zcy;&amp;ncy;&amp;acy;&amp;vcy;&amp;acy;&amp;lcy;&amp;softcy;&amp;ncy;&amp;icy;&amp;jcy; &amp;tcy;&amp;ucy;&amp;rcy;&amp;icy;&amp;zcy;&amp;mcy; &amp;iukcy;&amp;tcy;&amp;acy;&amp;lcy;&amp;iukcy;&amp;yacy;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1554" y="2000241"/>
            <a:ext cx="3346450" cy="2509837"/>
          </a:xfrm>
          <a:prstGeom prst="rect">
            <a:avLst/>
          </a:prstGeom>
          <a:noFill/>
        </p:spPr>
      </p:pic>
      <p:pic>
        <p:nvPicPr>
          <p:cNvPr id="63498" name="Picture 10" descr="&amp;Kcy;&amp;acy;&amp;rcy;&amp;tcy;&amp;icy;&amp;ncy;&amp;kcy;&amp;icy; &amp;pcy;&amp;ocy; &amp;zcy;&amp;acy;&amp;pcy;&amp;rcy;&amp;ocy;&amp;scy;&amp;ucy; &quot;&amp;kcy;&amp;ucy;&amp;lcy;&amp;softcy;&amp;tcy;&amp;ucy;&amp;rcy;&amp;ncy;&amp;ocy; &amp;pcy;&amp;iukcy;&amp;zcy;&amp;ncy;&amp;acy;&amp;vcy;&amp;acy;&amp;lcy;&amp;softcy;&amp;ncy;&amp;icy;&amp;jcy; &amp;tcy;&amp;ucy;&amp;rcy;&amp;icy;&amp;zcy;&amp;mcy; &amp;iukcy;&amp;kcy;&amp;icy;&amp;tcy;&amp;acy;&amp;jcy;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52596" y="3429000"/>
            <a:ext cx="3429024" cy="2571768"/>
          </a:xfrm>
          <a:prstGeom prst="rect">
            <a:avLst/>
          </a:prstGeom>
          <a:noFill/>
        </p:spPr>
      </p:pic>
      <p:pic>
        <p:nvPicPr>
          <p:cNvPr id="63500" name="Picture 12" descr="&amp;Kcy;&amp;acy;&amp;rcy;&amp;tcy;&amp;icy;&amp;ncy;&amp;kcy;&amp;icy; &amp;pcy;&amp;ocy; &amp;zcy;&amp;acy;&amp;pcy;&amp;rcy;&amp;ocy;&amp;scy;&amp;ucy; &quot;&amp;kcy;&amp;ucy;&amp;lcy;&amp;softcy;&amp;tcy;&amp;ucy;&amp;rcy;&amp;ncy;&amp;ocy; &amp;pcy;&amp;iukcy;&amp;zcy;&amp;ncy;&amp;acy;&amp;vcy;&amp;acy;&amp;lcy;&amp;softcy;&amp;ncy;&amp;icy;&amp;jcy; &amp;tcy;&amp;ucy;&amp;rcy;&amp;icy;&amp;zcy;&amp;mcy; &amp;iukcy;&amp;ncy;&amp;dcy;&amp;iukcy;&amp;yacy;&quot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81488" y="4786323"/>
            <a:ext cx="6004960" cy="1875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2596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Оздоровчий (рекреаційний) туризм</a:t>
            </a:r>
            <a:endParaRPr lang="ru-RU" b="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4516" name="Picture 4" descr="&amp;Vcy;&amp;scy;&amp;iecy; &amp;pcy;&amp;iukcy;&amp;dcy;&amp;rcy;&amp;yacy;&amp;d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8877" y="3714752"/>
            <a:ext cx="4125501" cy="3000364"/>
          </a:xfrm>
          <a:prstGeom prst="rect">
            <a:avLst/>
          </a:prstGeom>
          <a:noFill/>
        </p:spPr>
      </p:pic>
      <p:pic>
        <p:nvPicPr>
          <p:cNvPr id="64518" name="Picture 6" descr="&amp;Kcy;&amp;acy;&amp;rcy;&amp;tcy;&amp;icy;&amp;ncy;&amp;kcy;&amp;icy; &amp;pcy;&amp;ocy; &amp;zcy;&amp;acy;&amp;pcy;&amp;rcy;&amp;ocy;&amp;scy;&amp;ucy; &quot;&amp;ocy;&amp;zcy;&amp;dcy;&amp;ocy;&amp;rcy;&amp;ocy;&amp;vcy;&amp;chcy;&amp;icy;&amp;jcy; &amp;tcy;&amp;ucy;&amp;rcy;&amp;icy;&amp;zcy;&amp;mcy;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285860"/>
            <a:ext cx="4220336" cy="2786082"/>
          </a:xfrm>
          <a:prstGeom prst="rect">
            <a:avLst/>
          </a:prstGeom>
          <a:noFill/>
        </p:spPr>
      </p:pic>
      <p:pic>
        <p:nvPicPr>
          <p:cNvPr id="64520" name="Picture 8" descr="http://admin.business-companion.te.ua/plugins/gallery/server/php/files/thumbnail/1475045161--biznes-rizne--%D1%81%D0%BB%D0%BE%D0%B2%D0%B5%D0%BD%D1%96%D1%8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9720" y="4143381"/>
            <a:ext cx="4071966" cy="2569525"/>
          </a:xfrm>
          <a:prstGeom prst="rect">
            <a:avLst/>
          </a:prstGeom>
          <a:noFill/>
        </p:spPr>
      </p:pic>
      <p:pic>
        <p:nvPicPr>
          <p:cNvPr id="64522" name="Picture 10" descr="&amp;Kcy;&amp;acy;&amp;rcy;&amp;tcy;&amp;icy;&amp;ncy;&amp;kcy;&amp;icy; &amp;pcy;&amp;ocy; &amp;zcy;&amp;acy;&amp;pcy;&amp;rcy;&amp;ocy;&amp;scy;&amp;ucy; &quot;&amp;ocy;&amp;zcy;&amp;dcy;&amp;ocy;&amp;rcy;&amp;ocy;&amp;vcy;&amp;chcy;&amp;icy;&amp;jcy; &amp;tcy;&amp;ucy;&amp;rcy;&amp;icy;&amp;zcy;&amp;mcy;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81158" y="1357299"/>
            <a:ext cx="3929090" cy="24578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0734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Діловий та науковий туризм</a:t>
            </a:r>
            <a:endParaRPr lang="ru-RU" b="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6562" name="Picture 2" descr="&amp;Kcy;&amp;acy;&amp;rcy;&amp;tcy;&amp;icy;&amp;ncy;&amp;kcy;&amp;icy; &amp;pcy;&amp;ocy; &amp;zcy;&amp;acy;&amp;pcy;&amp;rcy;&amp;ocy;&amp;scy;&amp;ucy; &quot;&amp;dcy;&amp;iukcy;&amp;lcy;&amp;ocy;&amp;vcy;&amp;icy;&amp;jcy; &amp;tcy;&amp;ucy;&amp;rcy;&amp;icy;&amp;zcy;&amp;mcy;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58" y="1357299"/>
            <a:ext cx="4119538" cy="2643206"/>
          </a:xfrm>
          <a:prstGeom prst="rect">
            <a:avLst/>
          </a:prstGeom>
          <a:noFill/>
        </p:spPr>
      </p:pic>
      <p:pic>
        <p:nvPicPr>
          <p:cNvPr id="66564" name="Picture 4" descr="&amp;dcy;&amp;iecy;&amp;lcy;&amp;ocy;&amp;vcy;&amp;ocy;&amp;jcy; &amp;tcy;&amp;ucy;&amp;rcy;&amp;icy;&amp;zcy;&amp;mcy; &amp;vcy; &amp;Rcy;&amp;ocy;&amp;scy;&amp;scy;&amp;icy;&amp;i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876" y="4071942"/>
            <a:ext cx="3962428" cy="2571768"/>
          </a:xfrm>
          <a:prstGeom prst="rect">
            <a:avLst/>
          </a:prstGeom>
          <a:noFill/>
        </p:spPr>
      </p:pic>
      <p:pic>
        <p:nvPicPr>
          <p:cNvPr id="66566" name="Picture 6" descr="http://restplace.com.ua/sites/default/files/images/201711041206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1158" y="4071942"/>
            <a:ext cx="4214810" cy="2500306"/>
          </a:xfrm>
          <a:prstGeom prst="rect">
            <a:avLst/>
          </a:prstGeom>
          <a:noFill/>
        </p:spPr>
      </p:pic>
      <p:pic>
        <p:nvPicPr>
          <p:cNvPr id="10" name="Picture 8" descr="&amp;Kcy;&amp;acy;&amp;rcy;&amp;tcy;&amp;icy;&amp;ncy;&amp;kcy;&amp;icy; &amp;pcy;&amp;ocy; &amp;zcy;&amp;acy;&amp;pcy;&amp;rcy;&amp;ocy;&amp;scy;&amp;ucy; &quot;&amp;ncy;&amp;acy;&amp;ucy;&amp;kcy;&amp;ocy;&amp;vcy;&amp;acy; &amp;kcy;&amp;ocy;&amp;ncy;&amp;fcy;&amp;iecy;&amp;rcy;&amp;iecy;&amp;ncy;&amp;tscy;&amp;iukcy;&amp;yacy;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8876" y="1357298"/>
            <a:ext cx="4143404" cy="2571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0953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Спортивний та </a:t>
            </a:r>
            <a:r>
              <a:rPr lang="uk-UA" b="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шопінг-туризм</a:t>
            </a:r>
            <a:endParaRPr lang="ru-RU" b="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2" name="Picture 4" descr="https://ru.all.biz/img/ru/service_catalog/10510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1214422"/>
            <a:ext cx="4143404" cy="2643206"/>
          </a:xfrm>
          <a:prstGeom prst="rect">
            <a:avLst/>
          </a:prstGeom>
          <a:noFill/>
        </p:spPr>
      </p:pic>
      <p:pic>
        <p:nvPicPr>
          <p:cNvPr id="68614" name="Picture 6" descr="&amp;Kcy;&amp;acy;&amp;rcy;&amp;tcy;&amp;icy;&amp;ncy;&amp;kcy;&amp;icy; &amp;pcy;&amp;ocy; &amp;zcy;&amp;acy;&amp;pcy;&amp;rcy;&amp;ocy;&amp;scy;&amp;ucy; &quot;&amp;scy;&amp;pcy;&amp;ocy;&amp;rcy;&amp;tcy; &amp;fcy;&amp;acy;&amp;ncy;&amp;acy;&amp;tcy;&amp;icy; &amp;scy;&amp;vcy;&amp;iukcy;&amp;tcy;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7438" y="4071943"/>
            <a:ext cx="4143404" cy="2510535"/>
          </a:xfrm>
          <a:prstGeom prst="rect">
            <a:avLst/>
          </a:prstGeom>
          <a:noFill/>
        </p:spPr>
      </p:pic>
      <p:pic>
        <p:nvPicPr>
          <p:cNvPr id="68616" name="Picture 8" descr="&amp;Kcy;&amp;acy;&amp;rcy;&amp;tcy;&amp;icy;&amp;ncy;&amp;kcy;&amp;icy; &amp;pcy;&amp;ocy; &amp;zcy;&amp;acy;&amp;pcy;&amp;rcy;&amp;ocy;&amp;scy;&amp;ucy; &quot;&amp;fcy;&amp;ocy;&amp;rcy;&amp;mcy;&amp;ucy;&amp;lcy;&amp;acy; 1 &amp;bcy;&amp;ocy;&amp;lcy;&amp;iecy;&amp;lcy;&amp;softcy;&amp;shchcy;&amp;icy;&amp;kcy;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9720" y="4071942"/>
            <a:ext cx="4143404" cy="2500330"/>
          </a:xfrm>
          <a:prstGeom prst="rect">
            <a:avLst/>
          </a:prstGeom>
          <a:noFill/>
        </p:spPr>
      </p:pic>
      <p:pic>
        <p:nvPicPr>
          <p:cNvPr id="9" name="Picture 2" descr="&amp;Kcy;&amp;acy;&amp;rcy;&amp;tcy;&amp;icy;&amp;ncy;&amp;kcy;&amp;icy; &amp;pcy;&amp;ocy; &amp;zcy;&amp;acy;&amp;pcy;&amp;rcy;&amp;ocy;&amp;scy;&amp;ucy; &quot;&amp;shcy;&amp;ocy;&amp;pcy; &amp;tcy;&amp;ucy;&amp;rcy;&quot;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952596" y="1285860"/>
            <a:ext cx="4000528" cy="250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4046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Паломницький та зелений (сільський)</a:t>
            </a:r>
            <a:endParaRPr lang="ru-RU" b="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&amp;Kcy;&amp;acy;&amp;rcy;&amp;tcy;&amp;icy;&amp;ncy;&amp;kcy;&amp;icy; &amp;pcy;&amp;ocy; &amp;zcy;&amp;acy;&amp;pcy;&amp;rcy;&amp;ocy;&amp;scy;&amp;ucy; &quot;&amp;pcy;&amp;acy;&amp;lcy;&amp;ocy;&amp;mcy;&amp;ncy;&amp;icy;&amp;tscy;&amp;softcy;&amp;kcy;&amp;icy;&amp;jcy; &amp;tcy;&amp;ucy;&amp;rcy;&amp;icy;&amp;zcy;&amp;mcy; &amp;ucy; &amp;scy;&amp;vcy;&amp;iukcy;&amp;tcy;&amp;iukcy;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596" y="1357298"/>
            <a:ext cx="4214842" cy="2500330"/>
          </a:xfrm>
          <a:prstGeom prst="rect">
            <a:avLst/>
          </a:prstGeom>
          <a:noFill/>
        </p:spPr>
      </p:pic>
      <p:pic>
        <p:nvPicPr>
          <p:cNvPr id="70662" name="Picture 6" descr="&amp;Kcy;&amp;acy;&amp;rcy;&amp;tcy;&amp;icy;&amp;ncy;&amp;kcy;&amp;icy; &amp;pcy;&amp;ocy; &amp;zcy;&amp;acy;&amp;pcy;&amp;rcy;&amp;ocy;&amp;scy;&amp;ucy; &quot;&amp;pcy;&amp;acy;&amp;lcy;&amp;ocy;&amp;mcy;&amp;ncy;&amp;icy;&amp;tscy;&amp;softcy;&amp;kcy;&amp;icy;&amp;jcy; &amp;tcy;&amp;ucy;&amp;rcy;&amp;icy;&amp;zcy;&amp;mcy; &amp;mcy;&amp;ucy;&amp;scy;&amp;ucy;&amp;lcy;&amp;softcy;&amp;mcy;&amp;acy;&amp;ncy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596" y="4000504"/>
            <a:ext cx="4214842" cy="2643206"/>
          </a:xfrm>
          <a:prstGeom prst="rect">
            <a:avLst/>
          </a:prstGeom>
          <a:noFill/>
        </p:spPr>
      </p:pic>
      <p:pic>
        <p:nvPicPr>
          <p:cNvPr id="70666" name="Picture 10" descr="&amp;Kcy;&amp;acy;&amp;rcy;&amp;tcy;&amp;icy;&amp;ncy;&amp;kcy;&amp;icy; &amp;pcy;&amp;ocy; &amp;zcy;&amp;acy;&amp;pcy;&amp;rcy;&amp;ocy;&amp;scy;&amp;ucy; &quot;&amp;iecy;&amp;kcy;&amp;ocy;&amp;tcy;&amp;ucy;&amp;rcy;&amp;icy;&amp;zcy;&amp;mcy; &amp;vcy; &amp;scy;&amp;vcy;&amp;iukcy;&amp;tcy;&amp;iukcy;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0314" y="1357299"/>
            <a:ext cx="4143404" cy="2643206"/>
          </a:xfrm>
          <a:prstGeom prst="rect">
            <a:avLst/>
          </a:prstGeom>
          <a:noFill/>
        </p:spPr>
      </p:pic>
      <p:pic>
        <p:nvPicPr>
          <p:cNvPr id="70668" name="Picture 12" descr="&amp;Kcy;&amp;acy;&amp;rcy;&amp;tcy;&amp;icy;&amp;ncy;&amp;kcy;&amp;icy; &amp;pcy;&amp;ocy; &amp;zcy;&amp;acy;&amp;pcy;&amp;rcy;&amp;ocy;&amp;scy;&amp;ucy; &quot;&amp;iecy;&amp;kcy;&amp;ocy;&amp;tcy;&amp;ucy;&amp;rcy;&amp;icy;&amp;zcy;&amp;mcy; &amp;vcy; &amp;scy;&amp;vcy;&amp;iukcy;&amp;tcy;&amp;iukcy;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1752" y="4143381"/>
            <a:ext cx="3976658" cy="25373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4077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Пригодницький (екстремальний)</a:t>
            </a:r>
            <a:endParaRPr lang="ru-RU" b="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Теоретичні засади пригодницького туризм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264555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Екстремальний туризм » Види туризм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232" y="1264555"/>
            <a:ext cx="5113111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Екстремальні види відпочинку для всі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232" y="4035766"/>
            <a:ext cx="7014482" cy="282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545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Другая 6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00B050"/>
      </a:accent1>
      <a:accent2>
        <a:srgbClr val="92D050"/>
      </a:accent2>
      <a:accent3>
        <a:srgbClr val="93DE61"/>
      </a:accent3>
      <a:accent4>
        <a:srgbClr val="D4ECA2"/>
      </a:accent4>
      <a:accent5>
        <a:srgbClr val="739A29"/>
      </a:accent5>
      <a:accent6>
        <a:srgbClr val="918655"/>
      </a:accent6>
      <a:hlink>
        <a:srgbClr val="99CA3C"/>
      </a:hlink>
      <a:folHlink>
        <a:srgbClr val="B9D181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293</TotalTime>
  <Words>1004</Words>
  <Application>Microsoft Office PowerPoint</Application>
  <PresentationFormat>Широкоэкранный</PresentationFormat>
  <Paragraphs>104</Paragraphs>
  <Slides>31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1" baseType="lpstr">
      <vt:lpstr>Arial</vt:lpstr>
      <vt:lpstr>Calibri</vt:lpstr>
      <vt:lpstr>Century Gothic</vt:lpstr>
      <vt:lpstr>Georgia</vt:lpstr>
      <vt:lpstr>MyriadPro-Regular</vt:lpstr>
      <vt:lpstr>SchoolBookC</vt:lpstr>
      <vt:lpstr>tahoma</vt:lpstr>
      <vt:lpstr>Times New Roman</vt:lpstr>
      <vt:lpstr>Wingdings 3</vt:lpstr>
      <vt:lpstr>Легкий дым</vt:lpstr>
      <vt:lpstr>ТУРИЗМ ЯК СКЛАДНИК НАЦІОНАЛЬНОЇ ЕКОНОМІКИ, ЙОГО ВИДИ.  ТУРИЗМ В УКРАЇНІ</vt:lpstr>
      <vt:lpstr>1. Туризм, його види, значення </vt:lpstr>
      <vt:lpstr>Залежно від головної мети подорожі туризм поділяють на</vt:lpstr>
      <vt:lpstr>Пізнавальний туризм</vt:lpstr>
      <vt:lpstr>Оздоровчий (рекреаційний) туризм</vt:lpstr>
      <vt:lpstr>Діловий та науковий туризм</vt:lpstr>
      <vt:lpstr>Спортивний та шопінг-туризм</vt:lpstr>
      <vt:lpstr>Паломницький та зелений (сільський)</vt:lpstr>
      <vt:lpstr>Пригодницький (екстремальний)</vt:lpstr>
      <vt:lpstr>Презентация PowerPoint</vt:lpstr>
      <vt:lpstr>2. Чинники розвитку туризму в регіоні, країні</vt:lpstr>
      <vt:lpstr>3. Туризм як складова національної економіки</vt:lpstr>
      <vt:lpstr>3. Туризм як складова національної економіки</vt:lpstr>
      <vt:lpstr>4. Рекреаційні ресурси України</vt:lpstr>
      <vt:lpstr>Рекреаційні ресурси України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Рекреаційно-туристичні райони</vt:lpstr>
      <vt:lpstr>5. Сучасний стан туризму в Україні</vt:lpstr>
      <vt:lpstr>Презентация PowerPoint</vt:lpstr>
      <vt:lpstr>Презентация PowerPoint</vt:lpstr>
      <vt:lpstr>Домашнє завдання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ТУРИЗМ ЯК СКЛАДНИК НАЦІОНАЛЬНОЇ ЕКОНОМІКИ, ЙОГО ВИДИ. ТУРИЗМ В УКРАЇНІ</dc:title>
  <dc:creator>Пользователь Windows</dc:creator>
  <cp:lastModifiedBy>Пользователь Windows</cp:lastModifiedBy>
  <cp:revision>53</cp:revision>
  <dcterms:created xsi:type="dcterms:W3CDTF">2021-04-18T10:58:15Z</dcterms:created>
  <dcterms:modified xsi:type="dcterms:W3CDTF">2021-11-13T18:42:15Z</dcterms:modified>
</cp:coreProperties>
</file>