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9" r:id="rId13"/>
    <p:sldId id="268" r:id="rId14"/>
    <p:sldId id="273" r:id="rId15"/>
    <p:sldId id="274" r:id="rId16"/>
    <p:sldId id="275" r:id="rId17"/>
    <p:sldId id="276" r:id="rId18"/>
    <p:sldId id="278" r:id="rId19"/>
    <p:sldId id="279" r:id="rId20"/>
    <p:sldId id="267" r:id="rId21"/>
    <p:sldId id="277" r:id="rId22"/>
    <p:sldId id="272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603491271820449E-2"/>
          <c:y val="0.26511627906976742"/>
          <c:w val="0.63715710723192021"/>
          <c:h val="0.4720930232558139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C374-4558-9F17-BD6A14FE32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374-4558-9F17-BD6A14FE32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C374-4558-9F17-BD6A14FE32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374-4558-9F17-BD6A14FE32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C374-4558-9F17-BD6A14FE32F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374-4558-9F17-BD6A14FE32F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374-4558-9F17-BD6A14FE32F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374-4558-9F17-BD6A14FE32F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374-4558-9F17-BD6A14FE32F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374-4558-9F17-BD6A14FE32F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інші причини</c:v>
                </c:pt>
                <c:pt idx="1">
                  <c:v> відпочинок та розваги</c:v>
                </c:pt>
                <c:pt idx="2">
                  <c:v>оздоровий та релігійний</c:v>
                </c:pt>
                <c:pt idx="3">
                  <c:v>діловий</c:v>
                </c:pt>
                <c:pt idx="4">
                  <c:v>відвідування близьких 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</c:v>
                </c:pt>
                <c:pt idx="1">
                  <c:v>52</c:v>
                </c:pt>
                <c:pt idx="2">
                  <c:v>17</c:v>
                </c:pt>
                <c:pt idx="3">
                  <c:v>14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74-4558-9F17-BD6A14FE32F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C374-4558-9F17-BD6A14FE32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374-4558-9F17-BD6A14FE32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C374-4558-9F17-BD6A14FE32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C374-4558-9F17-BD6A14FE32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C374-4558-9F17-BD6A14FE32F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C374-4558-9F17-BD6A14FE32F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374-4558-9F17-BD6A14FE32F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C374-4558-9F17-BD6A14FE32F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374-4558-9F17-BD6A14FE32F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C374-4558-9F17-BD6A14FE32F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інші причини</c:v>
                </c:pt>
                <c:pt idx="1">
                  <c:v> відпочинок та розваги</c:v>
                </c:pt>
                <c:pt idx="2">
                  <c:v>оздоровий та релігійний</c:v>
                </c:pt>
                <c:pt idx="3">
                  <c:v>діловий</c:v>
                </c:pt>
                <c:pt idx="4">
                  <c:v>відвідування близьких 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B-C374-4558-9F17-BD6A14FE32F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C374-4558-9F17-BD6A14FE32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C374-4558-9F17-BD6A14FE32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E-C374-4558-9F17-BD6A14FE32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C374-4558-9F17-BD6A14FE32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0-C374-4558-9F17-BD6A14FE32F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C374-4558-9F17-BD6A14FE32F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C374-4558-9F17-BD6A14FE32F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C374-4558-9F17-BD6A14FE32F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C374-4558-9F17-BD6A14FE32F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C374-4558-9F17-BD6A14FE32F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інші причини</c:v>
                </c:pt>
                <c:pt idx="1">
                  <c:v> відпочинок та розваги</c:v>
                </c:pt>
                <c:pt idx="2">
                  <c:v>оздоровий та релігійний</c:v>
                </c:pt>
                <c:pt idx="3">
                  <c:v>діловий</c:v>
                </c:pt>
                <c:pt idx="4">
                  <c:v>відвідування близьких 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11-C374-4558-9F17-BD6A14FE32F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2-C374-4558-9F17-BD6A14FE32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3-C374-4558-9F17-BD6A14FE32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4-C374-4558-9F17-BD6A14FE32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5-C374-4558-9F17-BD6A14FE32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6-C374-4558-9F17-BD6A14FE32F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C374-4558-9F17-BD6A14FE32F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C374-4558-9F17-BD6A14FE32F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C374-4558-9F17-BD6A14FE32F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C374-4558-9F17-BD6A14FE32F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C374-4558-9F17-BD6A14FE32F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інші причини</c:v>
                </c:pt>
                <c:pt idx="1">
                  <c:v> відпочинок та розваги</c:v>
                </c:pt>
                <c:pt idx="2">
                  <c:v>оздоровий та релігійний</c:v>
                </c:pt>
                <c:pt idx="3">
                  <c:v>діловий</c:v>
                </c:pt>
                <c:pt idx="4">
                  <c:v>відвідування близьких 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17-C374-4558-9F17-BD6A14FE32FC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8-C374-4558-9F17-BD6A14FE32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9-C374-4558-9F17-BD6A14FE32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A-C374-4558-9F17-BD6A14FE32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B-C374-4558-9F17-BD6A14FE32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1C-C374-4558-9F17-BD6A14FE32F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C374-4558-9F17-BD6A14FE32F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C374-4558-9F17-BD6A14FE32F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C374-4558-9F17-BD6A14FE32FC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C374-4558-9F17-BD6A14FE32F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C374-4558-9F17-BD6A14FE32F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інші причини</c:v>
                </c:pt>
                <c:pt idx="1">
                  <c:v> відпочинок та розваги</c:v>
                </c:pt>
                <c:pt idx="2">
                  <c:v>оздоровий та релігійний</c:v>
                </c:pt>
                <c:pt idx="3">
                  <c:v>діловий</c:v>
                </c:pt>
                <c:pt idx="4">
                  <c:v>відвідування близьких 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C374-4558-9F17-BD6A14FE32F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45E733-8356-4767-B504-809EC476D5A0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44467FF-242D-44B2-AD23-7BBCAE154CD2}">
      <dgm:prSet/>
      <dgm:spPr/>
      <dgm:t>
        <a:bodyPr/>
        <a:lstStyle/>
        <a:p>
          <a:pPr rtl="0"/>
          <a:r>
            <a:rPr lang="uk-UA" dirty="0" smtClean="0"/>
            <a:t>Презентація до уроку географії у 9 класі </a:t>
          </a:r>
          <a:endParaRPr lang="uk-UA" dirty="0"/>
        </a:p>
      </dgm:t>
    </dgm:pt>
    <dgm:pt modelId="{42245D77-A48D-4C4B-93EA-1B334ABCAC0B}" type="parTrans" cxnId="{53BB0BD7-DB10-46D6-A9EF-351B6C4848A0}">
      <dgm:prSet/>
      <dgm:spPr/>
      <dgm:t>
        <a:bodyPr/>
        <a:lstStyle/>
        <a:p>
          <a:endParaRPr lang="ru-RU"/>
        </a:p>
      </dgm:t>
    </dgm:pt>
    <dgm:pt modelId="{38722718-60BA-4377-9A7F-CE7FB7EBDB04}" type="sibTrans" cxnId="{53BB0BD7-DB10-46D6-A9EF-351B6C4848A0}">
      <dgm:prSet/>
      <dgm:spPr/>
      <dgm:t>
        <a:bodyPr/>
        <a:lstStyle/>
        <a:p>
          <a:endParaRPr lang="ru-RU"/>
        </a:p>
      </dgm:t>
    </dgm:pt>
    <dgm:pt modelId="{B21A58D5-39AD-4A58-8A00-EB63F75CCB72}">
      <dgm:prSet/>
      <dgm:spPr/>
      <dgm:t>
        <a:bodyPr/>
        <a:lstStyle/>
        <a:p>
          <a:pPr rtl="0"/>
          <a:r>
            <a:rPr lang="uk-UA" smtClean="0"/>
            <a:t>підготував</a:t>
          </a:r>
          <a:endParaRPr lang="uk-UA"/>
        </a:p>
      </dgm:t>
    </dgm:pt>
    <dgm:pt modelId="{F8846C4D-A018-4276-B703-4DEADC386AF2}" type="parTrans" cxnId="{6F25204D-2CBB-4628-A1F4-1A52A49EFF61}">
      <dgm:prSet/>
      <dgm:spPr/>
      <dgm:t>
        <a:bodyPr/>
        <a:lstStyle/>
        <a:p>
          <a:endParaRPr lang="ru-RU"/>
        </a:p>
      </dgm:t>
    </dgm:pt>
    <dgm:pt modelId="{92B6A4F0-BCD8-4C71-A789-E09DAEBD1560}" type="sibTrans" cxnId="{6F25204D-2CBB-4628-A1F4-1A52A49EFF61}">
      <dgm:prSet/>
      <dgm:spPr/>
      <dgm:t>
        <a:bodyPr/>
        <a:lstStyle/>
        <a:p>
          <a:endParaRPr lang="ru-RU"/>
        </a:p>
      </dgm:t>
    </dgm:pt>
    <dgm:pt modelId="{D0A30656-CEEE-4B5D-B516-A7FD51338EEF}">
      <dgm:prSet/>
      <dgm:spPr/>
      <dgm:t>
        <a:bodyPr/>
        <a:lstStyle/>
        <a:p>
          <a:pPr rtl="0"/>
          <a:r>
            <a:rPr lang="uk-UA" smtClean="0"/>
            <a:t>Романчук Роман Станіславович</a:t>
          </a:r>
          <a:endParaRPr lang="uk-UA"/>
        </a:p>
      </dgm:t>
    </dgm:pt>
    <dgm:pt modelId="{AB509A87-61B0-4BD1-BA0D-99CC8F5174C3}" type="parTrans" cxnId="{FA68D8D0-05BB-427B-95A6-CEB0AF60A1E0}">
      <dgm:prSet/>
      <dgm:spPr/>
      <dgm:t>
        <a:bodyPr/>
        <a:lstStyle/>
        <a:p>
          <a:endParaRPr lang="ru-RU"/>
        </a:p>
      </dgm:t>
    </dgm:pt>
    <dgm:pt modelId="{44A5CFF8-F775-48A9-8064-F0F3BA662361}" type="sibTrans" cxnId="{FA68D8D0-05BB-427B-95A6-CEB0AF60A1E0}">
      <dgm:prSet/>
      <dgm:spPr/>
      <dgm:t>
        <a:bodyPr/>
        <a:lstStyle/>
        <a:p>
          <a:endParaRPr lang="ru-RU"/>
        </a:p>
      </dgm:t>
    </dgm:pt>
    <dgm:pt modelId="{44756293-3922-4000-85B7-7C84AC9AA614}">
      <dgm:prSet/>
      <dgm:spPr/>
      <dgm:t>
        <a:bodyPr/>
        <a:lstStyle/>
        <a:p>
          <a:pPr rtl="0"/>
          <a:r>
            <a:rPr lang="uk-UA" smtClean="0"/>
            <a:t>м.Полтава, ЗЗСО №20</a:t>
          </a:r>
          <a:endParaRPr lang="uk-UA"/>
        </a:p>
      </dgm:t>
    </dgm:pt>
    <dgm:pt modelId="{355BE3F4-15E9-4323-8E76-E440BB19D0C9}" type="parTrans" cxnId="{57A180CB-8692-48AA-B3EF-927B6CB30853}">
      <dgm:prSet/>
      <dgm:spPr/>
      <dgm:t>
        <a:bodyPr/>
        <a:lstStyle/>
        <a:p>
          <a:endParaRPr lang="ru-RU"/>
        </a:p>
      </dgm:t>
    </dgm:pt>
    <dgm:pt modelId="{5CE6CCCD-A6AB-4DD8-A223-262882DEEF16}" type="sibTrans" cxnId="{57A180CB-8692-48AA-B3EF-927B6CB30853}">
      <dgm:prSet/>
      <dgm:spPr/>
      <dgm:t>
        <a:bodyPr/>
        <a:lstStyle/>
        <a:p>
          <a:endParaRPr lang="ru-RU"/>
        </a:p>
      </dgm:t>
    </dgm:pt>
    <dgm:pt modelId="{49E41F4B-6A8C-4FFF-AD08-11BBD7F66279}" type="pres">
      <dgm:prSet presAssocID="{0E45E733-8356-4767-B504-809EC476D5A0}" presName="linear" presStyleCnt="0">
        <dgm:presLayoutVars>
          <dgm:animLvl val="lvl"/>
          <dgm:resizeHandles val="exact"/>
        </dgm:presLayoutVars>
      </dgm:prSet>
      <dgm:spPr/>
    </dgm:pt>
    <dgm:pt modelId="{714813DA-3F66-4C02-9313-52B6DA6B02B0}" type="pres">
      <dgm:prSet presAssocID="{444467FF-242D-44B2-AD23-7BBCAE154CD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F8E57-0A65-4ACA-B27E-F2524E81F2D7}" type="pres">
      <dgm:prSet presAssocID="{38722718-60BA-4377-9A7F-CE7FB7EBDB04}" presName="spacer" presStyleCnt="0"/>
      <dgm:spPr/>
    </dgm:pt>
    <dgm:pt modelId="{5F4EF5E0-D5DA-4990-8054-0E4290CE30D0}" type="pres">
      <dgm:prSet presAssocID="{B21A58D5-39AD-4A58-8A00-EB63F75CCB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E8014C6-D340-49E8-B0A6-395D6CDA66B0}" type="pres">
      <dgm:prSet presAssocID="{92B6A4F0-BCD8-4C71-A789-E09DAEBD1560}" presName="spacer" presStyleCnt="0"/>
      <dgm:spPr/>
    </dgm:pt>
    <dgm:pt modelId="{CBB1602E-C37F-4822-A4F8-DE2F43AD20BE}" type="pres">
      <dgm:prSet presAssocID="{D0A30656-CEEE-4B5D-B516-A7FD51338E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D1C1AA2-C5F5-4AB1-AE72-63CDBF0E661A}" type="pres">
      <dgm:prSet presAssocID="{44A5CFF8-F775-48A9-8064-F0F3BA662361}" presName="spacer" presStyleCnt="0"/>
      <dgm:spPr/>
    </dgm:pt>
    <dgm:pt modelId="{816A74DD-D11D-4FBF-BE62-04AE33BF42DD}" type="pres">
      <dgm:prSet presAssocID="{44756293-3922-4000-85B7-7C84AC9AA61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A68D8D0-05BB-427B-95A6-CEB0AF60A1E0}" srcId="{0E45E733-8356-4767-B504-809EC476D5A0}" destId="{D0A30656-CEEE-4B5D-B516-A7FD51338EEF}" srcOrd="2" destOrd="0" parTransId="{AB509A87-61B0-4BD1-BA0D-99CC8F5174C3}" sibTransId="{44A5CFF8-F775-48A9-8064-F0F3BA662361}"/>
    <dgm:cxn modelId="{0F40404A-3FB3-4AF2-915E-B7CAFF7557BB}" type="presOf" srcId="{444467FF-242D-44B2-AD23-7BBCAE154CD2}" destId="{714813DA-3F66-4C02-9313-52B6DA6B02B0}" srcOrd="0" destOrd="0" presId="urn:microsoft.com/office/officeart/2005/8/layout/vList2"/>
    <dgm:cxn modelId="{566A58DF-0C6A-4B32-9C05-59BBF17E5258}" type="presOf" srcId="{D0A30656-CEEE-4B5D-B516-A7FD51338EEF}" destId="{CBB1602E-C37F-4822-A4F8-DE2F43AD20BE}" srcOrd="0" destOrd="0" presId="urn:microsoft.com/office/officeart/2005/8/layout/vList2"/>
    <dgm:cxn modelId="{6F25204D-2CBB-4628-A1F4-1A52A49EFF61}" srcId="{0E45E733-8356-4767-B504-809EC476D5A0}" destId="{B21A58D5-39AD-4A58-8A00-EB63F75CCB72}" srcOrd="1" destOrd="0" parTransId="{F8846C4D-A018-4276-B703-4DEADC386AF2}" sibTransId="{92B6A4F0-BCD8-4C71-A789-E09DAEBD1560}"/>
    <dgm:cxn modelId="{57C4EAAF-8AB5-4118-B98C-F52E67B3CF2D}" type="presOf" srcId="{B21A58D5-39AD-4A58-8A00-EB63F75CCB72}" destId="{5F4EF5E0-D5DA-4990-8054-0E4290CE30D0}" srcOrd="0" destOrd="0" presId="urn:microsoft.com/office/officeart/2005/8/layout/vList2"/>
    <dgm:cxn modelId="{9A279379-54AF-46C1-835F-89F6F20CCED2}" type="presOf" srcId="{44756293-3922-4000-85B7-7C84AC9AA614}" destId="{816A74DD-D11D-4FBF-BE62-04AE33BF42DD}" srcOrd="0" destOrd="0" presId="urn:microsoft.com/office/officeart/2005/8/layout/vList2"/>
    <dgm:cxn modelId="{57A180CB-8692-48AA-B3EF-927B6CB30853}" srcId="{0E45E733-8356-4767-B504-809EC476D5A0}" destId="{44756293-3922-4000-85B7-7C84AC9AA614}" srcOrd="3" destOrd="0" parTransId="{355BE3F4-15E9-4323-8E76-E440BB19D0C9}" sibTransId="{5CE6CCCD-A6AB-4DD8-A223-262882DEEF16}"/>
    <dgm:cxn modelId="{8F803BCE-A429-4BCF-8D29-1809897AEA7D}" type="presOf" srcId="{0E45E733-8356-4767-B504-809EC476D5A0}" destId="{49E41F4B-6A8C-4FFF-AD08-11BBD7F66279}" srcOrd="0" destOrd="0" presId="urn:microsoft.com/office/officeart/2005/8/layout/vList2"/>
    <dgm:cxn modelId="{53BB0BD7-DB10-46D6-A9EF-351B6C4848A0}" srcId="{0E45E733-8356-4767-B504-809EC476D5A0}" destId="{444467FF-242D-44B2-AD23-7BBCAE154CD2}" srcOrd="0" destOrd="0" parTransId="{42245D77-A48D-4C4B-93EA-1B334ABCAC0B}" sibTransId="{38722718-60BA-4377-9A7F-CE7FB7EBDB04}"/>
    <dgm:cxn modelId="{0D9AE6A1-08F8-47A4-8996-835812744465}" type="presParOf" srcId="{49E41F4B-6A8C-4FFF-AD08-11BBD7F66279}" destId="{714813DA-3F66-4C02-9313-52B6DA6B02B0}" srcOrd="0" destOrd="0" presId="urn:microsoft.com/office/officeart/2005/8/layout/vList2"/>
    <dgm:cxn modelId="{B49C2C59-04D9-46A7-8FF1-7645469E0E45}" type="presParOf" srcId="{49E41F4B-6A8C-4FFF-AD08-11BBD7F66279}" destId="{3FFF8E57-0A65-4ACA-B27E-F2524E81F2D7}" srcOrd="1" destOrd="0" presId="urn:microsoft.com/office/officeart/2005/8/layout/vList2"/>
    <dgm:cxn modelId="{99D12179-F666-416B-BDD3-C59684E8D893}" type="presParOf" srcId="{49E41F4B-6A8C-4FFF-AD08-11BBD7F66279}" destId="{5F4EF5E0-D5DA-4990-8054-0E4290CE30D0}" srcOrd="2" destOrd="0" presId="urn:microsoft.com/office/officeart/2005/8/layout/vList2"/>
    <dgm:cxn modelId="{B38BB10B-9AFE-4ED4-96E9-26CDCFF90057}" type="presParOf" srcId="{49E41F4B-6A8C-4FFF-AD08-11BBD7F66279}" destId="{CE8014C6-D340-49E8-B0A6-395D6CDA66B0}" srcOrd="3" destOrd="0" presId="urn:microsoft.com/office/officeart/2005/8/layout/vList2"/>
    <dgm:cxn modelId="{4D010FE2-FF23-452B-A630-786B00B1802C}" type="presParOf" srcId="{49E41F4B-6A8C-4FFF-AD08-11BBD7F66279}" destId="{CBB1602E-C37F-4822-A4F8-DE2F43AD20BE}" srcOrd="4" destOrd="0" presId="urn:microsoft.com/office/officeart/2005/8/layout/vList2"/>
    <dgm:cxn modelId="{0E8BD6C4-43D2-4472-ACE8-013FD3509320}" type="presParOf" srcId="{49E41F4B-6A8C-4FFF-AD08-11BBD7F66279}" destId="{8D1C1AA2-C5F5-4AB1-AE72-63CDBF0E661A}" srcOrd="5" destOrd="0" presId="urn:microsoft.com/office/officeart/2005/8/layout/vList2"/>
    <dgm:cxn modelId="{6F0D5541-DE86-4789-B511-7B5A82DA59D6}" type="presParOf" srcId="{49E41F4B-6A8C-4FFF-AD08-11BBD7F66279}" destId="{816A74DD-D11D-4FBF-BE62-04AE33BF42D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214F62-015B-4D40-9766-87D150CD57E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AD07B7-32DF-491A-832C-27E5067279BA}">
      <dgm:prSet/>
      <dgm:spPr/>
      <dgm:t>
        <a:bodyPr/>
        <a:lstStyle/>
        <a:p>
          <a:pPr rtl="0"/>
          <a:r>
            <a:rPr lang="uk-UA" smtClean="0"/>
            <a:t>міжнародна інтеграція, </a:t>
          </a:r>
          <a:endParaRPr lang="uk-UA"/>
        </a:p>
      </dgm:t>
    </dgm:pt>
    <dgm:pt modelId="{974D5293-BD98-421C-969E-77301172F560}" type="parTrans" cxnId="{00A28088-1551-408D-8D20-1B83944C58E5}">
      <dgm:prSet/>
      <dgm:spPr/>
      <dgm:t>
        <a:bodyPr/>
        <a:lstStyle/>
        <a:p>
          <a:endParaRPr lang="ru-RU"/>
        </a:p>
      </dgm:t>
    </dgm:pt>
    <dgm:pt modelId="{E080DAAB-E139-4363-B4D4-FEDC14539440}" type="sibTrans" cxnId="{00A28088-1551-408D-8D20-1B83944C58E5}">
      <dgm:prSet/>
      <dgm:spPr/>
      <dgm:t>
        <a:bodyPr/>
        <a:lstStyle/>
        <a:p>
          <a:endParaRPr lang="ru-RU"/>
        </a:p>
      </dgm:t>
    </dgm:pt>
    <dgm:pt modelId="{FE30536E-57F4-45F3-A02C-EAF162D9C19F}">
      <dgm:prSet/>
      <dgm:spPr/>
      <dgm:t>
        <a:bodyPr/>
        <a:lstStyle/>
        <a:p>
          <a:pPr rtl="0"/>
          <a:r>
            <a:rPr lang="uk-UA" smtClean="0"/>
            <a:t>поглиблення міжнародного поділу праці, </a:t>
          </a:r>
          <a:endParaRPr lang="uk-UA"/>
        </a:p>
      </dgm:t>
    </dgm:pt>
    <dgm:pt modelId="{072249EA-479A-464A-AA0E-C3C9BE5F4C9E}" type="parTrans" cxnId="{19D7531F-F1B1-4FED-AB79-709283201DAA}">
      <dgm:prSet/>
      <dgm:spPr/>
      <dgm:t>
        <a:bodyPr/>
        <a:lstStyle/>
        <a:p>
          <a:endParaRPr lang="ru-RU"/>
        </a:p>
      </dgm:t>
    </dgm:pt>
    <dgm:pt modelId="{0F88FA82-4B89-4013-95C5-C33F682E3C3E}" type="sibTrans" cxnId="{19D7531F-F1B1-4FED-AB79-709283201DAA}">
      <dgm:prSet/>
      <dgm:spPr/>
      <dgm:t>
        <a:bodyPr/>
        <a:lstStyle/>
        <a:p>
          <a:endParaRPr lang="ru-RU"/>
        </a:p>
      </dgm:t>
    </dgm:pt>
    <dgm:pt modelId="{F425FE46-DABE-4A73-9205-E4105EB99EC1}">
      <dgm:prSet/>
      <dgm:spPr/>
      <dgm:t>
        <a:bodyPr/>
        <a:lstStyle/>
        <a:p>
          <a:pPr rtl="0"/>
          <a:r>
            <a:rPr lang="uk-UA" dirty="0" smtClean="0"/>
            <a:t>відкриття кордонів, </a:t>
          </a:r>
          <a:endParaRPr lang="uk-UA" dirty="0"/>
        </a:p>
      </dgm:t>
    </dgm:pt>
    <dgm:pt modelId="{8D2C4432-4B58-4DF9-B7E3-9CC07EF20611}" type="parTrans" cxnId="{B36F7158-22A3-47FD-96B4-E18FDB4B1CA4}">
      <dgm:prSet/>
      <dgm:spPr/>
      <dgm:t>
        <a:bodyPr/>
        <a:lstStyle/>
        <a:p>
          <a:endParaRPr lang="ru-RU"/>
        </a:p>
      </dgm:t>
    </dgm:pt>
    <dgm:pt modelId="{672A303E-5254-421B-B67D-76CC79DB1F02}" type="sibTrans" cxnId="{B36F7158-22A3-47FD-96B4-E18FDB4B1CA4}">
      <dgm:prSet/>
      <dgm:spPr/>
      <dgm:t>
        <a:bodyPr/>
        <a:lstStyle/>
        <a:p>
          <a:endParaRPr lang="ru-RU"/>
        </a:p>
      </dgm:t>
    </dgm:pt>
    <dgm:pt modelId="{DDCF9535-98B0-4B0F-9300-C04EA791B741}">
      <dgm:prSet/>
      <dgm:spPr/>
      <dgm:t>
        <a:bodyPr/>
        <a:lstStyle/>
        <a:p>
          <a:pPr rtl="0"/>
          <a:r>
            <a:rPr lang="uk-UA" smtClean="0"/>
            <a:t>розвиток транспорту та зв’язку, </a:t>
          </a:r>
          <a:endParaRPr lang="uk-UA"/>
        </a:p>
      </dgm:t>
    </dgm:pt>
    <dgm:pt modelId="{D05C7A1D-4E54-4F97-8F80-F8CAE53EDB14}" type="parTrans" cxnId="{4864BA02-5FC3-4692-B08E-E4C75DF03CCC}">
      <dgm:prSet/>
      <dgm:spPr/>
      <dgm:t>
        <a:bodyPr/>
        <a:lstStyle/>
        <a:p>
          <a:endParaRPr lang="ru-RU"/>
        </a:p>
      </dgm:t>
    </dgm:pt>
    <dgm:pt modelId="{71BB99E5-8EE6-4FAE-9567-577C06F8EEC3}" type="sibTrans" cxnId="{4864BA02-5FC3-4692-B08E-E4C75DF03CCC}">
      <dgm:prSet/>
      <dgm:spPr/>
      <dgm:t>
        <a:bodyPr/>
        <a:lstStyle/>
        <a:p>
          <a:endParaRPr lang="ru-RU"/>
        </a:p>
      </dgm:t>
    </dgm:pt>
    <dgm:pt modelId="{E4E0F7C7-07F6-40CC-B41A-CC9893526EBB}">
      <dgm:prSet/>
      <dgm:spPr/>
      <dgm:t>
        <a:bodyPr/>
        <a:lstStyle/>
        <a:p>
          <a:pPr rtl="0"/>
          <a:r>
            <a:rPr lang="uk-UA" smtClean="0"/>
            <a:t>підвищення рівня життя населення</a:t>
          </a:r>
          <a:endParaRPr lang="uk-UA"/>
        </a:p>
      </dgm:t>
    </dgm:pt>
    <dgm:pt modelId="{974A0524-6113-4375-853C-C8E51F8DC314}" type="parTrans" cxnId="{5386367E-8B56-4F81-A730-8365334C6B3E}">
      <dgm:prSet/>
      <dgm:spPr/>
      <dgm:t>
        <a:bodyPr/>
        <a:lstStyle/>
        <a:p>
          <a:endParaRPr lang="ru-RU"/>
        </a:p>
      </dgm:t>
    </dgm:pt>
    <dgm:pt modelId="{EBB8A57E-4390-456F-9DF6-1C1C9B9671DF}" type="sibTrans" cxnId="{5386367E-8B56-4F81-A730-8365334C6B3E}">
      <dgm:prSet/>
      <dgm:spPr/>
      <dgm:t>
        <a:bodyPr/>
        <a:lstStyle/>
        <a:p>
          <a:endParaRPr lang="ru-RU"/>
        </a:p>
      </dgm:t>
    </dgm:pt>
    <dgm:pt modelId="{795498EE-49F5-4594-A642-88F73C432B51}" type="pres">
      <dgm:prSet presAssocID="{70214F62-015B-4D40-9766-87D150CD57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7C4A91-12BE-4AAE-94A0-A5A0C1D4F5BD}" type="pres">
      <dgm:prSet presAssocID="{1CAD07B7-32DF-491A-832C-27E5067279BA}" presName="linNode" presStyleCnt="0"/>
      <dgm:spPr/>
    </dgm:pt>
    <dgm:pt modelId="{2004FF6B-3F52-4138-8C8A-AD6D77E060DD}" type="pres">
      <dgm:prSet presAssocID="{1CAD07B7-32DF-491A-832C-27E5067279BA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E74B5-401A-48E3-88C1-5461807C357A}" type="pres">
      <dgm:prSet presAssocID="{E080DAAB-E139-4363-B4D4-FEDC14539440}" presName="sp" presStyleCnt="0"/>
      <dgm:spPr/>
    </dgm:pt>
    <dgm:pt modelId="{C62E5A7E-E02E-4E2C-9154-D80F316D0492}" type="pres">
      <dgm:prSet presAssocID="{FE30536E-57F4-45F3-A02C-EAF162D9C19F}" presName="linNode" presStyleCnt="0"/>
      <dgm:spPr/>
    </dgm:pt>
    <dgm:pt modelId="{73280ED1-0E16-469B-8513-9234CC46DD5D}" type="pres">
      <dgm:prSet presAssocID="{FE30536E-57F4-45F3-A02C-EAF162D9C19F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EE39A-4318-49DD-A17C-755E34072E08}" type="pres">
      <dgm:prSet presAssocID="{0F88FA82-4B89-4013-95C5-C33F682E3C3E}" presName="sp" presStyleCnt="0"/>
      <dgm:spPr/>
    </dgm:pt>
    <dgm:pt modelId="{704FE1C1-581D-4555-8873-5234E9F1FED7}" type="pres">
      <dgm:prSet presAssocID="{F425FE46-DABE-4A73-9205-E4105EB99EC1}" presName="linNode" presStyleCnt="0"/>
      <dgm:spPr/>
    </dgm:pt>
    <dgm:pt modelId="{49C833CE-0B2A-4788-BB3B-C7148C0B7E11}" type="pres">
      <dgm:prSet presAssocID="{F425FE46-DABE-4A73-9205-E4105EB99EC1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F8C0F-E57B-470F-9B09-C510E2A49EAA}" type="pres">
      <dgm:prSet presAssocID="{672A303E-5254-421B-B67D-76CC79DB1F02}" presName="sp" presStyleCnt="0"/>
      <dgm:spPr/>
    </dgm:pt>
    <dgm:pt modelId="{FF34E004-D304-4831-B677-C36F57074DB1}" type="pres">
      <dgm:prSet presAssocID="{DDCF9535-98B0-4B0F-9300-C04EA791B741}" presName="linNode" presStyleCnt="0"/>
      <dgm:spPr/>
    </dgm:pt>
    <dgm:pt modelId="{7D7CA419-1B92-402B-ADF6-D17462C7ED5D}" type="pres">
      <dgm:prSet presAssocID="{DDCF9535-98B0-4B0F-9300-C04EA791B741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8CAD0-6DF4-41A9-8AD1-BD8E1046E9CB}" type="pres">
      <dgm:prSet presAssocID="{71BB99E5-8EE6-4FAE-9567-577C06F8EEC3}" presName="sp" presStyleCnt="0"/>
      <dgm:spPr/>
    </dgm:pt>
    <dgm:pt modelId="{6978CD0D-5601-4CA4-A1D6-934560473989}" type="pres">
      <dgm:prSet presAssocID="{E4E0F7C7-07F6-40CC-B41A-CC9893526EBB}" presName="linNode" presStyleCnt="0"/>
      <dgm:spPr/>
    </dgm:pt>
    <dgm:pt modelId="{B7991C57-68E4-43C1-A41D-9CB4B8A7FED3}" type="pres">
      <dgm:prSet presAssocID="{E4E0F7C7-07F6-40CC-B41A-CC9893526EBB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8DCD0A-2D30-4AA6-AD69-3BBD7423297C}" type="presOf" srcId="{1CAD07B7-32DF-491A-832C-27E5067279BA}" destId="{2004FF6B-3F52-4138-8C8A-AD6D77E060DD}" srcOrd="0" destOrd="0" presId="urn:microsoft.com/office/officeart/2005/8/layout/vList5"/>
    <dgm:cxn modelId="{05304C85-E1D1-48CE-B91F-A3FA9C0844E7}" type="presOf" srcId="{70214F62-015B-4D40-9766-87D150CD57E7}" destId="{795498EE-49F5-4594-A642-88F73C432B51}" srcOrd="0" destOrd="0" presId="urn:microsoft.com/office/officeart/2005/8/layout/vList5"/>
    <dgm:cxn modelId="{19D7531F-F1B1-4FED-AB79-709283201DAA}" srcId="{70214F62-015B-4D40-9766-87D150CD57E7}" destId="{FE30536E-57F4-45F3-A02C-EAF162D9C19F}" srcOrd="1" destOrd="0" parTransId="{072249EA-479A-464A-AA0E-C3C9BE5F4C9E}" sibTransId="{0F88FA82-4B89-4013-95C5-C33F682E3C3E}"/>
    <dgm:cxn modelId="{73D74BB1-86F2-4106-8C78-5D1471D7EB6C}" type="presOf" srcId="{F425FE46-DABE-4A73-9205-E4105EB99EC1}" destId="{49C833CE-0B2A-4788-BB3B-C7148C0B7E11}" srcOrd="0" destOrd="0" presId="urn:microsoft.com/office/officeart/2005/8/layout/vList5"/>
    <dgm:cxn modelId="{00A28088-1551-408D-8D20-1B83944C58E5}" srcId="{70214F62-015B-4D40-9766-87D150CD57E7}" destId="{1CAD07B7-32DF-491A-832C-27E5067279BA}" srcOrd="0" destOrd="0" parTransId="{974D5293-BD98-421C-969E-77301172F560}" sibTransId="{E080DAAB-E139-4363-B4D4-FEDC14539440}"/>
    <dgm:cxn modelId="{4864BA02-5FC3-4692-B08E-E4C75DF03CCC}" srcId="{70214F62-015B-4D40-9766-87D150CD57E7}" destId="{DDCF9535-98B0-4B0F-9300-C04EA791B741}" srcOrd="3" destOrd="0" parTransId="{D05C7A1D-4E54-4F97-8F80-F8CAE53EDB14}" sibTransId="{71BB99E5-8EE6-4FAE-9567-577C06F8EEC3}"/>
    <dgm:cxn modelId="{20C11812-A0E3-4B04-84C4-C95B2F715438}" type="presOf" srcId="{FE30536E-57F4-45F3-A02C-EAF162D9C19F}" destId="{73280ED1-0E16-469B-8513-9234CC46DD5D}" srcOrd="0" destOrd="0" presId="urn:microsoft.com/office/officeart/2005/8/layout/vList5"/>
    <dgm:cxn modelId="{0D86364E-257F-404B-A529-0474D14D25DC}" type="presOf" srcId="{DDCF9535-98B0-4B0F-9300-C04EA791B741}" destId="{7D7CA419-1B92-402B-ADF6-D17462C7ED5D}" srcOrd="0" destOrd="0" presId="urn:microsoft.com/office/officeart/2005/8/layout/vList5"/>
    <dgm:cxn modelId="{5386367E-8B56-4F81-A730-8365334C6B3E}" srcId="{70214F62-015B-4D40-9766-87D150CD57E7}" destId="{E4E0F7C7-07F6-40CC-B41A-CC9893526EBB}" srcOrd="4" destOrd="0" parTransId="{974A0524-6113-4375-853C-C8E51F8DC314}" sibTransId="{EBB8A57E-4390-456F-9DF6-1C1C9B9671DF}"/>
    <dgm:cxn modelId="{B36F7158-22A3-47FD-96B4-E18FDB4B1CA4}" srcId="{70214F62-015B-4D40-9766-87D150CD57E7}" destId="{F425FE46-DABE-4A73-9205-E4105EB99EC1}" srcOrd="2" destOrd="0" parTransId="{8D2C4432-4B58-4DF9-B7E3-9CC07EF20611}" sibTransId="{672A303E-5254-421B-B67D-76CC79DB1F02}"/>
    <dgm:cxn modelId="{1DF374D8-D447-4617-A4C9-594506CA7F39}" type="presOf" srcId="{E4E0F7C7-07F6-40CC-B41A-CC9893526EBB}" destId="{B7991C57-68E4-43C1-A41D-9CB4B8A7FED3}" srcOrd="0" destOrd="0" presId="urn:microsoft.com/office/officeart/2005/8/layout/vList5"/>
    <dgm:cxn modelId="{90C39F0E-5B99-4AD8-B85D-62EF9EC7CC3C}" type="presParOf" srcId="{795498EE-49F5-4594-A642-88F73C432B51}" destId="{027C4A91-12BE-4AAE-94A0-A5A0C1D4F5BD}" srcOrd="0" destOrd="0" presId="urn:microsoft.com/office/officeart/2005/8/layout/vList5"/>
    <dgm:cxn modelId="{B9503CCA-FF27-4ED5-AB9A-7AE6EFDAA81F}" type="presParOf" srcId="{027C4A91-12BE-4AAE-94A0-A5A0C1D4F5BD}" destId="{2004FF6B-3F52-4138-8C8A-AD6D77E060DD}" srcOrd="0" destOrd="0" presId="urn:microsoft.com/office/officeart/2005/8/layout/vList5"/>
    <dgm:cxn modelId="{86CBF1A1-889A-4C1A-AB1E-0B68920E839A}" type="presParOf" srcId="{795498EE-49F5-4594-A642-88F73C432B51}" destId="{DBAE74B5-401A-48E3-88C1-5461807C357A}" srcOrd="1" destOrd="0" presId="urn:microsoft.com/office/officeart/2005/8/layout/vList5"/>
    <dgm:cxn modelId="{9DD396DC-F447-4806-9E4C-23D7A5F64736}" type="presParOf" srcId="{795498EE-49F5-4594-A642-88F73C432B51}" destId="{C62E5A7E-E02E-4E2C-9154-D80F316D0492}" srcOrd="2" destOrd="0" presId="urn:microsoft.com/office/officeart/2005/8/layout/vList5"/>
    <dgm:cxn modelId="{7FCD3703-BE38-43F4-A94C-100D38AD32F2}" type="presParOf" srcId="{C62E5A7E-E02E-4E2C-9154-D80F316D0492}" destId="{73280ED1-0E16-469B-8513-9234CC46DD5D}" srcOrd="0" destOrd="0" presId="urn:microsoft.com/office/officeart/2005/8/layout/vList5"/>
    <dgm:cxn modelId="{F1B67315-5CDE-47F4-8984-E6DF20388FA2}" type="presParOf" srcId="{795498EE-49F5-4594-A642-88F73C432B51}" destId="{351EE39A-4318-49DD-A17C-755E34072E08}" srcOrd="3" destOrd="0" presId="urn:microsoft.com/office/officeart/2005/8/layout/vList5"/>
    <dgm:cxn modelId="{B2DDBCE3-CB46-433C-9681-E0B9CFAFAD51}" type="presParOf" srcId="{795498EE-49F5-4594-A642-88F73C432B51}" destId="{704FE1C1-581D-4555-8873-5234E9F1FED7}" srcOrd="4" destOrd="0" presId="urn:microsoft.com/office/officeart/2005/8/layout/vList5"/>
    <dgm:cxn modelId="{32DA2CA3-67E6-4DFA-B6B5-1D6648A7540B}" type="presParOf" srcId="{704FE1C1-581D-4555-8873-5234E9F1FED7}" destId="{49C833CE-0B2A-4788-BB3B-C7148C0B7E11}" srcOrd="0" destOrd="0" presId="urn:microsoft.com/office/officeart/2005/8/layout/vList5"/>
    <dgm:cxn modelId="{D39E3AEE-5C90-4CD9-A5ED-67252B1CDBBD}" type="presParOf" srcId="{795498EE-49F5-4594-A642-88F73C432B51}" destId="{02DF8C0F-E57B-470F-9B09-C510E2A49EAA}" srcOrd="5" destOrd="0" presId="urn:microsoft.com/office/officeart/2005/8/layout/vList5"/>
    <dgm:cxn modelId="{AB177A6A-54F1-43EA-9143-16F0B72CEFBD}" type="presParOf" srcId="{795498EE-49F5-4594-A642-88F73C432B51}" destId="{FF34E004-D304-4831-B677-C36F57074DB1}" srcOrd="6" destOrd="0" presId="urn:microsoft.com/office/officeart/2005/8/layout/vList5"/>
    <dgm:cxn modelId="{AFD4607F-0895-4722-8F1C-CBE6155B5D2B}" type="presParOf" srcId="{FF34E004-D304-4831-B677-C36F57074DB1}" destId="{7D7CA419-1B92-402B-ADF6-D17462C7ED5D}" srcOrd="0" destOrd="0" presId="urn:microsoft.com/office/officeart/2005/8/layout/vList5"/>
    <dgm:cxn modelId="{550B0882-13E0-476D-B17C-E66B0212D844}" type="presParOf" srcId="{795498EE-49F5-4594-A642-88F73C432B51}" destId="{29B8CAD0-6DF4-41A9-8AD1-BD8E1046E9CB}" srcOrd="7" destOrd="0" presId="urn:microsoft.com/office/officeart/2005/8/layout/vList5"/>
    <dgm:cxn modelId="{36DDC41C-1819-40DE-AFC3-43DECF8456D8}" type="presParOf" srcId="{795498EE-49F5-4594-A642-88F73C432B51}" destId="{6978CD0D-5601-4CA4-A1D6-934560473989}" srcOrd="8" destOrd="0" presId="urn:microsoft.com/office/officeart/2005/8/layout/vList5"/>
    <dgm:cxn modelId="{114DBD44-F77B-4EBF-8AF7-99B21C9FE345}" type="presParOf" srcId="{6978CD0D-5601-4CA4-A1D6-934560473989}" destId="{B7991C57-68E4-43C1-A41D-9CB4B8A7FED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C10080-BC4B-4AF2-AE52-E55CC648D340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036033E-814E-4187-8554-FAD06E41A42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ТУРИСТИЧНІ РЕГІОНИ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E08076-9843-4D3B-9617-5F39392AAC83}" type="parTrans" cxnId="{4A181188-0F6B-40D2-9F42-0B2744ACEC80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4B5BE1-0B9C-4CDE-B8FA-159EB3D17D38}" type="sibTrans" cxnId="{4A181188-0F6B-40D2-9F42-0B2744ACEC80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130C1C-334B-48EB-A58A-FA61125F7B3D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ЄВРОПЕЙСЬКИЙ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16AE04-EC4A-417E-9604-28CF99F0C2BC}" type="parTrans" cxnId="{193BBC28-B65B-47AC-B449-07EE13467EEF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2CA1A8-074A-4463-9CEC-03072271A5B2}" type="sibTrans" cxnId="{193BBC28-B65B-47AC-B449-07EE13467EEF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F7112D-D924-42A2-8603-5095CCC1575C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АЗІАТСЬКО - ТИХООКЕАНСЬКИЙ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FE9627-AA3B-4940-90E6-223621C9F9FE}" type="parTrans" cxnId="{AA359407-35EE-4BB9-8737-E3E58E9CD0B0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F9BA6E-6511-4488-A5AD-3388CDC2D46F}" type="sibTrans" cxnId="{AA359407-35EE-4BB9-8737-E3E58E9CD0B0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8D44F4-831A-49F2-91D3-5AD39D95B0C9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АМЕРИКАНСЬКИЙ 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4D74C5-A5B7-4EDB-96B5-86E2BE39D75D}" type="parTrans" cxnId="{1E11B1D5-C552-467D-B875-B02147F91F4D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3A70E9-EA77-48AB-AFB3-B45700810798}" type="sibTrans" cxnId="{1E11B1D5-C552-467D-B875-B02147F91F4D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022B91-8A91-48A7-8B3A-AE278FB8BAB1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АФРИКАНСЬКИЙ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F4FA22-5A9C-4481-8B64-A74B2232E522}" type="parTrans" cxnId="{F4BAC23D-A0BF-41C9-AE06-2163A2F9A6D0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EA74CE-3E54-4A32-B938-F96021AB7898}" type="sibTrans" cxnId="{F4BAC23D-A0BF-41C9-AE06-2163A2F9A6D0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1D8841-1DAF-425C-8093-D365CB101280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БЛИЗЬКОСХІДНИЙ</a:t>
          </a:r>
          <a:endParaRPr lang="ru-RU" sz="1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48BB1-DEDB-4677-8464-1CD8A2D546DE}" type="parTrans" cxnId="{86A6A987-0202-4278-8AED-CA39BB6EC775}">
      <dgm:prSet custT="1"/>
      <dgm:spPr/>
      <dgm:t>
        <a:bodyPr/>
        <a:lstStyle/>
        <a:p>
          <a:endParaRPr lang="ru-RU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514DE-5FC4-4A0A-B1C6-223A157C0AE2}" type="sibTrans" cxnId="{86A6A987-0202-4278-8AED-CA39BB6EC775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FB0BB3-F8B8-47EB-920D-60C932C7E1BE}" type="pres">
      <dgm:prSet presAssocID="{9FC10080-BC4B-4AF2-AE52-E55CC648D34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44FA90-FC87-4CF6-AE26-9763E8216C34}" type="pres">
      <dgm:prSet presAssocID="{0036033E-814E-4187-8554-FAD06E41A42E}" presName="centerShape" presStyleLbl="node0" presStyleIdx="0" presStyleCnt="1" custScaleX="205778"/>
      <dgm:spPr/>
      <dgm:t>
        <a:bodyPr/>
        <a:lstStyle/>
        <a:p>
          <a:endParaRPr lang="ru-RU"/>
        </a:p>
      </dgm:t>
    </dgm:pt>
    <dgm:pt modelId="{5E94EDB3-E2EB-4843-8935-95372154AD9F}" type="pres">
      <dgm:prSet presAssocID="{BA16AE04-EC4A-417E-9604-28CF99F0C2BC}" presName="parTrans" presStyleLbl="sibTrans2D1" presStyleIdx="0" presStyleCnt="5"/>
      <dgm:spPr/>
      <dgm:t>
        <a:bodyPr/>
        <a:lstStyle/>
        <a:p>
          <a:endParaRPr lang="ru-RU"/>
        </a:p>
      </dgm:t>
    </dgm:pt>
    <dgm:pt modelId="{F612D959-E1AC-4555-8AF6-21B185CC1013}" type="pres">
      <dgm:prSet presAssocID="{BA16AE04-EC4A-417E-9604-28CF99F0C2BC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CA4AD2D9-8D31-4762-843A-360DFAE01B0F}" type="pres">
      <dgm:prSet presAssocID="{73130C1C-334B-48EB-A58A-FA61125F7B3D}" presName="node" presStyleLbl="node1" presStyleIdx="0" presStyleCnt="5" custScaleX="212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3DDDF-B181-4046-9B8A-06EFF5348B0E}" type="pres">
      <dgm:prSet presAssocID="{FEFE9627-AA3B-4940-90E6-223621C9F9FE}" presName="parTrans" presStyleLbl="sibTrans2D1" presStyleIdx="1" presStyleCnt="5"/>
      <dgm:spPr/>
      <dgm:t>
        <a:bodyPr/>
        <a:lstStyle/>
        <a:p>
          <a:endParaRPr lang="ru-RU"/>
        </a:p>
      </dgm:t>
    </dgm:pt>
    <dgm:pt modelId="{E4C04BC0-ACBD-4745-BDAD-E6B269B1B13E}" type="pres">
      <dgm:prSet presAssocID="{FEFE9627-AA3B-4940-90E6-223621C9F9F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9CB22B3A-E3E3-435A-A618-A43D421CE179}" type="pres">
      <dgm:prSet presAssocID="{F2F7112D-D924-42A2-8603-5095CCC1575C}" presName="node" presStyleLbl="node1" presStyleIdx="1" presStyleCnt="5" custScaleX="178177" custRadScaleRad="166266" custRadScaleInc="-2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2C6F07-114D-4374-8DB7-8AFB557C5394}" type="pres">
      <dgm:prSet presAssocID="{704D74C5-A5B7-4EDB-96B5-86E2BE39D75D}" presName="parTrans" presStyleLbl="sibTrans2D1" presStyleIdx="2" presStyleCnt="5" custLinFactNeighborX="90478" custLinFactNeighborY="-5911"/>
      <dgm:spPr/>
      <dgm:t>
        <a:bodyPr/>
        <a:lstStyle/>
        <a:p>
          <a:endParaRPr lang="ru-RU"/>
        </a:p>
      </dgm:t>
    </dgm:pt>
    <dgm:pt modelId="{E4806E9B-6EC5-4F51-8795-B66A96095981}" type="pres">
      <dgm:prSet presAssocID="{704D74C5-A5B7-4EDB-96B5-86E2BE39D75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0EC018F8-9460-4188-8C21-6057CF9C3FE1}" type="pres">
      <dgm:prSet presAssocID="{D78D44F4-831A-49F2-91D3-5AD39D95B0C9}" presName="node" presStyleLbl="node1" presStyleIdx="2" presStyleCnt="5" custAng="20755240" custScaleX="177892" custScaleY="71061" custRadScaleRad="118567" custRadScaleInc="-60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1F771-ABF8-4121-B418-D205BB5EF867}" type="pres">
      <dgm:prSet presAssocID="{F0F4FA22-5A9C-4481-8B64-A74B2232E522}" presName="parTrans" presStyleLbl="sibTrans2D1" presStyleIdx="3" presStyleCnt="5"/>
      <dgm:spPr/>
      <dgm:t>
        <a:bodyPr/>
        <a:lstStyle/>
        <a:p>
          <a:endParaRPr lang="ru-RU"/>
        </a:p>
      </dgm:t>
    </dgm:pt>
    <dgm:pt modelId="{B3205087-558E-4A1A-A51C-0A111207CA04}" type="pres">
      <dgm:prSet presAssocID="{F0F4FA22-5A9C-4481-8B64-A74B2232E52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C5D16D0A-A84B-4E57-9C7C-C5B5B505C654}" type="pres">
      <dgm:prSet presAssocID="{E7022B91-8A91-48A7-8B3A-AE278FB8BAB1}" presName="node" presStyleLbl="node1" presStyleIdx="3" presStyleCnt="5" custScaleX="201156" custScaleY="82288" custRadScaleRad="121531" custRadScaleInc="42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24030-A655-4DB2-B1C6-718AFF3037AD}" type="pres">
      <dgm:prSet presAssocID="{AB448BB1-DEDB-4677-8464-1CD8A2D546DE}" presName="parTrans" presStyleLbl="sibTrans2D1" presStyleIdx="4" presStyleCnt="5"/>
      <dgm:spPr/>
      <dgm:t>
        <a:bodyPr/>
        <a:lstStyle/>
        <a:p>
          <a:endParaRPr lang="ru-RU"/>
        </a:p>
      </dgm:t>
    </dgm:pt>
    <dgm:pt modelId="{66D6C621-4B6C-4662-B5E1-758F17D6DD44}" type="pres">
      <dgm:prSet presAssocID="{AB448BB1-DEDB-4677-8464-1CD8A2D546DE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87082E33-4B3F-4EDB-9FA7-B97C701F76C3}" type="pres">
      <dgm:prSet presAssocID="{E41D8841-1DAF-425C-8093-D365CB101280}" presName="node" presStyleLbl="node1" presStyleIdx="4" presStyleCnt="5" custScaleX="169914" custScaleY="77220" custRadScaleRad="140622" custRadScaleInc="-20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3D100D-F95B-49FD-83CD-26EC1A96EAC6}" type="presOf" srcId="{E7022B91-8A91-48A7-8B3A-AE278FB8BAB1}" destId="{C5D16D0A-A84B-4E57-9C7C-C5B5B505C654}" srcOrd="0" destOrd="0" presId="urn:microsoft.com/office/officeart/2005/8/layout/radial5"/>
    <dgm:cxn modelId="{193BBC28-B65B-47AC-B449-07EE13467EEF}" srcId="{0036033E-814E-4187-8554-FAD06E41A42E}" destId="{73130C1C-334B-48EB-A58A-FA61125F7B3D}" srcOrd="0" destOrd="0" parTransId="{BA16AE04-EC4A-417E-9604-28CF99F0C2BC}" sibTransId="{C82CA1A8-074A-4463-9CEC-03072271A5B2}"/>
    <dgm:cxn modelId="{1D5FFD65-CA60-4386-AD08-5DEEC8929DB6}" type="presOf" srcId="{704D74C5-A5B7-4EDB-96B5-86E2BE39D75D}" destId="{B72C6F07-114D-4374-8DB7-8AFB557C5394}" srcOrd="0" destOrd="0" presId="urn:microsoft.com/office/officeart/2005/8/layout/radial5"/>
    <dgm:cxn modelId="{48460359-AE19-4D69-BEDE-448AA6928A0E}" type="presOf" srcId="{AB448BB1-DEDB-4677-8464-1CD8A2D546DE}" destId="{66D6C621-4B6C-4662-B5E1-758F17D6DD44}" srcOrd="1" destOrd="0" presId="urn:microsoft.com/office/officeart/2005/8/layout/radial5"/>
    <dgm:cxn modelId="{B5C0BD74-3F63-46D2-80DB-AFC4F0F98C1E}" type="presOf" srcId="{F2F7112D-D924-42A2-8603-5095CCC1575C}" destId="{9CB22B3A-E3E3-435A-A618-A43D421CE179}" srcOrd="0" destOrd="0" presId="urn:microsoft.com/office/officeart/2005/8/layout/radial5"/>
    <dgm:cxn modelId="{A607BEDF-14FF-4218-86E1-A28C51DE0FCC}" type="presOf" srcId="{0036033E-814E-4187-8554-FAD06E41A42E}" destId="{3444FA90-FC87-4CF6-AE26-9763E8216C34}" srcOrd="0" destOrd="0" presId="urn:microsoft.com/office/officeart/2005/8/layout/radial5"/>
    <dgm:cxn modelId="{F3AB7985-A5DA-49A4-97F3-CD3DD88CF610}" type="presOf" srcId="{AB448BB1-DEDB-4677-8464-1CD8A2D546DE}" destId="{36324030-A655-4DB2-B1C6-718AFF3037AD}" srcOrd="0" destOrd="0" presId="urn:microsoft.com/office/officeart/2005/8/layout/radial5"/>
    <dgm:cxn modelId="{F4BAC23D-A0BF-41C9-AE06-2163A2F9A6D0}" srcId="{0036033E-814E-4187-8554-FAD06E41A42E}" destId="{E7022B91-8A91-48A7-8B3A-AE278FB8BAB1}" srcOrd="3" destOrd="0" parTransId="{F0F4FA22-5A9C-4481-8B64-A74B2232E522}" sibTransId="{8AEA74CE-3E54-4A32-B938-F96021AB7898}"/>
    <dgm:cxn modelId="{41622F43-BCAA-40E9-89F7-1C851794ABBD}" type="presOf" srcId="{F0F4FA22-5A9C-4481-8B64-A74B2232E522}" destId="{B3205087-558E-4A1A-A51C-0A111207CA04}" srcOrd="1" destOrd="0" presId="urn:microsoft.com/office/officeart/2005/8/layout/radial5"/>
    <dgm:cxn modelId="{73E1A8CA-AC7E-4B96-ADE8-6EC54AF23848}" type="presOf" srcId="{9FC10080-BC4B-4AF2-AE52-E55CC648D340}" destId="{C0FB0BB3-F8B8-47EB-920D-60C932C7E1BE}" srcOrd="0" destOrd="0" presId="urn:microsoft.com/office/officeart/2005/8/layout/radial5"/>
    <dgm:cxn modelId="{5CA54D77-3F20-4C42-9152-E1A575D9DEAC}" type="presOf" srcId="{F0F4FA22-5A9C-4481-8B64-A74B2232E522}" destId="{BB51F771-ABF8-4121-B418-D205BB5EF867}" srcOrd="0" destOrd="0" presId="urn:microsoft.com/office/officeart/2005/8/layout/radial5"/>
    <dgm:cxn modelId="{35B05755-5DA5-4C9C-9277-636C498E30F4}" type="presOf" srcId="{BA16AE04-EC4A-417E-9604-28CF99F0C2BC}" destId="{5E94EDB3-E2EB-4843-8935-95372154AD9F}" srcOrd="0" destOrd="0" presId="urn:microsoft.com/office/officeart/2005/8/layout/radial5"/>
    <dgm:cxn modelId="{E567CAFE-B392-435F-8831-537267BA0DC3}" type="presOf" srcId="{FEFE9627-AA3B-4940-90E6-223621C9F9FE}" destId="{E4C04BC0-ACBD-4745-BDAD-E6B269B1B13E}" srcOrd="1" destOrd="0" presId="urn:microsoft.com/office/officeart/2005/8/layout/radial5"/>
    <dgm:cxn modelId="{AA359407-35EE-4BB9-8737-E3E58E9CD0B0}" srcId="{0036033E-814E-4187-8554-FAD06E41A42E}" destId="{F2F7112D-D924-42A2-8603-5095CCC1575C}" srcOrd="1" destOrd="0" parTransId="{FEFE9627-AA3B-4940-90E6-223621C9F9FE}" sibTransId="{D7F9BA6E-6511-4488-A5AD-3388CDC2D46F}"/>
    <dgm:cxn modelId="{1E11B1D5-C552-467D-B875-B02147F91F4D}" srcId="{0036033E-814E-4187-8554-FAD06E41A42E}" destId="{D78D44F4-831A-49F2-91D3-5AD39D95B0C9}" srcOrd="2" destOrd="0" parTransId="{704D74C5-A5B7-4EDB-96B5-86E2BE39D75D}" sibTransId="{5D3A70E9-EA77-48AB-AFB3-B45700810798}"/>
    <dgm:cxn modelId="{48A867B9-C0D1-4498-8F65-7753B9E7718B}" type="presOf" srcId="{FEFE9627-AA3B-4940-90E6-223621C9F9FE}" destId="{B773DDDF-B181-4046-9B8A-06EFF5348B0E}" srcOrd="0" destOrd="0" presId="urn:microsoft.com/office/officeart/2005/8/layout/radial5"/>
    <dgm:cxn modelId="{EE4D7EA0-53A1-4552-988C-42380C9D4259}" type="presOf" srcId="{BA16AE04-EC4A-417E-9604-28CF99F0C2BC}" destId="{F612D959-E1AC-4555-8AF6-21B185CC1013}" srcOrd="1" destOrd="0" presId="urn:microsoft.com/office/officeart/2005/8/layout/radial5"/>
    <dgm:cxn modelId="{7ECFB53C-8CCD-4235-B0A8-A380C5194689}" type="presOf" srcId="{73130C1C-334B-48EB-A58A-FA61125F7B3D}" destId="{CA4AD2D9-8D31-4762-843A-360DFAE01B0F}" srcOrd="0" destOrd="0" presId="urn:microsoft.com/office/officeart/2005/8/layout/radial5"/>
    <dgm:cxn modelId="{86A6A987-0202-4278-8AED-CA39BB6EC775}" srcId="{0036033E-814E-4187-8554-FAD06E41A42E}" destId="{E41D8841-1DAF-425C-8093-D365CB101280}" srcOrd="4" destOrd="0" parTransId="{AB448BB1-DEDB-4677-8464-1CD8A2D546DE}" sibTransId="{E44514DE-5FC4-4A0A-B1C6-223A157C0AE2}"/>
    <dgm:cxn modelId="{4A181188-0F6B-40D2-9F42-0B2744ACEC80}" srcId="{9FC10080-BC4B-4AF2-AE52-E55CC648D340}" destId="{0036033E-814E-4187-8554-FAD06E41A42E}" srcOrd="0" destOrd="0" parTransId="{8EE08076-9843-4D3B-9617-5F39392AAC83}" sibTransId="{374B5BE1-0B9C-4CDE-B8FA-159EB3D17D38}"/>
    <dgm:cxn modelId="{AEDD0378-6523-409C-AE07-B6EF76AB8722}" type="presOf" srcId="{704D74C5-A5B7-4EDB-96B5-86E2BE39D75D}" destId="{E4806E9B-6EC5-4F51-8795-B66A96095981}" srcOrd="1" destOrd="0" presId="urn:microsoft.com/office/officeart/2005/8/layout/radial5"/>
    <dgm:cxn modelId="{9FBFD94C-C1C4-496E-BBAC-CF1964A8514C}" type="presOf" srcId="{D78D44F4-831A-49F2-91D3-5AD39D95B0C9}" destId="{0EC018F8-9460-4188-8C21-6057CF9C3FE1}" srcOrd="0" destOrd="0" presId="urn:microsoft.com/office/officeart/2005/8/layout/radial5"/>
    <dgm:cxn modelId="{743804C1-4BAD-4293-BFB8-AF5699235D95}" type="presOf" srcId="{E41D8841-1DAF-425C-8093-D365CB101280}" destId="{87082E33-4B3F-4EDB-9FA7-B97C701F76C3}" srcOrd="0" destOrd="0" presId="urn:microsoft.com/office/officeart/2005/8/layout/radial5"/>
    <dgm:cxn modelId="{174EA7BE-AE0E-482C-9109-7836A1A9D5AF}" type="presParOf" srcId="{C0FB0BB3-F8B8-47EB-920D-60C932C7E1BE}" destId="{3444FA90-FC87-4CF6-AE26-9763E8216C34}" srcOrd="0" destOrd="0" presId="urn:microsoft.com/office/officeart/2005/8/layout/radial5"/>
    <dgm:cxn modelId="{173EEA81-003C-4CE6-A6C8-65879373628E}" type="presParOf" srcId="{C0FB0BB3-F8B8-47EB-920D-60C932C7E1BE}" destId="{5E94EDB3-E2EB-4843-8935-95372154AD9F}" srcOrd="1" destOrd="0" presId="urn:microsoft.com/office/officeart/2005/8/layout/radial5"/>
    <dgm:cxn modelId="{0B1B782B-192D-4AC5-BC81-A746E5A9C303}" type="presParOf" srcId="{5E94EDB3-E2EB-4843-8935-95372154AD9F}" destId="{F612D959-E1AC-4555-8AF6-21B185CC1013}" srcOrd="0" destOrd="0" presId="urn:microsoft.com/office/officeart/2005/8/layout/radial5"/>
    <dgm:cxn modelId="{6B5FB434-7D31-40A3-8A26-59D83F59F234}" type="presParOf" srcId="{C0FB0BB3-F8B8-47EB-920D-60C932C7E1BE}" destId="{CA4AD2D9-8D31-4762-843A-360DFAE01B0F}" srcOrd="2" destOrd="0" presId="urn:microsoft.com/office/officeart/2005/8/layout/radial5"/>
    <dgm:cxn modelId="{EDD6B4A8-73EF-4BAA-BADF-C45ADC6D4397}" type="presParOf" srcId="{C0FB0BB3-F8B8-47EB-920D-60C932C7E1BE}" destId="{B773DDDF-B181-4046-9B8A-06EFF5348B0E}" srcOrd="3" destOrd="0" presId="urn:microsoft.com/office/officeart/2005/8/layout/radial5"/>
    <dgm:cxn modelId="{F3EEC9B5-9668-4BA4-9573-73F4DBA27DD2}" type="presParOf" srcId="{B773DDDF-B181-4046-9B8A-06EFF5348B0E}" destId="{E4C04BC0-ACBD-4745-BDAD-E6B269B1B13E}" srcOrd="0" destOrd="0" presId="urn:microsoft.com/office/officeart/2005/8/layout/radial5"/>
    <dgm:cxn modelId="{A8833747-6614-4193-BC6C-5625B918A237}" type="presParOf" srcId="{C0FB0BB3-F8B8-47EB-920D-60C932C7E1BE}" destId="{9CB22B3A-E3E3-435A-A618-A43D421CE179}" srcOrd="4" destOrd="0" presId="urn:microsoft.com/office/officeart/2005/8/layout/radial5"/>
    <dgm:cxn modelId="{6FE660F0-13FF-4085-A74E-B4485E884DDF}" type="presParOf" srcId="{C0FB0BB3-F8B8-47EB-920D-60C932C7E1BE}" destId="{B72C6F07-114D-4374-8DB7-8AFB557C5394}" srcOrd="5" destOrd="0" presId="urn:microsoft.com/office/officeart/2005/8/layout/radial5"/>
    <dgm:cxn modelId="{2BEFA610-5448-419C-86C4-83BCBED1B1D6}" type="presParOf" srcId="{B72C6F07-114D-4374-8DB7-8AFB557C5394}" destId="{E4806E9B-6EC5-4F51-8795-B66A96095981}" srcOrd="0" destOrd="0" presId="urn:microsoft.com/office/officeart/2005/8/layout/radial5"/>
    <dgm:cxn modelId="{AA177A7B-867C-475B-83B2-2BA2263764A0}" type="presParOf" srcId="{C0FB0BB3-F8B8-47EB-920D-60C932C7E1BE}" destId="{0EC018F8-9460-4188-8C21-6057CF9C3FE1}" srcOrd="6" destOrd="0" presId="urn:microsoft.com/office/officeart/2005/8/layout/radial5"/>
    <dgm:cxn modelId="{592EA71F-0252-48E9-8415-237194B34B9D}" type="presParOf" srcId="{C0FB0BB3-F8B8-47EB-920D-60C932C7E1BE}" destId="{BB51F771-ABF8-4121-B418-D205BB5EF867}" srcOrd="7" destOrd="0" presId="urn:microsoft.com/office/officeart/2005/8/layout/radial5"/>
    <dgm:cxn modelId="{E0F97837-0AAF-4BB8-BAAC-0CC1E71A9105}" type="presParOf" srcId="{BB51F771-ABF8-4121-B418-D205BB5EF867}" destId="{B3205087-558E-4A1A-A51C-0A111207CA04}" srcOrd="0" destOrd="0" presId="urn:microsoft.com/office/officeart/2005/8/layout/radial5"/>
    <dgm:cxn modelId="{1CF48A36-8D86-4600-9254-6BAD322971D1}" type="presParOf" srcId="{C0FB0BB3-F8B8-47EB-920D-60C932C7E1BE}" destId="{C5D16D0A-A84B-4E57-9C7C-C5B5B505C654}" srcOrd="8" destOrd="0" presId="urn:microsoft.com/office/officeart/2005/8/layout/radial5"/>
    <dgm:cxn modelId="{800B8890-A847-4353-A5FA-945386E6FBAF}" type="presParOf" srcId="{C0FB0BB3-F8B8-47EB-920D-60C932C7E1BE}" destId="{36324030-A655-4DB2-B1C6-718AFF3037AD}" srcOrd="9" destOrd="0" presId="urn:microsoft.com/office/officeart/2005/8/layout/radial5"/>
    <dgm:cxn modelId="{1C2C8803-3418-4460-B7A6-DEBD3C4E18A2}" type="presParOf" srcId="{36324030-A655-4DB2-B1C6-718AFF3037AD}" destId="{66D6C621-4B6C-4662-B5E1-758F17D6DD44}" srcOrd="0" destOrd="0" presId="urn:microsoft.com/office/officeart/2005/8/layout/radial5"/>
    <dgm:cxn modelId="{F43B061B-EF6B-4F51-B9B0-4490B42C884B}" type="presParOf" srcId="{C0FB0BB3-F8B8-47EB-920D-60C932C7E1BE}" destId="{87082E33-4B3F-4EDB-9FA7-B97C701F76C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4813DA-3F66-4C02-9313-52B6DA6B02B0}">
      <dsp:nvSpPr>
        <dsp:cNvPr id="0" name=""/>
        <dsp:cNvSpPr/>
      </dsp:nvSpPr>
      <dsp:spPr>
        <a:xfrm>
          <a:off x="0" y="408883"/>
          <a:ext cx="2785080" cy="25740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Презентація до уроку географії у 9 класі </a:t>
          </a:r>
          <a:endParaRPr lang="uk-UA" sz="1100" kern="1200" dirty="0"/>
        </a:p>
      </dsp:txBody>
      <dsp:txXfrm>
        <a:off x="12565" y="421448"/>
        <a:ext cx="2759950" cy="232270"/>
      </dsp:txXfrm>
    </dsp:sp>
    <dsp:sp modelId="{5F4EF5E0-D5DA-4990-8054-0E4290CE30D0}">
      <dsp:nvSpPr>
        <dsp:cNvPr id="0" name=""/>
        <dsp:cNvSpPr/>
      </dsp:nvSpPr>
      <dsp:spPr>
        <a:xfrm>
          <a:off x="0" y="697964"/>
          <a:ext cx="2785080" cy="257400"/>
        </a:xfrm>
        <a:prstGeom prst="roundRect">
          <a:avLst/>
        </a:prstGeom>
        <a:solidFill>
          <a:schemeClr val="accent1">
            <a:shade val="80000"/>
            <a:hueOff val="-277615"/>
            <a:satOff val="-21636"/>
            <a:lumOff val="126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підготував</a:t>
          </a:r>
          <a:endParaRPr lang="uk-UA" sz="1100" kern="1200"/>
        </a:p>
      </dsp:txBody>
      <dsp:txXfrm>
        <a:off x="12565" y="710529"/>
        <a:ext cx="2759950" cy="232270"/>
      </dsp:txXfrm>
    </dsp:sp>
    <dsp:sp modelId="{CBB1602E-C37F-4822-A4F8-DE2F43AD20BE}">
      <dsp:nvSpPr>
        <dsp:cNvPr id="0" name=""/>
        <dsp:cNvSpPr/>
      </dsp:nvSpPr>
      <dsp:spPr>
        <a:xfrm>
          <a:off x="0" y="987044"/>
          <a:ext cx="2785080" cy="257400"/>
        </a:xfrm>
        <a:prstGeom prst="roundRect">
          <a:avLst/>
        </a:prstGeom>
        <a:solidFill>
          <a:schemeClr val="accent1">
            <a:shade val="80000"/>
            <a:hueOff val="-555231"/>
            <a:satOff val="-43271"/>
            <a:lumOff val="253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Романчук Роман Станіславович</a:t>
          </a:r>
          <a:endParaRPr lang="uk-UA" sz="1100" kern="1200"/>
        </a:p>
      </dsp:txBody>
      <dsp:txXfrm>
        <a:off x="12565" y="999609"/>
        <a:ext cx="2759950" cy="232270"/>
      </dsp:txXfrm>
    </dsp:sp>
    <dsp:sp modelId="{816A74DD-D11D-4FBF-BE62-04AE33BF42DD}">
      <dsp:nvSpPr>
        <dsp:cNvPr id="0" name=""/>
        <dsp:cNvSpPr/>
      </dsp:nvSpPr>
      <dsp:spPr>
        <a:xfrm>
          <a:off x="0" y="1276124"/>
          <a:ext cx="2785080" cy="257400"/>
        </a:xfrm>
        <a:prstGeom prst="roundRect">
          <a:avLst/>
        </a:prstGeom>
        <a:solidFill>
          <a:schemeClr val="accent1">
            <a:shade val="80000"/>
            <a:hueOff val="-832846"/>
            <a:satOff val="-64907"/>
            <a:lumOff val="379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/>
            <a:t>м.Полтава, ЗЗСО №20</a:t>
          </a:r>
          <a:endParaRPr lang="uk-UA" sz="1100" kern="1200"/>
        </a:p>
      </dsp:txBody>
      <dsp:txXfrm>
        <a:off x="12565" y="1288689"/>
        <a:ext cx="2759950" cy="232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4FF6B-3F52-4138-8C8A-AD6D77E060DD}">
      <dsp:nvSpPr>
        <dsp:cNvPr id="0" name=""/>
        <dsp:cNvSpPr/>
      </dsp:nvSpPr>
      <dsp:spPr>
        <a:xfrm>
          <a:off x="3218687" y="1780"/>
          <a:ext cx="3621024" cy="77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smtClean="0"/>
            <a:t>міжнародна інтеграція, </a:t>
          </a:r>
          <a:endParaRPr lang="uk-UA" sz="2100" kern="1200"/>
        </a:p>
      </dsp:txBody>
      <dsp:txXfrm>
        <a:off x="3256681" y="39774"/>
        <a:ext cx="3545036" cy="702325"/>
      </dsp:txXfrm>
    </dsp:sp>
    <dsp:sp modelId="{73280ED1-0E16-469B-8513-9234CC46DD5D}">
      <dsp:nvSpPr>
        <dsp:cNvPr id="0" name=""/>
        <dsp:cNvSpPr/>
      </dsp:nvSpPr>
      <dsp:spPr>
        <a:xfrm>
          <a:off x="3218687" y="819009"/>
          <a:ext cx="3621024" cy="77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smtClean="0"/>
            <a:t>поглиблення міжнародного поділу праці, </a:t>
          </a:r>
          <a:endParaRPr lang="uk-UA" sz="2100" kern="1200"/>
        </a:p>
      </dsp:txBody>
      <dsp:txXfrm>
        <a:off x="3256681" y="857003"/>
        <a:ext cx="3545036" cy="702325"/>
      </dsp:txXfrm>
    </dsp:sp>
    <dsp:sp modelId="{49C833CE-0B2A-4788-BB3B-C7148C0B7E11}">
      <dsp:nvSpPr>
        <dsp:cNvPr id="0" name=""/>
        <dsp:cNvSpPr/>
      </dsp:nvSpPr>
      <dsp:spPr>
        <a:xfrm>
          <a:off x="3218687" y="1636239"/>
          <a:ext cx="3621024" cy="77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відкриття кордонів, </a:t>
          </a:r>
          <a:endParaRPr lang="uk-UA" sz="2100" kern="1200" dirty="0"/>
        </a:p>
      </dsp:txBody>
      <dsp:txXfrm>
        <a:off x="3256681" y="1674233"/>
        <a:ext cx="3545036" cy="702325"/>
      </dsp:txXfrm>
    </dsp:sp>
    <dsp:sp modelId="{7D7CA419-1B92-402B-ADF6-D17462C7ED5D}">
      <dsp:nvSpPr>
        <dsp:cNvPr id="0" name=""/>
        <dsp:cNvSpPr/>
      </dsp:nvSpPr>
      <dsp:spPr>
        <a:xfrm>
          <a:off x="3218687" y="2453468"/>
          <a:ext cx="3621024" cy="77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smtClean="0"/>
            <a:t>розвиток транспорту та зв’язку, </a:t>
          </a:r>
          <a:endParaRPr lang="uk-UA" sz="2100" kern="1200"/>
        </a:p>
      </dsp:txBody>
      <dsp:txXfrm>
        <a:off x="3256681" y="2491462"/>
        <a:ext cx="3545036" cy="702325"/>
      </dsp:txXfrm>
    </dsp:sp>
    <dsp:sp modelId="{B7991C57-68E4-43C1-A41D-9CB4B8A7FED3}">
      <dsp:nvSpPr>
        <dsp:cNvPr id="0" name=""/>
        <dsp:cNvSpPr/>
      </dsp:nvSpPr>
      <dsp:spPr>
        <a:xfrm>
          <a:off x="3218687" y="3270698"/>
          <a:ext cx="3621024" cy="77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smtClean="0"/>
            <a:t>підвищення рівня життя населення</a:t>
          </a:r>
          <a:endParaRPr lang="uk-UA" sz="2100" kern="1200"/>
        </a:p>
      </dsp:txBody>
      <dsp:txXfrm>
        <a:off x="3256681" y="3308692"/>
        <a:ext cx="3545036" cy="702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44FA90-FC87-4CF6-AE26-9763E8216C34}">
      <dsp:nvSpPr>
        <dsp:cNvPr id="0" name=""/>
        <dsp:cNvSpPr/>
      </dsp:nvSpPr>
      <dsp:spPr>
        <a:xfrm>
          <a:off x="3007941" y="1415348"/>
          <a:ext cx="2015410" cy="9794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ТУРИСТИЧНІ РЕГІОНИ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03091" y="1558779"/>
        <a:ext cx="1425110" cy="692547"/>
      </dsp:txXfrm>
    </dsp:sp>
    <dsp:sp modelId="{5E94EDB3-E2EB-4843-8935-95372154AD9F}">
      <dsp:nvSpPr>
        <dsp:cNvPr id="0" name=""/>
        <dsp:cNvSpPr/>
      </dsp:nvSpPr>
      <dsp:spPr>
        <a:xfrm rot="16200000">
          <a:off x="3912056" y="1059260"/>
          <a:ext cx="207178" cy="33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43133" y="1156937"/>
        <a:ext cx="145025" cy="199799"/>
      </dsp:txXfrm>
    </dsp:sp>
    <dsp:sp modelId="{CA4AD2D9-8D31-4762-843A-360DFAE01B0F}">
      <dsp:nvSpPr>
        <dsp:cNvPr id="0" name=""/>
        <dsp:cNvSpPr/>
      </dsp:nvSpPr>
      <dsp:spPr>
        <a:xfrm>
          <a:off x="2972628" y="45034"/>
          <a:ext cx="2086035" cy="9794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ЄВРОПЕЙСЬКИЙ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78121" y="188465"/>
        <a:ext cx="1475049" cy="692547"/>
      </dsp:txXfrm>
    </dsp:sp>
    <dsp:sp modelId="{B773DDDF-B181-4046-9B8A-06EFF5348B0E}">
      <dsp:nvSpPr>
        <dsp:cNvPr id="0" name=""/>
        <dsp:cNvSpPr/>
      </dsp:nvSpPr>
      <dsp:spPr>
        <a:xfrm rot="20471832">
          <a:off x="4961002" y="1360871"/>
          <a:ext cx="327799" cy="33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63626" y="1443319"/>
        <a:ext cx="229459" cy="199799"/>
      </dsp:txXfrm>
    </dsp:sp>
    <dsp:sp modelId="{9CB22B3A-E3E3-435A-A618-A43D421CE179}">
      <dsp:nvSpPr>
        <dsp:cNvPr id="0" name=""/>
        <dsp:cNvSpPr/>
      </dsp:nvSpPr>
      <dsp:spPr>
        <a:xfrm>
          <a:off x="5299881" y="681003"/>
          <a:ext cx="1745083" cy="9794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АЗІАТСЬКО - ТИХООКЕАНСЬКИЙ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55442" y="824434"/>
        <a:ext cx="1233961" cy="692547"/>
      </dsp:txXfrm>
    </dsp:sp>
    <dsp:sp modelId="{B72C6F07-114D-4374-8DB7-8AFB557C5394}">
      <dsp:nvSpPr>
        <dsp:cNvPr id="0" name=""/>
        <dsp:cNvSpPr/>
      </dsp:nvSpPr>
      <dsp:spPr>
        <a:xfrm rot="1925078">
          <a:off x="4847901" y="2194422"/>
          <a:ext cx="182093" cy="33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52073" y="2246514"/>
        <a:ext cx="127465" cy="199799"/>
      </dsp:txXfrm>
    </dsp:sp>
    <dsp:sp modelId="{0EC018F8-9460-4188-8C21-6057CF9C3FE1}">
      <dsp:nvSpPr>
        <dsp:cNvPr id="0" name=""/>
        <dsp:cNvSpPr/>
      </dsp:nvSpPr>
      <dsp:spPr>
        <a:xfrm rot="20755240">
          <a:off x="4521084" y="2420079"/>
          <a:ext cx="1742291" cy="69597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АМЕРИКАНСЬКИЙ 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6237" y="2522003"/>
        <a:ext cx="1231985" cy="492130"/>
      </dsp:txXfrm>
    </dsp:sp>
    <dsp:sp modelId="{BB51F771-ABF8-4121-B418-D205BB5EF867}">
      <dsp:nvSpPr>
        <dsp:cNvPr id="0" name=""/>
        <dsp:cNvSpPr/>
      </dsp:nvSpPr>
      <dsp:spPr>
        <a:xfrm rot="8468388">
          <a:off x="3222519" y="2287014"/>
          <a:ext cx="224888" cy="33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282519" y="2332449"/>
        <a:ext cx="157422" cy="199799"/>
      </dsp:txXfrm>
    </dsp:sp>
    <dsp:sp modelId="{C5D16D0A-A84B-4E57-9C7C-C5B5B505C654}">
      <dsp:nvSpPr>
        <dsp:cNvPr id="0" name=""/>
        <dsp:cNvSpPr/>
      </dsp:nvSpPr>
      <dsp:spPr>
        <a:xfrm>
          <a:off x="1733797" y="2546965"/>
          <a:ext cx="1970141" cy="8059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АФРИКАНСЬКИЙ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22317" y="2664992"/>
        <a:ext cx="1393101" cy="569882"/>
      </dsp:txXfrm>
    </dsp:sp>
    <dsp:sp modelId="{36324030-A655-4DB2-B1C6-718AFF3037AD}">
      <dsp:nvSpPr>
        <dsp:cNvPr id="0" name=""/>
        <dsp:cNvSpPr/>
      </dsp:nvSpPr>
      <dsp:spPr>
        <a:xfrm rot="11434176">
          <a:off x="2936213" y="1546381"/>
          <a:ext cx="99097" cy="33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965690" y="1615708"/>
        <a:ext cx="69368" cy="199799"/>
      </dsp:txXfrm>
    </dsp:sp>
    <dsp:sp modelId="{87082E33-4B3F-4EDB-9FA7-B97C701F76C3}">
      <dsp:nvSpPr>
        <dsp:cNvPr id="0" name=""/>
        <dsp:cNvSpPr/>
      </dsp:nvSpPr>
      <dsp:spPr>
        <a:xfrm>
          <a:off x="1289302" y="1173440"/>
          <a:ext cx="1664154" cy="7563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БЛИЗЬКОСХІДНИЙ</a:t>
          </a:r>
          <a:endParaRPr lang="ru-RU" sz="1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3012" y="1284198"/>
        <a:ext cx="1176734" cy="534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0.5045</cdr:x>
      <cdr:y>0.389</cdr:y>
    </cdr:from>
    <cdr:to>
      <cdr:x>0.6155</cdr:x>
      <cdr:y>0.49825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53901" y="1593247"/>
          <a:ext cx="847934" cy="4474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45720" tIns="41148" rIns="45720" bIns="4114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1900" b="1" i="0" u="none" strike="noStrike" baseline="0">
              <a:solidFill>
                <a:srgbClr val="000000"/>
              </a:solidFill>
              <a:latin typeface="Calibri"/>
              <a:cs typeface="Calibri"/>
            </a:rPr>
            <a:t>52%</a:t>
          </a:r>
        </a:p>
      </cdr:txBody>
    </cdr:sp>
  </cdr:relSizeAnchor>
  <cdr:relSizeAnchor xmlns:cdr="http://schemas.openxmlformats.org/drawingml/2006/chartDrawing">
    <cdr:from>
      <cdr:x>0.11975</cdr:x>
      <cdr:y>0.42025</cdr:y>
    </cdr:from>
    <cdr:to>
      <cdr:x>0.25825</cdr:x>
      <cdr:y>0.5295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4776" y="1721239"/>
          <a:ext cx="1058009" cy="4474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45720" tIns="41148" rIns="45720" bIns="4114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1900" b="1" i="0" u="none" strike="noStrike" baseline="0">
              <a:solidFill>
                <a:srgbClr val="000000"/>
              </a:solidFill>
              <a:latin typeface="Calibri"/>
              <a:cs typeface="Calibri"/>
            </a:rPr>
            <a:t>17%</a:t>
          </a:r>
        </a:p>
      </cdr:txBody>
    </cdr:sp>
  </cdr:relSizeAnchor>
  <cdr:relSizeAnchor xmlns:cdr="http://schemas.openxmlformats.org/drawingml/2006/chartDrawing">
    <cdr:from>
      <cdr:x>0.12925</cdr:x>
      <cdr:y>0.30825</cdr:y>
    </cdr:from>
    <cdr:to>
      <cdr:x>0.23275</cdr:x>
      <cdr:y>0.4175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87347" y="1262515"/>
          <a:ext cx="790642" cy="4474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45720" tIns="41148" rIns="45720" bIns="4114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1900" b="1" i="0" u="none" strike="noStrike" baseline="0">
              <a:solidFill>
                <a:srgbClr val="000000"/>
              </a:solidFill>
              <a:latin typeface="Calibri"/>
              <a:cs typeface="Calibri"/>
            </a:rPr>
            <a:t>14%</a:t>
          </a:r>
        </a:p>
      </cdr:txBody>
    </cdr:sp>
  </cdr:relSizeAnchor>
  <cdr:relSizeAnchor xmlns:cdr="http://schemas.openxmlformats.org/drawingml/2006/chartDrawing">
    <cdr:from>
      <cdr:x>0.272</cdr:x>
      <cdr:y>0.263</cdr:y>
    </cdr:from>
    <cdr:to>
      <cdr:x>0.3505</cdr:x>
      <cdr:y>0.349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77822" y="1077182"/>
          <a:ext cx="599665" cy="3522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36576" tIns="41148" rIns="36576" bIns="41148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1900" b="1" i="0" u="none" strike="noStrike" baseline="0">
              <a:solidFill>
                <a:srgbClr val="000000"/>
              </a:solidFill>
              <a:latin typeface="Calibri"/>
              <a:cs typeface="Calibri"/>
            </a:rPr>
            <a:t>10%</a:t>
          </a:r>
        </a:p>
      </cdr:txBody>
    </cdr:sp>
  </cdr:relSizeAnchor>
  <cdr:relSizeAnchor xmlns:cdr="http://schemas.openxmlformats.org/drawingml/2006/chartDrawing">
    <cdr:from>
      <cdr:x>0.376</cdr:x>
      <cdr:y>0.26275</cdr:y>
    </cdr:from>
    <cdr:to>
      <cdr:x>0.45575</cdr:x>
      <cdr:y>0.372</cdr:y>
    </cdr:to>
    <cdr:sp macro="" textlink="">
      <cdr:nvSpPr>
        <cdr:cNvPr id="1029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72283" y="1076158"/>
          <a:ext cx="609214" cy="4474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45720" tIns="41148" rIns="45720" bIns="4114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uk-UA" sz="1900" b="1" i="0" u="none" strike="noStrike" baseline="0" dirty="0">
              <a:solidFill>
                <a:srgbClr val="000000"/>
              </a:solidFill>
              <a:latin typeface="Calibri"/>
              <a:cs typeface="Calibri"/>
            </a:rPr>
            <a:t>7%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1D498-5FFD-4DE5-9AB8-5F92FE7080E7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AE118-08C7-4462-B12E-F4A12C11E7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529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594899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3257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101019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12083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036952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128647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24602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77613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964756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855612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3307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C803FE2-ED0A-4FB6-9239-336D1A633D75}" type="datetimeFigureOut">
              <a:rPr lang="uk-UA" smtClean="0"/>
              <a:t>13.11.2021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D54C0AB-CBD6-40B4-85BC-FCA64420BEE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748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5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3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51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E%D1%80%D0%B3%D0%B0%D0%BD%D1%96%D0%B7%D0%B0%D1%86%D1%96%D1%8F_%D0%9E%D0%B1'%D1%94%D0%B4%D0%BD%D0%B0%D0%BD%D0%B8%D1%85_%D0%9D%D0%B0%D1%86%D1%96%D0%B9" TargetMode="External"/><Relationship Id="rId5" Type="http://schemas.openxmlformats.org/officeDocument/2006/relationships/hyperlink" Target="https://uk.wikipedia.org/wiki/%D0%A1%D0%BF%D0%B5%D1%86%D1%96%D0%B0%D0%BB%D1%96%D0%B7%D0%BE%D0%B2%D0%B0%D0%BD%D1%96_%D1%83%D1%81%D1%82%D0%B0%D0%BD%D0%BE%D0%B2%D0%B8_%D0%9E%D0%9E%D0%9D" TargetMode="External"/><Relationship Id="rId4" Type="http://schemas.openxmlformats.org/officeDocument/2006/relationships/hyperlink" Target="https://uk.wikipedia.org/wiki/%D0%90%D0%BD%D0%B3%D0%BB%D1%96%D0%B9%D1%81%D1%8C%D0%BA%D0%B0_%D0%BC%D0%BE%D0%B2%D0%B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vkolosvitu.net.ua/china-great-wall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b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МІЖНАРОДНИЙ </a:t>
            </a:r>
            <a:r>
              <a:rPr lang="uk-UA" b="1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ТУРИЗМ</a:t>
            </a:r>
            <a:endParaRPr lang="uk-UA" b="1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2629445"/>
              </p:ext>
            </p:extLst>
          </p:nvPr>
        </p:nvGraphicFramePr>
        <p:xfrm>
          <a:off x="942110" y="4389120"/>
          <a:ext cx="2785080" cy="194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89" y="3472842"/>
            <a:ext cx="4615702" cy="31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8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1" y="725557"/>
            <a:ext cx="6792686" cy="540991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найдавніших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туризму — </a:t>
            </a:r>
            <a:r>
              <a:rPr lang="ru-RU" i="1" dirty="0" err="1">
                <a:solidFill>
                  <a:srgbClr val="FF0000"/>
                </a:solidFill>
              </a:rPr>
              <a:t>релігійний</a:t>
            </a:r>
            <a:r>
              <a:rPr lang="ru-RU" i="1" dirty="0"/>
              <a:t> </a:t>
            </a:r>
            <a:r>
              <a:rPr lang="ru-RU" dirty="0"/>
              <a:t>— </a:t>
            </a:r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 smtClean="0"/>
              <a:t>перетворився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масштабне</a:t>
            </a:r>
            <a:r>
              <a:rPr lang="ru-RU" dirty="0"/>
              <a:t> </a:t>
            </a:r>
            <a:r>
              <a:rPr lang="ru-RU" dirty="0" err="1"/>
              <a:t>дійство</a:t>
            </a:r>
            <a:r>
              <a:rPr lang="ru-RU" dirty="0"/>
              <a:t>. 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600 млн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 smtClean="0"/>
              <a:t>вирушають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подорож</a:t>
            </a:r>
            <a:r>
              <a:rPr lang="ru-RU" dirty="0"/>
              <a:t> до </a:t>
            </a:r>
            <a:r>
              <a:rPr lang="ru-RU" dirty="0" err="1"/>
              <a:t>релігійних</a:t>
            </a:r>
            <a:r>
              <a:rPr lang="ru-RU" dirty="0"/>
              <a:t> </a:t>
            </a:r>
            <a:r>
              <a:rPr lang="ru-RU" dirty="0" err="1"/>
              <a:t>святинь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Головним</a:t>
            </a:r>
            <a:r>
              <a:rPr lang="ru-RU" dirty="0" smtClean="0"/>
              <a:t> </a:t>
            </a:r>
            <a:r>
              <a:rPr lang="ru-RU" dirty="0"/>
              <a:t>центром </a:t>
            </a:r>
            <a:r>
              <a:rPr lang="ru-RU" dirty="0" err="1" smtClean="0"/>
              <a:t>паломництва</a:t>
            </a:r>
            <a:r>
              <a:rPr lang="ru-RU" dirty="0" smtClean="0"/>
              <a:t> у </a:t>
            </a:r>
            <a:r>
              <a:rPr lang="ru-RU" dirty="0" err="1"/>
              <a:t>світі</a:t>
            </a:r>
            <a:r>
              <a:rPr lang="ru-RU" dirty="0"/>
              <a:t> є </a:t>
            </a:r>
            <a:r>
              <a:rPr lang="ru-RU" dirty="0" err="1"/>
              <a:t>місто</a:t>
            </a:r>
            <a:r>
              <a:rPr lang="ru-RU" dirty="0"/>
              <a:t> </a:t>
            </a:r>
            <a:r>
              <a:rPr lang="ru-RU" b="1" dirty="0" err="1"/>
              <a:t>Єрусалим</a:t>
            </a:r>
            <a:r>
              <a:rPr lang="ru-RU" dirty="0"/>
              <a:t> — </a:t>
            </a:r>
            <a:r>
              <a:rPr lang="ru-RU" dirty="0" err="1"/>
              <a:t>колиска</a:t>
            </a:r>
            <a:r>
              <a:rPr lang="ru-RU" dirty="0"/>
              <a:t> </a:t>
            </a:r>
            <a:r>
              <a:rPr lang="ru-RU" dirty="0" err="1"/>
              <a:t>християнства</a:t>
            </a:r>
            <a:r>
              <a:rPr lang="ru-RU" dirty="0"/>
              <a:t>, </a:t>
            </a:r>
            <a:r>
              <a:rPr lang="ru-RU" dirty="0" err="1"/>
              <a:t>іудаїзму</a:t>
            </a:r>
            <a:r>
              <a:rPr lang="ru-RU" dirty="0"/>
              <a:t> та </a:t>
            </a:r>
            <a:r>
              <a:rPr lang="ru-RU" dirty="0" err="1"/>
              <a:t>ісламу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Православні</a:t>
            </a:r>
            <a:r>
              <a:rPr lang="ru-RU" dirty="0"/>
              <a:t> </a:t>
            </a:r>
            <a:r>
              <a:rPr lang="ru-RU" dirty="0" err="1"/>
              <a:t>віруючі</a:t>
            </a:r>
            <a:r>
              <a:rPr lang="ru-RU" dirty="0"/>
              <a:t> </a:t>
            </a:r>
            <a:r>
              <a:rPr lang="ru-RU" dirty="0" err="1"/>
              <a:t>подорожують</a:t>
            </a:r>
            <a:r>
              <a:rPr lang="ru-RU" dirty="0"/>
              <a:t> </a:t>
            </a:r>
            <a:r>
              <a:rPr lang="ru-RU" dirty="0" err="1"/>
              <a:t>святими</a:t>
            </a:r>
            <a:r>
              <a:rPr lang="ru-RU" dirty="0"/>
              <a:t> </a:t>
            </a:r>
            <a:r>
              <a:rPr lang="ru-RU" dirty="0" err="1"/>
              <a:t>місцями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(</a:t>
            </a:r>
            <a:r>
              <a:rPr lang="ru-RU" dirty="0" err="1" smtClean="0"/>
              <a:t>Києво-Печерська</a:t>
            </a:r>
            <a:r>
              <a:rPr lang="ru-RU" dirty="0"/>
              <a:t>, </a:t>
            </a:r>
            <a:r>
              <a:rPr lang="ru-RU" dirty="0" err="1"/>
              <a:t>Почаївська</a:t>
            </a:r>
            <a:r>
              <a:rPr lang="ru-RU" dirty="0"/>
              <a:t> </a:t>
            </a:r>
            <a:r>
              <a:rPr lang="ru-RU" dirty="0" err="1"/>
              <a:t>лаври</a:t>
            </a:r>
            <a:r>
              <a:rPr lang="ru-RU" dirty="0"/>
              <a:t>), </a:t>
            </a:r>
            <a:r>
              <a:rPr lang="ru-RU" dirty="0" err="1"/>
              <a:t>Болгарії</a:t>
            </a:r>
            <a:r>
              <a:rPr lang="ru-RU" dirty="0"/>
              <a:t> (Велико-</a:t>
            </a:r>
            <a:r>
              <a:rPr lang="ru-RU" dirty="0" err="1"/>
              <a:t>Тирново</a:t>
            </a:r>
            <a:r>
              <a:rPr lang="ru-RU" dirty="0"/>
              <a:t>), </a:t>
            </a:r>
            <a:r>
              <a:rPr lang="ru-RU" dirty="0" err="1"/>
              <a:t>Греції</a:t>
            </a:r>
            <a:r>
              <a:rPr lang="ru-RU" dirty="0"/>
              <a:t> (Афон</a:t>
            </a:r>
            <a:r>
              <a:rPr lang="ru-RU" dirty="0" smtClean="0"/>
              <a:t>), </a:t>
            </a:r>
            <a:r>
              <a:rPr lang="ru-RU" dirty="0" err="1" smtClean="0"/>
              <a:t>Сербії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Введенський</a:t>
            </a:r>
            <a:r>
              <a:rPr lang="ru-RU" dirty="0"/>
              <a:t> </a:t>
            </a:r>
            <a:r>
              <a:rPr lang="ru-RU" dirty="0" err="1"/>
              <a:t>монастир</a:t>
            </a:r>
            <a:r>
              <a:rPr lang="ru-RU" dirty="0"/>
              <a:t>) і </a:t>
            </a:r>
            <a:r>
              <a:rPr lang="ru-RU" dirty="0" err="1"/>
              <a:t>Чорногорії</a:t>
            </a:r>
            <a:r>
              <a:rPr lang="ru-RU" dirty="0"/>
              <a:t> (</a:t>
            </a:r>
            <a:r>
              <a:rPr lang="ru-RU" dirty="0" err="1"/>
              <a:t>Цетинський</a:t>
            </a:r>
            <a:r>
              <a:rPr lang="ru-RU" dirty="0"/>
              <a:t> </a:t>
            </a:r>
            <a:r>
              <a:rPr lang="ru-RU" dirty="0" err="1"/>
              <a:t>монастир</a:t>
            </a:r>
            <a:r>
              <a:rPr lang="ru-RU" dirty="0"/>
              <a:t>). </a:t>
            </a:r>
            <a:endParaRPr lang="ru-RU" dirty="0" smtClean="0"/>
          </a:p>
          <a:p>
            <a:pPr algn="just"/>
            <a:r>
              <a:rPr lang="ru-RU" dirty="0" err="1" smtClean="0"/>
              <a:t>Прихильники</a:t>
            </a:r>
            <a:r>
              <a:rPr lang="ru-RU" dirty="0" smtClean="0"/>
              <a:t> </a:t>
            </a:r>
            <a:r>
              <a:rPr lang="ru-RU" dirty="0" err="1"/>
              <a:t>ісламу</a:t>
            </a:r>
            <a:r>
              <a:rPr lang="ru-RU" dirty="0"/>
              <a:t> </a:t>
            </a:r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паломництво</a:t>
            </a:r>
            <a:r>
              <a:rPr lang="ru-RU" dirty="0"/>
              <a:t> до </a:t>
            </a:r>
            <a:r>
              <a:rPr lang="ru-RU" dirty="0" err="1"/>
              <a:t>Медини</a:t>
            </a:r>
            <a:r>
              <a:rPr lang="ru-RU" dirty="0"/>
              <a:t> та Мекки (</a:t>
            </a:r>
            <a:r>
              <a:rPr lang="ru-RU" dirty="0" err="1" smtClean="0"/>
              <a:t>Саудівська</a:t>
            </a:r>
            <a:r>
              <a:rPr lang="ru-RU" dirty="0" smtClean="0"/>
              <a:t> </a:t>
            </a:r>
            <a:r>
              <a:rPr lang="ru-RU" dirty="0" err="1"/>
              <a:t>Аравія</a:t>
            </a:r>
            <a:r>
              <a:rPr lang="ru-RU" dirty="0"/>
              <a:t>). </a:t>
            </a:r>
            <a:endParaRPr lang="ru-RU" dirty="0" smtClean="0"/>
          </a:p>
          <a:p>
            <a:pPr algn="just"/>
            <a:r>
              <a:rPr lang="ru-RU" dirty="0" err="1" smtClean="0"/>
              <a:t>Буддисти</a:t>
            </a:r>
            <a:r>
              <a:rPr lang="ru-RU" dirty="0" smtClean="0"/>
              <a:t> </a:t>
            </a:r>
            <a:r>
              <a:rPr lang="ru-RU" dirty="0" err="1"/>
              <a:t>відвідують</a:t>
            </a:r>
            <a:r>
              <a:rPr lang="ru-RU" dirty="0"/>
              <a:t> </a:t>
            </a:r>
            <a:r>
              <a:rPr lang="ru-RU" dirty="0" err="1"/>
              <a:t>храмові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r>
              <a:rPr lang="ru-RU" dirty="0"/>
              <a:t> в </a:t>
            </a:r>
            <a:r>
              <a:rPr lang="ru-RU" dirty="0" err="1"/>
              <a:t>Лумбіні</a:t>
            </a:r>
            <a:r>
              <a:rPr lang="ru-RU" dirty="0"/>
              <a:t> (</a:t>
            </a:r>
            <a:r>
              <a:rPr lang="ru-RU" dirty="0" smtClean="0"/>
              <a:t>Не</a:t>
            </a:r>
            <a:r>
              <a:rPr lang="uk-UA" dirty="0" smtClean="0"/>
              <a:t>пал</a:t>
            </a:r>
            <a:r>
              <a:rPr lang="uk-UA" dirty="0"/>
              <a:t>), </a:t>
            </a:r>
            <a:r>
              <a:rPr lang="uk-UA" dirty="0" err="1"/>
              <a:t>Кушинагарі</a:t>
            </a:r>
            <a:r>
              <a:rPr lang="uk-UA" dirty="0"/>
              <a:t>, </a:t>
            </a:r>
            <a:r>
              <a:rPr lang="uk-UA" dirty="0" err="1"/>
              <a:t>Сарнатху</a:t>
            </a:r>
            <a:r>
              <a:rPr lang="uk-UA" dirty="0"/>
              <a:t> (Індія), </a:t>
            </a:r>
            <a:r>
              <a:rPr lang="uk-UA" dirty="0" err="1"/>
              <a:t>Лхасі</a:t>
            </a:r>
            <a:r>
              <a:rPr lang="uk-UA" dirty="0"/>
              <a:t> (Тибет). </a:t>
            </a:r>
            <a:endParaRPr lang="uk-UA" dirty="0" smtClean="0"/>
          </a:p>
          <a:p>
            <a:pPr algn="just"/>
            <a:r>
              <a:rPr lang="uk-UA" dirty="0" smtClean="0"/>
              <a:t>Тисячі євреїв-хасидів </a:t>
            </a:r>
            <a:r>
              <a:rPr lang="ru-RU" dirty="0" err="1" smtClean="0"/>
              <a:t>щорічно</a:t>
            </a:r>
            <a:r>
              <a:rPr lang="ru-RU" dirty="0" smtClean="0"/>
              <a:t> </a:t>
            </a:r>
            <a:r>
              <a:rPr lang="ru-RU" dirty="0" err="1"/>
              <a:t>приїздять</a:t>
            </a:r>
            <a:r>
              <a:rPr lang="ru-RU" dirty="0"/>
              <a:t> на могилу </a:t>
            </a:r>
            <a:r>
              <a:rPr lang="ru-RU" dirty="0" err="1"/>
              <a:t>свого</a:t>
            </a:r>
            <a:r>
              <a:rPr lang="ru-RU" dirty="0"/>
              <a:t> духовного </a:t>
            </a:r>
            <a:r>
              <a:rPr lang="ru-RU" dirty="0" err="1"/>
              <a:t>лідера</a:t>
            </a:r>
            <a:r>
              <a:rPr lang="ru-RU" dirty="0"/>
              <a:t> </a:t>
            </a:r>
            <a:r>
              <a:rPr lang="ru-RU" dirty="0" err="1"/>
              <a:t>Нахмана</a:t>
            </a:r>
            <a:r>
              <a:rPr lang="ru-RU" dirty="0"/>
              <a:t>, </a:t>
            </a:r>
            <a:r>
              <a:rPr lang="ru-RU" dirty="0" smtClean="0"/>
              <a:t>щоб </a:t>
            </a:r>
            <a:r>
              <a:rPr lang="ru-RU" dirty="0" err="1" smtClean="0"/>
              <a:t>зустріти</a:t>
            </a:r>
            <a:r>
              <a:rPr lang="ru-RU" dirty="0" smtClean="0"/>
              <a:t> </a:t>
            </a:r>
            <a:r>
              <a:rPr lang="ru-RU" dirty="0" err="1"/>
              <a:t>іудейський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в </a:t>
            </a:r>
            <a:r>
              <a:rPr lang="ru-RU" dirty="0" err="1"/>
              <a:t>Умані</a:t>
            </a:r>
            <a:r>
              <a:rPr lang="ru-RU" dirty="0"/>
              <a:t> (</a:t>
            </a:r>
            <a:r>
              <a:rPr lang="ru-RU" dirty="0" err="1"/>
              <a:t>Україна</a:t>
            </a:r>
            <a:r>
              <a:rPr lang="ru-RU" dirty="0"/>
              <a:t>).</a:t>
            </a:r>
            <a:endParaRPr lang="uk-UA" dirty="0"/>
          </a:p>
        </p:txBody>
      </p:sp>
      <p:pic>
        <p:nvPicPr>
          <p:cNvPr id="7170" name="Picture 2" descr="Паломничество на Афон :: экскурсии в Греции из Салоник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130629"/>
            <a:ext cx="4949825" cy="329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037017" y="130629"/>
            <a:ext cx="2053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Fira Sans"/>
              </a:rPr>
              <a:t>Свята Гора Афон</a:t>
            </a:r>
            <a:endParaRPr lang="uk-UA" b="0" i="0" dirty="0">
              <a:solidFill>
                <a:srgbClr val="000000"/>
              </a:solidFill>
              <a:effectLst/>
              <a:latin typeface="Fira Sans"/>
            </a:endParaRPr>
          </a:p>
        </p:txBody>
      </p:sp>
      <p:pic>
        <p:nvPicPr>
          <p:cNvPr id="7174" name="Picture 6" descr="Вид Макка аль-Муккарра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4" y="3430512"/>
            <a:ext cx="4949825" cy="34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4574" y="578935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0" i="1" dirty="0" smtClean="0">
                <a:effectLst/>
                <a:latin typeface="Arial" panose="020B0604020202020204" pitchFamily="34" charset="0"/>
              </a:rPr>
              <a:t>Мекка є </a:t>
            </a:r>
            <a:r>
              <a:rPr lang="ru-RU" sz="1600" b="0" i="1" u="none" strike="noStrike" dirty="0" err="1" smtClean="0">
                <a:effectLst/>
                <a:latin typeface="Arial" panose="020B0604020202020204" pitchFamily="34" charset="0"/>
              </a:rPr>
              <a:t>святинею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 для </a:t>
            </a:r>
            <a:r>
              <a:rPr lang="ru-RU" sz="1600" b="0" i="1" u="none" strike="noStrike" dirty="0" smtClean="0">
                <a:effectLst/>
                <a:latin typeface="Arial" panose="020B0604020202020204" pitchFamily="34" charset="0"/>
              </a:rPr>
              <a:t>мусульман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, </a:t>
            </a:r>
            <a:r>
              <a:rPr lang="ru-RU" sz="1600" b="0" i="1" dirty="0" err="1" smtClean="0">
                <a:effectLst/>
                <a:latin typeface="Arial" panose="020B0604020202020204" pitchFamily="34" charset="0"/>
              </a:rPr>
              <a:t>оскільки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 в </a:t>
            </a:r>
            <a:r>
              <a:rPr lang="ru-RU" sz="1600" b="0" i="1" dirty="0" err="1" smtClean="0">
                <a:effectLst/>
                <a:latin typeface="Arial" panose="020B0604020202020204" pitchFamily="34" charset="0"/>
              </a:rPr>
              <a:t>ньому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1" dirty="0" err="1" smtClean="0">
                <a:effectLst/>
                <a:latin typeface="Arial" panose="020B0604020202020204" pitchFamily="34" charset="0"/>
              </a:rPr>
              <a:t>народився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1600" b="0" i="1" u="none" strike="noStrike" dirty="0" smtClean="0">
                <a:effectLst/>
                <a:latin typeface="Arial" panose="020B0604020202020204" pitchFamily="34" charset="0"/>
              </a:rPr>
              <a:t>пророк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1600" b="0" i="1" u="none" strike="noStrike" dirty="0" smtClean="0">
                <a:effectLst/>
                <a:latin typeface="Arial" panose="020B0604020202020204" pitchFamily="34" charset="0"/>
              </a:rPr>
              <a:t>Магомет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. </a:t>
            </a:r>
            <a:r>
              <a:rPr lang="ru-RU" sz="1600" b="0" i="1" dirty="0" err="1" smtClean="0">
                <a:effectLst/>
                <a:latin typeface="Arial" panose="020B0604020202020204" pitchFamily="34" charset="0"/>
              </a:rPr>
              <a:t>Щороку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1" dirty="0" err="1" smtClean="0">
                <a:effectLst/>
                <a:latin typeface="Arial" panose="020B0604020202020204" pitchFamily="34" charset="0"/>
              </a:rPr>
              <a:t>місто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1" dirty="0" err="1" smtClean="0">
                <a:effectLst/>
                <a:latin typeface="Arial" panose="020B0604020202020204" pitchFamily="34" charset="0"/>
              </a:rPr>
              <a:t>стає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1" dirty="0" err="1" smtClean="0">
                <a:effectLst/>
                <a:latin typeface="Arial" panose="020B0604020202020204" pitchFamily="34" charset="0"/>
              </a:rPr>
              <a:t>місцем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1600" b="0" i="1" u="none" strike="noStrike" dirty="0" err="1" smtClean="0">
                <a:effectLst/>
                <a:latin typeface="Arial" panose="020B0604020202020204" pitchFamily="34" charset="0"/>
              </a:rPr>
              <a:t>паломництва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 </a:t>
            </a:r>
            <a:r>
              <a:rPr lang="ru-RU" sz="1600" b="0" i="1" dirty="0" err="1" smtClean="0">
                <a:effectLst/>
                <a:latin typeface="Arial" panose="020B0604020202020204" pitchFamily="34" charset="0"/>
              </a:rPr>
              <a:t>близько</a:t>
            </a:r>
            <a:r>
              <a:rPr lang="ru-RU" sz="1600" b="0" i="1" dirty="0" smtClean="0">
                <a:effectLst/>
                <a:latin typeface="Arial" panose="020B0604020202020204" pitchFamily="34" charset="0"/>
              </a:rPr>
              <a:t> 1 000 000 мусульман</a:t>
            </a:r>
            <a:endParaRPr lang="uk-UA" sz="1600" i="1" dirty="0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487886" y="5689600"/>
            <a:ext cx="652687" cy="10305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право 6"/>
          <p:cNvSpPr/>
          <p:nvPr/>
        </p:nvSpPr>
        <p:spPr>
          <a:xfrm>
            <a:off x="6487886" y="6135467"/>
            <a:ext cx="326343" cy="192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9935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171" y="0"/>
            <a:ext cx="10547677" cy="171660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3. </a:t>
            </a: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країни</a:t>
            </a:r>
            <a:r>
              <a:rPr lang="ru-RU" sz="2800" b="1" dirty="0"/>
              <a:t> є особливо </a:t>
            </a:r>
            <a:r>
              <a:rPr lang="ru-RU" sz="2800" b="1" dirty="0" err="1"/>
              <a:t>привабливими</a:t>
            </a:r>
            <a:r>
              <a:rPr lang="ru-RU" sz="2800" b="1" dirty="0"/>
              <a:t> для </a:t>
            </a:r>
            <a:r>
              <a:rPr lang="ru-RU" sz="2800" b="1" dirty="0" err="1" smtClean="0"/>
              <a:t>туристів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0328"/>
            <a:ext cx="6296152" cy="41396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За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іноземних</a:t>
            </a:r>
            <a:r>
              <a:rPr lang="ru-RU" dirty="0"/>
              <a:t> гостей </a:t>
            </a:r>
            <a:r>
              <a:rPr lang="ru-RU" dirty="0" err="1"/>
              <a:t>світову</a:t>
            </a:r>
            <a:r>
              <a:rPr lang="ru-RU" dirty="0"/>
              <a:t> </a:t>
            </a:r>
            <a:r>
              <a:rPr lang="ru-RU" dirty="0" err="1" smtClean="0"/>
              <a:t>першість</a:t>
            </a:r>
            <a:r>
              <a:rPr lang="ru-RU" dirty="0" smtClean="0"/>
              <a:t> </a:t>
            </a:r>
            <a:r>
              <a:rPr lang="ru-RU" dirty="0" err="1"/>
              <a:t>утримують</a:t>
            </a:r>
            <a:r>
              <a:rPr lang="ru-RU" dirty="0"/>
              <a:t> </a:t>
            </a:r>
            <a:r>
              <a:rPr lang="ru-RU" b="1" dirty="0" err="1"/>
              <a:t>Франція</a:t>
            </a:r>
            <a:r>
              <a:rPr lang="ru-RU" dirty="0"/>
              <a:t>, </a:t>
            </a:r>
            <a:r>
              <a:rPr lang="ru-RU" b="1" dirty="0"/>
              <a:t>США</a:t>
            </a:r>
            <a:r>
              <a:rPr lang="ru-RU" dirty="0"/>
              <a:t>, </a:t>
            </a:r>
            <a:r>
              <a:rPr lang="ru-RU" b="1" dirty="0" err="1" smtClean="0"/>
              <a:t>Іспанія</a:t>
            </a:r>
            <a:r>
              <a:rPr lang="ru-RU" b="1" dirty="0" smtClean="0"/>
              <a:t>.</a:t>
            </a:r>
          </a:p>
          <a:p>
            <a:pPr algn="just"/>
            <a:r>
              <a:rPr lang="ru-RU" dirty="0" err="1" smtClean="0"/>
              <a:t>Зміцнює</a:t>
            </a:r>
            <a:r>
              <a:rPr lang="ru-RU" dirty="0" smtClean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позиції</a:t>
            </a:r>
            <a:r>
              <a:rPr lang="ru-RU" dirty="0"/>
              <a:t> </a:t>
            </a:r>
            <a:r>
              <a:rPr lang="ru-RU" dirty="0" err="1"/>
              <a:t>туристичної</a:t>
            </a:r>
            <a:r>
              <a:rPr lang="ru-RU" dirty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 </a:t>
            </a:r>
            <a:r>
              <a:rPr lang="ru-RU" b="1" dirty="0"/>
              <a:t>Китай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в 1980—1990 рр. Китай </a:t>
            </a:r>
            <a:r>
              <a:rPr lang="ru-RU" dirty="0" err="1" smtClean="0"/>
              <a:t>щороку</a:t>
            </a:r>
            <a:r>
              <a:rPr lang="ru-RU" dirty="0" smtClean="0"/>
              <a:t> </a:t>
            </a:r>
            <a:r>
              <a:rPr lang="ru-RU" dirty="0" err="1" smtClean="0"/>
              <a:t>відвідувало</a:t>
            </a:r>
            <a:r>
              <a:rPr lang="ru-RU" dirty="0" smtClean="0"/>
              <a:t> </a:t>
            </a:r>
            <a:r>
              <a:rPr lang="ru-RU" dirty="0" err="1"/>
              <a:t>близько</a:t>
            </a:r>
            <a:r>
              <a:rPr lang="ru-RU" dirty="0"/>
              <a:t> 250 тис. </a:t>
            </a:r>
            <a:r>
              <a:rPr lang="ru-RU" dirty="0" err="1"/>
              <a:t>осіб</a:t>
            </a:r>
            <a:r>
              <a:rPr lang="ru-RU" dirty="0"/>
              <a:t>, то у 2016 р. </a:t>
            </a:r>
            <a:r>
              <a:rPr lang="ru-RU" dirty="0" err="1" smtClean="0"/>
              <a:t>Ця</a:t>
            </a:r>
            <a:r>
              <a:rPr lang="ru-RU" dirty="0" smtClean="0"/>
              <a:t> цифра </a:t>
            </a:r>
            <a:r>
              <a:rPr lang="ru-RU" dirty="0" err="1"/>
              <a:t>перевищила</a:t>
            </a:r>
            <a:r>
              <a:rPr lang="ru-RU" dirty="0"/>
              <a:t> </a:t>
            </a:r>
            <a:r>
              <a:rPr lang="ru-RU" dirty="0" smtClean="0"/>
              <a:t>55,6 </a:t>
            </a:r>
            <a:r>
              <a:rPr lang="ru-RU" dirty="0"/>
              <a:t>млн. </a:t>
            </a:r>
            <a:endParaRPr lang="ru-RU" dirty="0" smtClean="0"/>
          </a:p>
          <a:p>
            <a:pPr algn="just"/>
            <a:r>
              <a:rPr lang="ru-RU" dirty="0" smtClean="0"/>
              <a:t>Особливою </a:t>
            </a:r>
            <a:r>
              <a:rPr lang="uk-UA" dirty="0" smtClean="0"/>
              <a:t>популярністю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/>
              <a:t>туристів</a:t>
            </a:r>
            <a:r>
              <a:rPr lang="ru-RU" dirty="0"/>
              <a:t> </a:t>
            </a:r>
            <a:r>
              <a:rPr lang="ru-RU" dirty="0" err="1"/>
              <a:t>користуються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b="1" dirty="0" smtClean="0"/>
              <a:t>Лондон</a:t>
            </a:r>
            <a:r>
              <a:rPr lang="ru-RU" dirty="0" smtClean="0"/>
              <a:t>, </a:t>
            </a:r>
            <a:r>
              <a:rPr lang="ru-RU" b="1" dirty="0" smtClean="0"/>
              <a:t>Бангкок</a:t>
            </a:r>
            <a:r>
              <a:rPr lang="ru-RU" dirty="0"/>
              <a:t>, </a:t>
            </a:r>
            <a:r>
              <a:rPr lang="ru-RU" b="1" dirty="0"/>
              <a:t>Париж</a:t>
            </a:r>
            <a:r>
              <a:rPr lang="ru-RU" dirty="0"/>
              <a:t>, </a:t>
            </a:r>
            <a:r>
              <a:rPr lang="ru-RU" b="1" dirty="0"/>
              <a:t>Сингапур</a:t>
            </a:r>
            <a:r>
              <a:rPr lang="ru-RU" dirty="0"/>
              <a:t>, </a:t>
            </a:r>
            <a:r>
              <a:rPr lang="ru-RU" b="1" dirty="0" err="1"/>
              <a:t>Дубаї</a:t>
            </a:r>
            <a:r>
              <a:rPr lang="ru-RU" dirty="0"/>
              <a:t>, </a:t>
            </a:r>
            <a:r>
              <a:rPr lang="ru-RU" b="1" dirty="0"/>
              <a:t>Нью-Йорк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Найбільші</a:t>
            </a:r>
            <a:r>
              <a:rPr lang="ru-RU" dirty="0"/>
              <a:t> доходи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надання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 </a:t>
            </a:r>
            <a:r>
              <a:rPr lang="ru-RU" dirty="0" err="1" smtClean="0"/>
              <a:t>іноземним</a:t>
            </a:r>
            <a:r>
              <a:rPr lang="ru-RU" dirty="0" smtClean="0"/>
              <a:t> </a:t>
            </a:r>
            <a:r>
              <a:rPr lang="ru-RU" dirty="0"/>
              <a:t>туристам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b="1" dirty="0"/>
              <a:t>США</a:t>
            </a:r>
            <a:r>
              <a:rPr lang="ru-RU" dirty="0"/>
              <a:t>, </a:t>
            </a:r>
            <a:r>
              <a:rPr lang="ru-RU" b="1" dirty="0" err="1"/>
              <a:t>Іспанія</a:t>
            </a:r>
            <a:r>
              <a:rPr lang="ru-RU" dirty="0"/>
              <a:t>, </a:t>
            </a:r>
            <a:r>
              <a:rPr lang="ru-RU" b="1" dirty="0" err="1" smtClean="0"/>
              <a:t>Франція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туризм </a:t>
            </a:r>
            <a:r>
              <a:rPr lang="ru-RU" dirty="0" err="1"/>
              <a:t>поповнює</a:t>
            </a:r>
            <a:r>
              <a:rPr lang="ru-RU" dirty="0"/>
              <a:t> </a:t>
            </a:r>
            <a:r>
              <a:rPr lang="ru-RU" dirty="0" smtClean="0"/>
              <a:t>бюджет на </a:t>
            </a:r>
            <a:r>
              <a:rPr lang="ru-RU" dirty="0"/>
              <a:t>50 % і </a:t>
            </a:r>
            <a:r>
              <a:rPr lang="ru-RU" dirty="0" err="1"/>
              <a:t>більше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невеликі</a:t>
            </a:r>
            <a:r>
              <a:rPr lang="ru-RU" dirty="0"/>
              <a:t> </a:t>
            </a:r>
            <a:r>
              <a:rPr lang="ru-RU" dirty="0" err="1" smtClean="0"/>
              <a:t>острівні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/>
              <a:t>: Антигуа і </a:t>
            </a:r>
            <a:r>
              <a:rPr lang="ru-RU" dirty="0" err="1"/>
              <a:t>Барбуда</a:t>
            </a:r>
            <a:r>
              <a:rPr lang="ru-RU" dirty="0"/>
              <a:t>, </a:t>
            </a:r>
            <a:r>
              <a:rPr lang="ru-RU" dirty="0" err="1"/>
              <a:t>Ангілья</a:t>
            </a:r>
            <a:r>
              <a:rPr lang="ru-RU" dirty="0"/>
              <a:t>, Аруба, </a:t>
            </a:r>
            <a:r>
              <a:rPr lang="ru-RU" dirty="0" err="1" smtClean="0"/>
              <a:t>Мальдівські</a:t>
            </a:r>
            <a:r>
              <a:rPr lang="ru-RU" dirty="0"/>
              <a:t>, </a:t>
            </a:r>
            <a:r>
              <a:rPr lang="ru-RU" dirty="0" err="1"/>
              <a:t>Сейшельські</a:t>
            </a:r>
            <a:r>
              <a:rPr lang="ru-RU" dirty="0"/>
              <a:t> та </a:t>
            </a:r>
            <a:r>
              <a:rPr lang="ru-RU" dirty="0" err="1"/>
              <a:t>Багамські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</a:t>
            </a:r>
            <a:r>
              <a:rPr lang="ru-RU" dirty="0" err="1"/>
              <a:t>тощо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6510554"/>
              </p:ext>
            </p:extLst>
          </p:nvPr>
        </p:nvGraphicFramePr>
        <p:xfrm>
          <a:off x="6636077" y="1100328"/>
          <a:ext cx="4894942" cy="4353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85199">
                  <a:extLst>
                    <a:ext uri="{9D8B030D-6E8A-4147-A177-3AD203B41FA5}">
                      <a16:colId xmlns:a16="http://schemas.microsoft.com/office/drawing/2014/main" val="1824180539"/>
                    </a:ext>
                  </a:extLst>
                </a:gridCol>
                <a:gridCol w="1755069">
                  <a:extLst>
                    <a:ext uri="{9D8B030D-6E8A-4147-A177-3AD203B41FA5}">
                      <a16:colId xmlns:a16="http://schemas.microsoft.com/office/drawing/2014/main" val="2579576145"/>
                    </a:ext>
                  </a:extLst>
                </a:gridCol>
                <a:gridCol w="2554674">
                  <a:extLst>
                    <a:ext uri="{9D8B030D-6E8A-4147-A177-3AD203B41FA5}">
                      <a16:colId xmlns:a16="http://schemas.microsoft.com/office/drawing/2014/main" val="1244526400"/>
                    </a:ext>
                  </a:extLst>
                </a:gridCol>
              </a:tblGrid>
              <a:tr h="421640"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/>
                        <a:t>МІСЦЕ</a:t>
                      </a:r>
                      <a:endParaRPr lang="uk-U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/>
                        <a:t>                     КРАЇНА</a:t>
                      </a:r>
                      <a:endParaRPr lang="uk-U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 dirty="0" smtClean="0"/>
                        <a:t>МІЖНАРОДНИХ ТУРИСТИЧНИХ ВІДВІДУВАНЬ 2016, МЛН.ОСІБ</a:t>
                      </a:r>
                      <a:endParaRPr lang="uk-UA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182978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FF0000"/>
                          </a:solidFill>
                        </a:rPr>
                        <a:t>ФРАНЦІЯ</a:t>
                      </a:r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83,7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09663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FF0000"/>
                          </a:solidFill>
                        </a:rPr>
                        <a:t>США</a:t>
                      </a:r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74,8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239316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rgbClr val="FF0000"/>
                          </a:solidFill>
                        </a:rPr>
                        <a:t>ІСПАНІЯ</a:t>
                      </a:r>
                      <a:endParaRPr lang="uk-UA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65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074981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КИТАЙ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55,6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05479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ІТАЛІЯ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48,6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713836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ТУРЕЧЧИНА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39,8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86967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НІМЕЧЧИНА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33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645819"/>
                  </a:ext>
                </a:extLst>
              </a:tr>
              <a:tr h="54365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ВЕЛИКА БРИТАНІЯ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32,6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806652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РОСІЯ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29,8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33424"/>
                  </a:ext>
                </a:extLst>
              </a:tr>
              <a:tr h="310662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МЕКСИКА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29,1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47033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" y="4921071"/>
            <a:ext cx="5070929" cy="1936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799" y="5081677"/>
            <a:ext cx="3700043" cy="17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46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180"/>
            <a:ext cx="12098863" cy="4940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96200" y="1917700"/>
            <a:ext cx="4402663" cy="774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7696200" y="5508536"/>
            <a:ext cx="440266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50" b="0" i="0" dirty="0" smtClean="0">
                <a:solidFill>
                  <a:srgbClr val="000000"/>
                </a:solidFill>
                <a:effectLst/>
                <a:latin typeface="graphik"/>
              </a:rPr>
              <a:t>На висоті тримається і Європа. Іспанія і Франція заробили на туристах, відповідно, $68 млрд і $61 млрд за минулий рік, розмістившись на 2-му і 3-му місцях у рейтингу.</a:t>
            </a:r>
            <a:endParaRPr lang="uk-UA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500" y="5664200"/>
            <a:ext cx="64262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50" b="1" i="0" smtClean="0">
                <a:solidFill>
                  <a:srgbClr val="000000"/>
                </a:solidFill>
                <a:effectLst/>
                <a:latin typeface="graphik"/>
              </a:rPr>
              <a:t>Україна </a:t>
            </a:r>
            <a:r>
              <a:rPr lang="uk-UA" sz="1050" b="0" i="0" smtClean="0">
                <a:solidFill>
                  <a:srgbClr val="000000"/>
                </a:solidFill>
                <a:effectLst/>
                <a:latin typeface="graphik"/>
              </a:rPr>
              <a:t>показує поки що не надто високі досягнення в цій галузі – всього $1 млрд за 2017 рік. </a:t>
            </a:r>
            <a:r>
              <a:rPr lang="uk-UA" sz="1050" b="0" i="0" dirty="0" smtClean="0">
                <a:solidFill>
                  <a:srgbClr val="000000"/>
                </a:solidFill>
                <a:effectLst/>
                <a:latin typeface="graphik"/>
              </a:rPr>
              <a:t>Це дуже мало, тому що навіть не надто відома туристичними </a:t>
            </a:r>
            <a:r>
              <a:rPr lang="uk-UA" sz="1050" b="0" i="0" dirty="0" err="1" smtClean="0">
                <a:solidFill>
                  <a:srgbClr val="000000"/>
                </a:solidFill>
                <a:effectLst/>
                <a:latin typeface="graphik"/>
              </a:rPr>
              <a:t>памʼятками</a:t>
            </a:r>
            <a:r>
              <a:rPr lang="uk-UA" sz="1050" b="0" i="0" dirty="0" smtClean="0">
                <a:solidFill>
                  <a:srgbClr val="000000"/>
                </a:solidFill>
                <a:effectLst/>
                <a:latin typeface="graphik"/>
              </a:rPr>
              <a:t> Словаччина змогла отримати втричі більші прибутки від туризму – $3 млрд. А сусідня Польща заробила на цій галузі $13 млрд.</a:t>
            </a:r>
            <a:endParaRPr lang="uk-UA" sz="1050" dirty="0"/>
          </a:p>
        </p:txBody>
      </p:sp>
    </p:spTree>
    <p:extLst>
      <p:ext uri="{BB962C8B-B14F-4D97-AF65-F5344CB8AC3E}">
        <p14:creationId xmlns:p14="http://schemas.microsoft.com/office/powerpoint/2010/main" val="2337047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484632"/>
            <a:ext cx="11001248" cy="1609344"/>
          </a:xfrm>
        </p:spPr>
        <p:txBody>
          <a:bodyPr>
            <a:noAutofit/>
          </a:bodyPr>
          <a:lstStyle/>
          <a:p>
            <a:r>
              <a:rPr lang="uk-UA" sz="4000" b="1" dirty="0"/>
              <a:t>4</a:t>
            </a:r>
            <a:r>
              <a:rPr lang="uk-UA" sz="4000" b="1" dirty="0" smtClean="0"/>
              <a:t>. </a:t>
            </a:r>
            <a:r>
              <a:rPr lang="uk-UA" sz="4000" b="1" dirty="0"/>
              <a:t>Основні туристичні регіони світу</a:t>
            </a:r>
            <a:r>
              <a:rPr lang="uk-UA" sz="4000" dirty="0"/>
              <a:t/>
            </a:r>
            <a:br>
              <a:rPr lang="uk-UA" sz="4000" dirty="0"/>
            </a:br>
            <a:endParaRPr lang="uk-UA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7000" y="1170646"/>
            <a:ext cx="1143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SchoolBookC"/>
              </a:rPr>
              <a:t>Відповідно</a:t>
            </a:r>
            <a:r>
              <a:rPr lang="ru-RU" sz="1400" dirty="0">
                <a:latin typeface="SchoolBookC"/>
              </a:rPr>
              <a:t> до </a:t>
            </a:r>
            <a:r>
              <a:rPr lang="ru-RU" sz="1400" dirty="0" err="1">
                <a:latin typeface="SchoolBookC"/>
              </a:rPr>
              <a:t>підходів</a:t>
            </a:r>
            <a:r>
              <a:rPr lang="ru-RU" sz="1400" dirty="0">
                <a:latin typeface="SchoolBookC"/>
              </a:rPr>
              <a:t>, </a:t>
            </a:r>
            <a:r>
              <a:rPr lang="ru-RU" sz="1400" dirty="0" err="1">
                <a:latin typeface="SchoolBookC"/>
              </a:rPr>
              <a:t>запропонованих</a:t>
            </a:r>
            <a:r>
              <a:rPr lang="ru-RU" sz="1400" dirty="0">
                <a:latin typeface="SchoolBookC"/>
              </a:rPr>
              <a:t> </a:t>
            </a:r>
            <a:r>
              <a:rPr lang="ru-RU" sz="1400" b="1" dirty="0" err="1" smtClean="0">
                <a:latin typeface="SchoolBookC"/>
              </a:rPr>
              <a:t>Всесвітньою</a:t>
            </a:r>
            <a:r>
              <a:rPr lang="ru-RU" sz="1400" dirty="0" smtClean="0">
                <a:latin typeface="SchoolBookC"/>
              </a:rPr>
              <a:t> </a:t>
            </a:r>
            <a:r>
              <a:rPr lang="uk-UA" sz="1400" b="1" dirty="0" smtClean="0">
                <a:latin typeface="SchoolBookC"/>
              </a:rPr>
              <a:t>туристичною</a:t>
            </a:r>
            <a:r>
              <a:rPr lang="uk-UA" sz="1400" dirty="0" smtClean="0">
                <a:latin typeface="SchoolBookC"/>
              </a:rPr>
              <a:t> </a:t>
            </a:r>
            <a:r>
              <a:rPr lang="uk-UA" sz="1400" b="1" dirty="0">
                <a:latin typeface="SchoolBookC"/>
              </a:rPr>
              <a:t>організацією</a:t>
            </a:r>
            <a:r>
              <a:rPr lang="uk-UA" sz="1400" dirty="0">
                <a:latin typeface="SchoolBookC"/>
              </a:rPr>
              <a:t>, виділяють </a:t>
            </a:r>
            <a:r>
              <a:rPr lang="uk-UA" sz="1400" b="1" dirty="0" smtClean="0">
                <a:latin typeface="SchoolBookC"/>
              </a:rPr>
              <a:t>5 туристичних </a:t>
            </a:r>
            <a:r>
              <a:rPr lang="uk-UA" sz="1400" b="1" dirty="0">
                <a:latin typeface="SchoolBookC"/>
              </a:rPr>
              <a:t>регіонів</a:t>
            </a:r>
            <a:endParaRPr lang="uk-UA" sz="14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30802257"/>
              </p:ext>
            </p:extLst>
          </p:nvPr>
        </p:nvGraphicFramePr>
        <p:xfrm>
          <a:off x="4920343" y="2164437"/>
          <a:ext cx="8071757" cy="3461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https://eus-www.sway-cdn.com/s/jBMX7RKN88ow1XTF/images/-TZpXCY8_9Ap4p?quality=667&amp;allowAnimation=true&amp;embeddedHost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5" y="1548884"/>
            <a:ext cx="6007100" cy="373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04" y="5286436"/>
            <a:ext cx="1755116" cy="1601425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5" y="5286436"/>
            <a:ext cx="2728316" cy="1523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40" y="5263070"/>
            <a:ext cx="2859315" cy="17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56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4247" y="108115"/>
            <a:ext cx="10058400" cy="1609344"/>
          </a:xfrm>
        </p:spPr>
        <p:txBody>
          <a:bodyPr/>
          <a:lstStyle/>
          <a:p>
            <a:r>
              <a:rPr lang="ru-RU" i="1" dirty="0" err="1"/>
              <a:t>Європейський</a:t>
            </a:r>
            <a:r>
              <a:rPr lang="ru-RU" i="1" dirty="0"/>
              <a:t> </a:t>
            </a:r>
            <a:r>
              <a:rPr lang="ru-RU" dirty="0" err="1"/>
              <a:t>регіон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01137"/>
            <a:ext cx="5983941" cy="555686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ЄР (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/>
              <a:t>Західної</a:t>
            </a:r>
            <a:r>
              <a:rPr lang="ru-RU" dirty="0"/>
              <a:t>, </a:t>
            </a:r>
            <a:r>
              <a:rPr lang="ru-RU" dirty="0" err="1" smtClean="0"/>
              <a:t>Пів</a:t>
            </a:r>
            <a:r>
              <a:rPr lang="uk-UA" dirty="0" smtClean="0"/>
              <a:t>нічної</a:t>
            </a:r>
            <a:r>
              <a:rPr lang="uk-UA" dirty="0"/>
              <a:t>, Південної, Центральної, Східної Європи</a:t>
            </a:r>
            <a:r>
              <a:rPr lang="uk-UA" dirty="0" smtClean="0"/>
              <a:t>, </a:t>
            </a:r>
            <a:r>
              <a:rPr lang="ru-RU" dirty="0" smtClean="0"/>
              <a:t>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Східного</a:t>
            </a:r>
            <a:r>
              <a:rPr lang="ru-RU" dirty="0"/>
              <a:t> </a:t>
            </a:r>
            <a:r>
              <a:rPr lang="ru-RU" dirty="0" err="1"/>
              <a:t>Середземномор’я</a:t>
            </a:r>
            <a:r>
              <a:rPr lang="ru-RU" dirty="0"/>
              <a:t> </a:t>
            </a:r>
            <a:r>
              <a:rPr lang="ru-RU" dirty="0" smtClean="0"/>
              <a:t>—</a:t>
            </a:r>
            <a:r>
              <a:rPr lang="ru-RU" dirty="0" err="1" smtClean="0"/>
              <a:t>Ізраїль</a:t>
            </a:r>
            <a:r>
              <a:rPr lang="ru-RU" dirty="0"/>
              <a:t>, </a:t>
            </a:r>
            <a:r>
              <a:rPr lang="ru-RU" dirty="0" err="1"/>
              <a:t>Кіпр</a:t>
            </a:r>
            <a:r>
              <a:rPr lang="ru-RU" dirty="0"/>
              <a:t>, </a:t>
            </a:r>
            <a:r>
              <a:rPr lang="ru-RU" dirty="0" err="1"/>
              <a:t>Туреччина</a:t>
            </a:r>
            <a:r>
              <a:rPr lang="ru-RU" dirty="0"/>
              <a:t>) — </a:t>
            </a:r>
            <a:r>
              <a:rPr lang="ru-RU" dirty="0" err="1"/>
              <a:t>безперечний</a:t>
            </a:r>
            <a:r>
              <a:rPr lang="ru-RU" dirty="0"/>
              <a:t> </a:t>
            </a:r>
            <a:r>
              <a:rPr lang="ru-RU" dirty="0" err="1" smtClean="0"/>
              <a:t>лідер</a:t>
            </a:r>
            <a:r>
              <a:rPr lang="ru-RU" dirty="0" smtClean="0"/>
              <a:t> за </a:t>
            </a:r>
            <a:r>
              <a:rPr lang="ru-RU" dirty="0" err="1"/>
              <a:t>міжнародним</a:t>
            </a:r>
            <a:r>
              <a:rPr lang="ru-RU" dirty="0"/>
              <a:t> </a:t>
            </a:r>
            <a:r>
              <a:rPr lang="ru-RU" dirty="0" err="1"/>
              <a:t>туристичним</a:t>
            </a:r>
            <a:r>
              <a:rPr lang="ru-RU" dirty="0"/>
              <a:t> </a:t>
            </a:r>
            <a:r>
              <a:rPr lang="ru-RU" dirty="0" err="1"/>
              <a:t>обміном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Популярність</a:t>
            </a:r>
            <a:r>
              <a:rPr lang="ru-RU" dirty="0" smtClean="0"/>
              <a:t>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</a:t>
            </a:r>
            <a:r>
              <a:rPr lang="ru-RU" dirty="0" err="1"/>
              <a:t>пояснюється</a:t>
            </a:r>
            <a:r>
              <a:rPr lang="ru-RU" dirty="0"/>
              <a:t> </a:t>
            </a:r>
            <a:r>
              <a:rPr lang="ru-RU" dirty="0" err="1" smtClean="0"/>
              <a:t>безліччю</a:t>
            </a:r>
            <a:r>
              <a:rPr lang="ru-RU" dirty="0" smtClean="0"/>
              <a:t> </a:t>
            </a:r>
            <a:r>
              <a:rPr lang="ru-RU" dirty="0" err="1"/>
              <a:t>різноманітних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природних і </a:t>
            </a:r>
            <a:r>
              <a:rPr lang="ru-RU" dirty="0" err="1" smtClean="0"/>
              <a:t>культурних</a:t>
            </a:r>
            <a:r>
              <a:rPr lang="ru-RU" dirty="0" smtClean="0"/>
              <a:t> </a:t>
            </a:r>
            <a:r>
              <a:rPr lang="ru-RU" dirty="0" err="1" smtClean="0"/>
              <a:t>рекреаційних</a:t>
            </a:r>
            <a:r>
              <a:rPr lang="ru-RU" dirty="0" smtClean="0"/>
              <a:t> </a:t>
            </a:r>
            <a:r>
              <a:rPr lang="ru-RU" dirty="0" err="1"/>
              <a:t>ресурсів</a:t>
            </a:r>
            <a:r>
              <a:rPr lang="ru-RU" dirty="0"/>
              <a:t> (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</a:t>
            </a:r>
            <a:r>
              <a:rPr lang="ru-RU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зосереджена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більша </a:t>
            </a: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 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об’єктів Світової спадщини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ЮНЕСКО</a:t>
            </a:r>
            <a:r>
              <a:rPr lang="ru-RU" dirty="0" smtClean="0"/>
              <a:t>),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 smtClean="0"/>
              <a:t>розвиненої</a:t>
            </a:r>
            <a:r>
              <a:rPr lang="ru-RU" dirty="0" smtClean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 та </a:t>
            </a:r>
            <a:r>
              <a:rPr lang="ru-RU" dirty="0" err="1"/>
              <a:t>вигідним</a:t>
            </a:r>
            <a:r>
              <a:rPr lang="ru-RU" dirty="0"/>
              <a:t> </a:t>
            </a:r>
            <a:r>
              <a:rPr lang="ru-RU" dirty="0" err="1" smtClean="0"/>
              <a:t>географічним</a:t>
            </a:r>
            <a:r>
              <a:rPr lang="ru-RU" dirty="0" smtClean="0"/>
              <a:t> </a:t>
            </a:r>
            <a:r>
              <a:rPr lang="ru-RU" dirty="0" err="1" smtClean="0"/>
              <a:t>положенням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Особливістю</a:t>
            </a:r>
            <a:r>
              <a:rPr lang="ru-RU" dirty="0" smtClean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регіону</a:t>
            </a:r>
            <a:r>
              <a:rPr lang="ru-RU" dirty="0"/>
              <a:t> є </a:t>
            </a:r>
            <a:r>
              <a:rPr lang="ru-RU" dirty="0" err="1" smtClean="0"/>
              <a:t>пе</a:t>
            </a:r>
            <a:r>
              <a:rPr lang="uk-UA" dirty="0" err="1" smtClean="0"/>
              <a:t>реважання</a:t>
            </a:r>
            <a:r>
              <a:rPr lang="uk-UA" dirty="0" smtClean="0"/>
              <a:t> </a:t>
            </a:r>
            <a:r>
              <a:rPr lang="uk-UA" dirty="0" err="1">
                <a:solidFill>
                  <a:srgbClr val="FF0000"/>
                </a:solidFill>
              </a:rPr>
              <a:t>внутрішньорегіонального</a:t>
            </a:r>
            <a:r>
              <a:rPr lang="uk-UA" dirty="0"/>
              <a:t> туризму</a:t>
            </a:r>
            <a:r>
              <a:rPr lang="uk-UA" dirty="0" smtClean="0"/>
              <a:t>: </a:t>
            </a:r>
            <a:r>
              <a:rPr lang="ru-RU" dirty="0" smtClean="0"/>
              <a:t>90 </a:t>
            </a:r>
            <a:r>
              <a:rPr lang="ru-RU" dirty="0"/>
              <a:t>%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— </a:t>
            </a:r>
            <a:r>
              <a:rPr lang="ru-RU" dirty="0" err="1"/>
              <a:t>жителі</a:t>
            </a:r>
            <a:r>
              <a:rPr lang="ru-RU" dirty="0"/>
              <a:t> самих </a:t>
            </a:r>
            <a:r>
              <a:rPr lang="ru-RU" dirty="0" err="1" smtClean="0"/>
              <a:t>європейських</a:t>
            </a:r>
            <a:r>
              <a:rPr lang="ru-RU" dirty="0" smtClean="0"/>
              <a:t> </a:t>
            </a:r>
            <a:r>
              <a:rPr lang="ru-RU" dirty="0" err="1"/>
              <a:t>країн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Найбільше</a:t>
            </a:r>
            <a:r>
              <a:rPr lang="ru-RU" dirty="0" smtClean="0"/>
              <a:t> </a:t>
            </a:r>
            <a:r>
              <a:rPr lang="ru-RU" dirty="0" err="1"/>
              <a:t>полюбляють</a:t>
            </a:r>
            <a:r>
              <a:rPr lang="ru-RU" dirty="0"/>
              <a:t> </a:t>
            </a:r>
            <a:r>
              <a:rPr lang="ru-RU" dirty="0" err="1" smtClean="0"/>
              <a:t>подорожувати</a:t>
            </a:r>
            <a:r>
              <a:rPr lang="ru-RU" dirty="0" smtClean="0"/>
              <a:t> </a:t>
            </a:r>
            <a:r>
              <a:rPr lang="ru-RU" dirty="0" err="1"/>
              <a:t>німці</a:t>
            </a:r>
            <a:r>
              <a:rPr lang="ru-RU" dirty="0"/>
              <a:t>, </a:t>
            </a:r>
            <a:r>
              <a:rPr lang="ru-RU" dirty="0" err="1"/>
              <a:t>британці</a:t>
            </a:r>
            <a:r>
              <a:rPr lang="ru-RU" dirty="0"/>
              <a:t>, </a:t>
            </a:r>
            <a:r>
              <a:rPr lang="ru-RU" dirty="0" err="1"/>
              <a:t>французи</a:t>
            </a:r>
            <a:r>
              <a:rPr lang="ru-RU" dirty="0"/>
              <a:t> та </a:t>
            </a:r>
            <a:r>
              <a:rPr lang="ru-RU" dirty="0" err="1"/>
              <a:t>данці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11266" name="Picture 2" descr="https://eus-www.sway-cdn.com/s/jBMX7RKN88ow1XTF/images/r-GJ0xJUzbamdU?quality=350&amp;allowAnimation=true&amp;embeddedHost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98" y="1624897"/>
            <a:ext cx="3651122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us-www.sway-cdn.com/s/jBMX7RKN88ow1XTF/images/uZUsybIyduwozz?quality=320&amp;allowAnimation=true&amp;embeddedHost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31" y="4489780"/>
            <a:ext cx="3620832" cy="206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10158" y="1301137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0" i="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Брандебурзькі</a:t>
            </a:r>
            <a:r>
              <a:rPr lang="uk-UA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ворота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13447" y="4120448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Пізанська вежа</a:t>
            </a:r>
            <a:endParaRPr lang="uk-UA" dirty="0"/>
          </a:p>
        </p:txBody>
      </p:sp>
      <p:pic>
        <p:nvPicPr>
          <p:cNvPr id="11270" name="Picture 6" descr="https://eus-www.sway-cdn.com/s/jBMX7RKN88ow1XTF/images/4YeG6r3Ack0Pe0?quality=238&amp;allowAnimation=true&amp;embeddedHost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5" y="108115"/>
            <a:ext cx="1651518" cy="111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2383" y="150628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Іспанія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63" y="3977926"/>
            <a:ext cx="2412783" cy="26988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502" y="2167720"/>
            <a:ext cx="2336538" cy="1719587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118" y="715554"/>
            <a:ext cx="2414922" cy="13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97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6324"/>
            <a:ext cx="5351929" cy="5462735"/>
          </a:xfrm>
        </p:spPr>
        <p:txBody>
          <a:bodyPr>
            <a:normAutofit/>
          </a:bodyPr>
          <a:lstStyle/>
          <a:p>
            <a:pPr algn="just"/>
            <a:r>
              <a:rPr lang="uk-UA" dirty="0"/>
              <a:t>Другу позицію займає </a:t>
            </a:r>
            <a:r>
              <a:rPr lang="uk-UA" i="1" dirty="0" smtClean="0"/>
              <a:t>А-Т </a:t>
            </a:r>
            <a:r>
              <a:rPr lang="uk-UA" dirty="0" smtClean="0"/>
              <a:t>регіон </a:t>
            </a:r>
            <a:r>
              <a:rPr lang="uk-UA" dirty="0"/>
              <a:t>(країни Східної, </a:t>
            </a:r>
            <a:r>
              <a:rPr lang="uk-UA" dirty="0" smtClean="0"/>
              <a:t>Південно-Східної </a:t>
            </a:r>
            <a:r>
              <a:rPr lang="uk-UA" dirty="0"/>
              <a:t>та Південної Азії, Австралії та Океанії). </a:t>
            </a:r>
            <a:endParaRPr lang="uk-UA" dirty="0" smtClean="0"/>
          </a:p>
          <a:p>
            <a:pPr algn="just"/>
            <a:r>
              <a:rPr lang="uk-UA" dirty="0" smtClean="0"/>
              <a:t>Він приваблює </a:t>
            </a:r>
            <a:r>
              <a:rPr lang="uk-UA" dirty="0" err="1" smtClean="0"/>
              <a:t>турис</a:t>
            </a:r>
            <a:r>
              <a:rPr lang="ru-RU" dirty="0" err="1" smtClean="0"/>
              <a:t>тів</a:t>
            </a:r>
            <a:r>
              <a:rPr lang="ru-RU" dirty="0" smtClean="0"/>
              <a:t> </a:t>
            </a:r>
            <a:r>
              <a:rPr lang="ru-RU" dirty="0" err="1"/>
              <a:t>унікальними</a:t>
            </a:r>
            <a:r>
              <a:rPr lang="ru-RU" dirty="0"/>
              <a:t> </a:t>
            </a:r>
            <a:r>
              <a:rPr lang="ru-RU" dirty="0" err="1"/>
              <a:t>рекреаційними</a:t>
            </a:r>
            <a:r>
              <a:rPr lang="ru-RU" dirty="0"/>
              <a:t> ресурсами,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сервісу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низькими</a:t>
            </a:r>
            <a:r>
              <a:rPr lang="ru-RU" dirty="0" smtClean="0"/>
              <a:t> </a:t>
            </a:r>
            <a:r>
              <a:rPr lang="ru-RU" dirty="0" err="1"/>
              <a:t>цінами</a:t>
            </a:r>
            <a:r>
              <a:rPr lang="ru-RU" dirty="0"/>
              <a:t> (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Європою</a:t>
            </a:r>
            <a:r>
              <a:rPr lang="ru-RU" dirty="0"/>
              <a:t>). </a:t>
            </a:r>
            <a:endParaRPr lang="ru-RU" dirty="0" smtClean="0"/>
          </a:p>
          <a:p>
            <a:pPr algn="just"/>
            <a:r>
              <a:rPr lang="ru-RU" dirty="0" smtClean="0"/>
              <a:t>Особливо </a:t>
            </a:r>
            <a:r>
              <a:rPr lang="ru-RU" dirty="0" err="1"/>
              <a:t>швидкими</a:t>
            </a:r>
            <a:r>
              <a:rPr lang="ru-RU" dirty="0"/>
              <a:t> </a:t>
            </a:r>
            <a:r>
              <a:rPr lang="ru-RU" dirty="0" smtClean="0"/>
              <a:t>темпами </a:t>
            </a:r>
            <a:r>
              <a:rPr lang="ru-RU" dirty="0" err="1" smtClean="0"/>
              <a:t>розвивається</a:t>
            </a:r>
            <a:r>
              <a:rPr lang="ru-RU" dirty="0" smtClean="0"/>
              <a:t> </a:t>
            </a:r>
            <a:r>
              <a:rPr lang="ru-RU" dirty="0"/>
              <a:t>туризм у </a:t>
            </a:r>
            <a:r>
              <a:rPr lang="ru-RU" dirty="0" err="1"/>
              <a:t>Китаї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Тут </a:t>
            </a:r>
            <a:r>
              <a:rPr lang="ru-RU" dirty="0" err="1"/>
              <a:t>налічують</a:t>
            </a:r>
            <a:r>
              <a:rPr lang="ru-RU" dirty="0"/>
              <a:t> 50 </a:t>
            </a:r>
            <a:r>
              <a:rPr lang="ru-RU" dirty="0" err="1"/>
              <a:t>об’єктів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 smtClean="0"/>
              <a:t>спадщини</a:t>
            </a:r>
            <a:r>
              <a:rPr lang="ru-RU" dirty="0" smtClean="0"/>
              <a:t> </a:t>
            </a:r>
            <a:r>
              <a:rPr lang="ru-RU" dirty="0"/>
              <a:t>ЮНЕСКО (друге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). </a:t>
            </a:r>
            <a:endParaRPr lang="ru-RU" dirty="0" smtClean="0"/>
          </a:p>
          <a:p>
            <a:pPr algn="just"/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/>
              <a:t>них </a:t>
            </a:r>
            <a:r>
              <a:rPr lang="ru-RU" dirty="0" err="1" smtClean="0"/>
              <a:t>всесвітньо</a:t>
            </a:r>
            <a:r>
              <a:rPr lang="ru-RU" dirty="0" smtClean="0"/>
              <a:t>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/>
              <a:t>Велика </a:t>
            </a:r>
            <a:r>
              <a:rPr lang="ru-RU" dirty="0" err="1"/>
              <a:t>Китайська</a:t>
            </a:r>
            <a:r>
              <a:rPr lang="ru-RU" dirty="0"/>
              <a:t> </a:t>
            </a:r>
            <a:r>
              <a:rPr lang="ru-RU" dirty="0" err="1"/>
              <a:t>стіна</a:t>
            </a:r>
            <a:r>
              <a:rPr lang="ru-RU" dirty="0"/>
              <a:t>, Храм Неба та </a:t>
            </a:r>
            <a:r>
              <a:rPr lang="ru-RU" dirty="0" err="1"/>
              <a:t>Заборонене</a:t>
            </a:r>
            <a:r>
              <a:rPr lang="ru-RU" dirty="0"/>
              <a:t> </a:t>
            </a:r>
            <a:r>
              <a:rPr lang="ru-RU" dirty="0" err="1"/>
              <a:t>місто</a:t>
            </a:r>
            <a:r>
              <a:rPr lang="ru-RU" dirty="0"/>
              <a:t> в </a:t>
            </a:r>
            <a:r>
              <a:rPr lang="ru-RU" dirty="0" err="1" smtClean="0"/>
              <a:t>Пекіні</a:t>
            </a:r>
            <a:r>
              <a:rPr lang="ru-RU" dirty="0"/>
              <a:t>, </a:t>
            </a:r>
            <a:r>
              <a:rPr lang="ru-RU" dirty="0" err="1"/>
              <a:t>Резервати</a:t>
            </a:r>
            <a:r>
              <a:rPr lang="ru-RU" dirty="0"/>
              <a:t> </a:t>
            </a:r>
            <a:r>
              <a:rPr lang="ru-RU" dirty="0" err="1"/>
              <a:t>гігантської</a:t>
            </a:r>
            <a:r>
              <a:rPr lang="ru-RU" dirty="0"/>
              <a:t> </a:t>
            </a:r>
            <a:r>
              <a:rPr lang="ru-RU" dirty="0" err="1"/>
              <a:t>панди</a:t>
            </a:r>
            <a:r>
              <a:rPr lang="ru-RU" dirty="0"/>
              <a:t> в </a:t>
            </a:r>
            <a:r>
              <a:rPr lang="ru-RU" dirty="0" err="1"/>
              <a:t>провінції</a:t>
            </a:r>
            <a:r>
              <a:rPr lang="ru-RU" dirty="0"/>
              <a:t> </a:t>
            </a:r>
            <a:r>
              <a:rPr lang="ru-RU" dirty="0" err="1"/>
              <a:t>Сичуань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072" y="3994540"/>
            <a:ext cx="2412783" cy="2698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306" y="2157337"/>
            <a:ext cx="2336538" cy="1719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129"/>
            <a:ext cx="1751771" cy="120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Заборонене місто: Китай, який ви ще не бачили | Загорь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95" y="924442"/>
            <a:ext cx="3791956" cy="21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831776" y="3017131"/>
            <a:ext cx="2908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Заборонене</a:t>
            </a:r>
            <a:r>
              <a:rPr lang="ru-RU" dirty="0" smtClean="0"/>
              <a:t> </a:t>
            </a:r>
            <a:r>
              <a:rPr lang="ru-RU" dirty="0" err="1"/>
              <a:t>місто</a:t>
            </a:r>
            <a:r>
              <a:rPr lang="ru-RU" dirty="0"/>
              <a:t> в </a:t>
            </a:r>
            <a:r>
              <a:rPr lang="ru-RU" dirty="0" err="1"/>
              <a:t>Пекіні</a:t>
            </a:r>
            <a:endParaRPr lang="uk-UA" dirty="0"/>
          </a:p>
        </p:txBody>
      </p:sp>
      <p:pic>
        <p:nvPicPr>
          <p:cNvPr id="1028" name="Picture 4" descr="Заборонене місто: Китай, який ви ще не бачили | Загорь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526" y="3490779"/>
            <a:ext cx="3740625" cy="24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409195" y="6047044"/>
            <a:ext cx="3791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Звідси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Піднебесною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правили 24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імператори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династій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Мін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і Цин</a:t>
            </a:r>
            <a:endParaRPr lang="uk-UA" dirty="0"/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1" y="418663"/>
            <a:ext cx="2990849" cy="1669925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121106" y="-89245"/>
            <a:ext cx="7619095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i="1" smtClean="0"/>
              <a:t>Азіатсько-Тихоокеанський </a:t>
            </a:r>
            <a:r>
              <a:rPr lang="uk-UA" sz="3600" smtClean="0"/>
              <a:t>регіон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4257984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63" y="484632"/>
            <a:ext cx="9311109" cy="850682"/>
          </a:xfrm>
        </p:spPr>
        <p:txBody>
          <a:bodyPr>
            <a:normAutofit fontScale="90000"/>
          </a:bodyPr>
          <a:lstStyle/>
          <a:p>
            <a:r>
              <a:rPr lang="ru-RU" sz="4000" i="1" dirty="0" err="1"/>
              <a:t>Американський</a:t>
            </a:r>
            <a:r>
              <a:rPr lang="ru-RU" sz="4000" i="1" dirty="0"/>
              <a:t> </a:t>
            </a:r>
            <a:r>
              <a:rPr lang="ru-RU" sz="4000" dirty="0" err="1"/>
              <a:t>туристичний</a:t>
            </a:r>
            <a:r>
              <a:rPr lang="ru-RU" sz="4000" dirty="0"/>
              <a:t> </a:t>
            </a:r>
            <a:r>
              <a:rPr lang="ru-RU" sz="4000" dirty="0" err="1"/>
              <a:t>регіон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35314"/>
            <a:ext cx="4528457" cy="535806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АТР (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/>
              <a:t>Північної</a:t>
            </a:r>
            <a:r>
              <a:rPr lang="ru-RU" dirty="0"/>
              <a:t> і </a:t>
            </a:r>
            <a:r>
              <a:rPr lang="ru-RU" dirty="0" err="1" smtClean="0"/>
              <a:t>Латинської</a:t>
            </a:r>
            <a:r>
              <a:rPr lang="ru-RU" dirty="0" smtClean="0"/>
              <a:t> Америки</a:t>
            </a:r>
            <a:r>
              <a:rPr lang="ru-RU" dirty="0"/>
              <a:t>, </a:t>
            </a:r>
            <a:r>
              <a:rPr lang="ru-RU" dirty="0" err="1"/>
              <a:t>Карибського</a:t>
            </a:r>
            <a:r>
              <a:rPr lang="ru-RU" dirty="0"/>
              <a:t> </a:t>
            </a:r>
            <a:r>
              <a:rPr lang="ru-RU" dirty="0" err="1"/>
              <a:t>басейну</a:t>
            </a:r>
            <a:r>
              <a:rPr lang="ru-RU" dirty="0"/>
              <a:t>) </a:t>
            </a:r>
            <a:r>
              <a:rPr lang="ru-RU" dirty="0" err="1"/>
              <a:t>нині</a:t>
            </a:r>
            <a:r>
              <a:rPr lang="ru-RU" dirty="0"/>
              <a:t> є 3</a:t>
            </a:r>
            <a:r>
              <a:rPr lang="ru-RU" dirty="0" smtClean="0"/>
              <a:t> </a:t>
            </a:r>
            <a:r>
              <a:rPr lang="ru-RU" dirty="0"/>
              <a:t>за масштабами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міжнародного</a:t>
            </a:r>
            <a:r>
              <a:rPr lang="ru-RU" dirty="0" smtClean="0"/>
              <a:t> </a:t>
            </a:r>
            <a:r>
              <a:rPr lang="ru-RU" dirty="0"/>
              <a:t>туризму. </a:t>
            </a:r>
            <a:endParaRPr lang="ru-RU" dirty="0" smtClean="0"/>
          </a:p>
          <a:p>
            <a:pPr algn="just"/>
            <a:r>
              <a:rPr lang="ru-RU" dirty="0" smtClean="0"/>
              <a:t>Тут</a:t>
            </a:r>
            <a:r>
              <a:rPr lang="ru-RU" dirty="0"/>
              <a:t>, як і в </a:t>
            </a:r>
            <a:r>
              <a:rPr lang="ru-RU" dirty="0" err="1"/>
              <a:t>Європі</a:t>
            </a:r>
            <a:r>
              <a:rPr lang="ru-RU" dirty="0"/>
              <a:t>, </a:t>
            </a:r>
            <a:r>
              <a:rPr lang="ru-RU" dirty="0" err="1" smtClean="0"/>
              <a:t>переважає</a:t>
            </a:r>
            <a:r>
              <a:rPr lang="ru-RU" dirty="0"/>
              <a:t> </a:t>
            </a:r>
            <a:r>
              <a:rPr lang="ru-RU" dirty="0" err="1" smtClean="0"/>
              <a:t>внутрішньорегіональний</a:t>
            </a:r>
            <a:r>
              <a:rPr lang="ru-RU" dirty="0"/>
              <a:t> </a:t>
            </a:r>
            <a:r>
              <a:rPr lang="ru-RU" dirty="0" smtClean="0"/>
              <a:t>туризм</a:t>
            </a:r>
            <a:r>
              <a:rPr lang="ru-RU" dirty="0"/>
              <a:t>, а </a:t>
            </a:r>
            <a:r>
              <a:rPr lang="ru-RU" dirty="0" err="1"/>
              <a:t>головними</a:t>
            </a:r>
            <a:r>
              <a:rPr lang="ru-RU" dirty="0"/>
              <a:t> центрами 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й </a:t>
            </a:r>
            <a:r>
              <a:rPr lang="ru-RU" dirty="0" err="1" smtClean="0"/>
              <a:t>залишаються</a:t>
            </a:r>
            <a:r>
              <a:rPr lang="ru-RU" dirty="0" smtClean="0"/>
              <a:t> </a:t>
            </a:r>
            <a:r>
              <a:rPr lang="ru-RU" dirty="0"/>
              <a:t>три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Америки — </a:t>
            </a:r>
            <a:r>
              <a:rPr lang="ru-RU" b="1" dirty="0"/>
              <a:t>США, Канада та </a:t>
            </a:r>
            <a:r>
              <a:rPr lang="ru-RU" b="1" dirty="0" smtClean="0"/>
              <a:t>Мексика</a:t>
            </a:r>
          </a:p>
          <a:p>
            <a:pPr algn="just"/>
            <a:r>
              <a:rPr lang="ru-RU" dirty="0"/>
              <a:t>Америка є </a:t>
            </a:r>
            <a:r>
              <a:rPr lang="ru-RU" dirty="0" err="1"/>
              <a:t>світовим</a:t>
            </a:r>
            <a:r>
              <a:rPr lang="ru-RU" dirty="0"/>
              <a:t> </a:t>
            </a:r>
            <a:r>
              <a:rPr lang="ru-RU" dirty="0" err="1"/>
              <a:t>лідером</a:t>
            </a:r>
            <a:r>
              <a:rPr lang="ru-RU" dirty="0"/>
              <a:t> за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uk-UA" dirty="0" smtClean="0"/>
              <a:t>об’єктів </a:t>
            </a:r>
            <a:r>
              <a:rPr lang="uk-UA" dirty="0"/>
              <a:t>природної </a:t>
            </a:r>
            <a:r>
              <a:rPr lang="uk-UA" dirty="0" smtClean="0"/>
              <a:t>спадщини </a:t>
            </a:r>
            <a:r>
              <a:rPr lang="uk-UA" dirty="0"/>
              <a:t>ЮНЕСКО, зокрема, тут розташовані</a:t>
            </a:r>
            <a:r>
              <a:rPr lang="uk-UA" b="1" dirty="0"/>
              <a:t> найвідоміші національні </a:t>
            </a:r>
            <a:r>
              <a:rPr lang="uk-UA" b="1" dirty="0" smtClean="0"/>
              <a:t>пар</a:t>
            </a:r>
            <a:r>
              <a:rPr lang="ru-RU" b="1" dirty="0" err="1" smtClean="0"/>
              <a:t>ки</a:t>
            </a:r>
            <a:r>
              <a:rPr lang="ru-RU" b="1" dirty="0"/>
              <a:t>: </a:t>
            </a:r>
            <a:r>
              <a:rPr lang="ru-RU" dirty="0"/>
              <a:t>Мамонтова </a:t>
            </a:r>
            <a:r>
              <a:rPr lang="ru-RU" dirty="0" err="1"/>
              <a:t>печера</a:t>
            </a:r>
            <a:r>
              <a:rPr lang="ru-RU" dirty="0"/>
              <a:t>, </a:t>
            </a:r>
            <a:r>
              <a:rPr lang="ru-RU" dirty="0" err="1"/>
              <a:t>Єллоустонський</a:t>
            </a:r>
            <a:r>
              <a:rPr lang="ru-RU" dirty="0"/>
              <a:t>, </a:t>
            </a:r>
            <a:r>
              <a:rPr lang="ru-RU" dirty="0" err="1"/>
              <a:t>вулкани</a:t>
            </a:r>
            <a:r>
              <a:rPr lang="ru-RU" dirty="0"/>
              <a:t> </a:t>
            </a:r>
            <a:r>
              <a:rPr lang="ru-RU" dirty="0" err="1"/>
              <a:t>Гаваїв</a:t>
            </a:r>
            <a:r>
              <a:rPr lang="ru-RU" dirty="0"/>
              <a:t> (США), </a:t>
            </a:r>
            <a:r>
              <a:rPr lang="ru-RU" dirty="0" err="1" smtClean="0"/>
              <a:t>ВудБуффало</a:t>
            </a:r>
            <a:r>
              <a:rPr lang="ru-RU" dirty="0" smtClean="0"/>
              <a:t> </a:t>
            </a:r>
            <a:r>
              <a:rPr lang="ru-RU" dirty="0"/>
              <a:t>(Канада), </a:t>
            </a:r>
            <a:r>
              <a:rPr lang="ru-RU" dirty="0" err="1"/>
              <a:t>Ігуасу</a:t>
            </a:r>
            <a:r>
              <a:rPr lang="ru-RU" dirty="0"/>
              <a:t> (</a:t>
            </a:r>
            <a:r>
              <a:rPr lang="ru-RU" dirty="0" err="1"/>
              <a:t>Бразилія</a:t>
            </a:r>
            <a:r>
              <a:rPr lang="ru-RU" dirty="0"/>
              <a:t>), </a:t>
            </a:r>
            <a:r>
              <a:rPr lang="ru-RU" dirty="0" err="1"/>
              <a:t>Галапагоські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(</a:t>
            </a:r>
            <a:r>
              <a:rPr lang="ru-RU" dirty="0" err="1"/>
              <a:t>Еквадор</a:t>
            </a:r>
            <a:r>
              <a:rPr lang="ru-RU" dirty="0"/>
              <a:t>).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072" y="3994540"/>
            <a:ext cx="2412783" cy="2698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306" y="2157337"/>
            <a:ext cx="2336538" cy="171958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1" y="418663"/>
            <a:ext cx="2990849" cy="1669925"/>
          </a:xfrm>
          <a:prstGeom prst="rect">
            <a:avLst/>
          </a:prstGeom>
        </p:spPr>
      </p:pic>
      <p:pic>
        <p:nvPicPr>
          <p:cNvPr id="2050" name="Picture 2" descr="Мамонтова печера в США - Світ мандрі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20" y="1210082"/>
            <a:ext cx="4329466" cy="29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92732" y="4014344"/>
            <a:ext cx="2140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Мамонтова </a:t>
            </a:r>
            <a:r>
              <a:rPr lang="ru-RU" dirty="0" err="1"/>
              <a:t>печера</a:t>
            </a:r>
            <a:endParaRPr lang="uk-UA" dirty="0"/>
          </a:p>
        </p:txBody>
      </p:sp>
      <p:pic>
        <p:nvPicPr>
          <p:cNvPr id="2054" name="Picture 6" descr="Єллоустонський парк - Охорона природ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46" y="4383676"/>
            <a:ext cx="2474940" cy="18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26301" y="6164652"/>
            <a:ext cx="2670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FF0000"/>
                </a:solidFill>
              </a:rPr>
              <a:t>Єллоустонський</a:t>
            </a:r>
            <a:r>
              <a:rPr lang="ru-RU" sz="1200" dirty="0" smtClean="0"/>
              <a:t> </a:t>
            </a:r>
            <a:r>
              <a:rPr lang="ru-RU" sz="1200" dirty="0"/>
              <a:t> </a:t>
            </a:r>
            <a:r>
              <a:rPr lang="ru-RU" sz="1200" dirty="0" smtClean="0"/>
              <a:t>- перший </a:t>
            </a:r>
            <a:r>
              <a:rPr lang="ru-RU" sz="1200" dirty="0"/>
              <a:t>у </a:t>
            </a:r>
            <a:r>
              <a:rPr lang="ru-RU" sz="1200" dirty="0" err="1"/>
              <a:t>світі</a:t>
            </a:r>
            <a:r>
              <a:rPr lang="ru-RU" sz="1200" dirty="0"/>
              <a:t> </a:t>
            </a:r>
            <a:r>
              <a:rPr lang="ru-RU" sz="1200" dirty="0" err="1"/>
              <a:t>національний</a:t>
            </a:r>
            <a:r>
              <a:rPr lang="ru-RU" sz="1200" dirty="0"/>
              <a:t> парк (</a:t>
            </a:r>
            <a:r>
              <a:rPr lang="ru-RU" sz="1200" dirty="0" err="1"/>
              <a:t>заснований</a:t>
            </a:r>
            <a:r>
              <a:rPr lang="ru-RU" sz="1200" dirty="0"/>
              <a:t> </a:t>
            </a:r>
            <a:r>
              <a:rPr lang="ru-RU" sz="1200" dirty="0" smtClean="0"/>
              <a:t>1.03.</a:t>
            </a:r>
            <a:r>
              <a:rPr lang="ru-RU" sz="1200" u="sng" dirty="0" smtClean="0"/>
              <a:t>1872</a:t>
            </a:r>
            <a:r>
              <a:rPr lang="ru-RU" sz="1200" dirty="0"/>
              <a:t>)</a:t>
            </a:r>
            <a:endParaRPr lang="uk-UA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53729" y="5732049"/>
            <a:ext cx="2481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Галапагоські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2058" name="Picture 10" descr="Галапагоські острови: Природа і визначні пам'ятки |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54" y="4383676"/>
            <a:ext cx="2267254" cy="14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923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33" y="136289"/>
            <a:ext cx="11713029" cy="1213539"/>
          </a:xfrm>
        </p:spPr>
        <p:txBody>
          <a:bodyPr>
            <a:normAutofit fontScale="90000"/>
          </a:bodyPr>
          <a:lstStyle/>
          <a:p>
            <a:r>
              <a:rPr lang="ru-RU" i="1" dirty="0" err="1"/>
              <a:t>Африканський</a:t>
            </a:r>
            <a:r>
              <a:rPr lang="ru-RU" i="1" dirty="0"/>
              <a:t> </a:t>
            </a:r>
            <a:r>
              <a:rPr lang="ru-RU" dirty="0" smtClean="0"/>
              <a:t>та </a:t>
            </a:r>
            <a:r>
              <a:rPr lang="ru-RU" i="1" dirty="0" err="1" smtClean="0"/>
              <a:t>Близькосхідний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9828"/>
            <a:ext cx="5573486" cy="5384801"/>
          </a:xfrm>
        </p:spPr>
        <p:txBody>
          <a:bodyPr>
            <a:normAutofit/>
          </a:bodyPr>
          <a:lstStyle/>
          <a:p>
            <a:pPr algn="just"/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регіони</a:t>
            </a:r>
            <a:r>
              <a:rPr lang="ru-RU" dirty="0" smtClean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характеризуються</a:t>
            </a:r>
            <a:r>
              <a:rPr lang="ru-RU" dirty="0" smtClean="0"/>
              <a:t> 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меншим</a:t>
            </a:r>
            <a:r>
              <a:rPr lang="ru-RU" dirty="0"/>
              <a:t> числом </a:t>
            </a:r>
            <a:r>
              <a:rPr lang="ru-RU" dirty="0" err="1"/>
              <a:t>туристичних</a:t>
            </a:r>
            <a:r>
              <a:rPr lang="ru-RU" dirty="0"/>
              <a:t> </a:t>
            </a:r>
            <a:r>
              <a:rPr lang="ru-RU" dirty="0" err="1"/>
              <a:t>відвідувань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 smtClean="0"/>
              <a:t>темпи</a:t>
            </a:r>
            <a:r>
              <a:rPr lang="ru-RU" dirty="0" smtClean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міжнародного</a:t>
            </a:r>
            <a:r>
              <a:rPr lang="ru-RU" dirty="0"/>
              <a:t> туризму там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високі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 err="1"/>
              <a:t>Африці</a:t>
            </a:r>
            <a:r>
              <a:rPr lang="ru-RU" dirty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/>
              <a:t>половини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</a:t>
            </a:r>
            <a:r>
              <a:rPr lang="ru-RU" dirty="0" err="1"/>
              <a:t>приймають</a:t>
            </a:r>
            <a:r>
              <a:rPr lang="ru-RU" dirty="0"/>
              <a:t> </a:t>
            </a:r>
            <a:r>
              <a:rPr lang="ru-RU" b="1" dirty="0" err="1"/>
              <a:t>Туніс</a:t>
            </a:r>
            <a:r>
              <a:rPr lang="ru-RU" b="1" dirty="0"/>
              <a:t>, Марокко</a:t>
            </a:r>
            <a:r>
              <a:rPr lang="ru-RU" b="1" dirty="0" smtClean="0"/>
              <a:t>, </a:t>
            </a:r>
            <a:r>
              <a:rPr lang="ru-RU" b="1" dirty="0" err="1" smtClean="0"/>
              <a:t>Кенія</a:t>
            </a:r>
            <a:r>
              <a:rPr lang="ru-RU" b="1" dirty="0"/>
              <a:t>, </a:t>
            </a:r>
            <a:r>
              <a:rPr lang="ru-RU" b="1" dirty="0" err="1"/>
              <a:t>Танзанія</a:t>
            </a:r>
            <a:r>
              <a:rPr lang="ru-RU" b="1" dirty="0"/>
              <a:t>, </a:t>
            </a:r>
            <a:r>
              <a:rPr lang="ru-RU" b="1" dirty="0" err="1"/>
              <a:t>Сейшельські</a:t>
            </a:r>
            <a:r>
              <a:rPr lang="ru-RU" b="1" dirty="0"/>
              <a:t> </a:t>
            </a:r>
            <a:r>
              <a:rPr lang="ru-RU" b="1" dirty="0" err="1"/>
              <a:t>Острови</a:t>
            </a:r>
            <a:r>
              <a:rPr lang="ru-RU" b="1" dirty="0"/>
              <a:t> та </a:t>
            </a:r>
            <a:r>
              <a:rPr lang="ru-RU" b="1" dirty="0" err="1"/>
              <a:t>Зімбабве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На </a:t>
            </a:r>
            <a:r>
              <a:rPr lang="ru-RU" dirty="0" err="1"/>
              <a:t>Близькому</a:t>
            </a:r>
            <a:r>
              <a:rPr lang="ru-RU" dirty="0"/>
              <a:t> </a:t>
            </a:r>
            <a:r>
              <a:rPr lang="ru-RU" dirty="0" err="1" smtClean="0"/>
              <a:t>Сході</a:t>
            </a:r>
            <a:r>
              <a:rPr lang="ru-RU" dirty="0" smtClean="0"/>
              <a:t> </a:t>
            </a:r>
            <a:r>
              <a:rPr lang="ru-RU" dirty="0" err="1"/>
              <a:t>головними</a:t>
            </a:r>
            <a:r>
              <a:rPr lang="ru-RU" dirty="0"/>
              <a:t> </a:t>
            </a:r>
            <a:r>
              <a:rPr lang="ru-RU" dirty="0" err="1"/>
              <a:t>туристичними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стали </a:t>
            </a:r>
            <a:r>
              <a:rPr lang="ru-RU" b="1" dirty="0" err="1"/>
              <a:t>Єгипет</a:t>
            </a:r>
            <a:r>
              <a:rPr lang="ru-RU" dirty="0"/>
              <a:t>, </a:t>
            </a:r>
            <a:r>
              <a:rPr lang="ru-RU" b="1" dirty="0" err="1"/>
              <a:t>Саудівська</a:t>
            </a:r>
            <a:r>
              <a:rPr lang="ru-RU" dirty="0"/>
              <a:t> </a:t>
            </a:r>
            <a:r>
              <a:rPr lang="ru-RU" b="1" dirty="0" err="1"/>
              <a:t>Аравія</a:t>
            </a:r>
            <a:r>
              <a:rPr lang="ru-RU" dirty="0" smtClean="0"/>
              <a:t>, </a:t>
            </a:r>
            <a:r>
              <a:rPr lang="uk-UA" b="1" dirty="0" smtClean="0"/>
              <a:t>ОАЕ</a:t>
            </a:r>
            <a:r>
              <a:rPr lang="uk-UA" dirty="0"/>
              <a:t>, </a:t>
            </a:r>
            <a:r>
              <a:rPr lang="uk-UA" b="1" dirty="0"/>
              <a:t>Бахрейн</a:t>
            </a:r>
            <a:r>
              <a:rPr lang="uk-UA" dirty="0"/>
              <a:t>, </a:t>
            </a:r>
            <a:r>
              <a:rPr lang="uk-UA" b="1" dirty="0"/>
              <a:t>Йорданія</a:t>
            </a:r>
            <a:r>
              <a:rPr lang="uk-UA" dirty="0"/>
              <a:t> та </a:t>
            </a:r>
            <a:r>
              <a:rPr lang="uk-UA" b="1" dirty="0"/>
              <a:t>Кувейт</a:t>
            </a:r>
            <a:r>
              <a:rPr lang="uk-UA" dirty="0"/>
              <a:t>. </a:t>
            </a:r>
            <a:endParaRPr lang="uk-UA" dirty="0" smtClean="0"/>
          </a:p>
          <a:p>
            <a:pPr algn="just"/>
            <a:r>
              <a:rPr lang="uk-UA" dirty="0" smtClean="0"/>
              <a:t>Суттєвою </a:t>
            </a:r>
            <a:r>
              <a:rPr lang="uk-UA" dirty="0"/>
              <a:t>перешкодою, що </a:t>
            </a:r>
            <a:r>
              <a:rPr lang="uk-UA" dirty="0" smtClean="0"/>
              <a:t>стримує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/>
              <a:t>туризму в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регіонах</a:t>
            </a:r>
            <a:r>
              <a:rPr lang="ru-RU" dirty="0"/>
              <a:t>, є </a:t>
            </a:r>
            <a:r>
              <a:rPr lang="ru-RU" dirty="0" err="1"/>
              <a:t>політична</a:t>
            </a:r>
            <a:r>
              <a:rPr lang="ru-RU" dirty="0"/>
              <a:t> </a:t>
            </a:r>
            <a:r>
              <a:rPr lang="ru-RU" dirty="0" err="1"/>
              <a:t>нестабільність</a:t>
            </a:r>
            <a:r>
              <a:rPr lang="ru-RU" dirty="0"/>
              <a:t>, </a:t>
            </a:r>
            <a:r>
              <a:rPr lang="ru-RU" dirty="0" err="1" smtClean="0"/>
              <a:t>загроза</a:t>
            </a:r>
            <a:r>
              <a:rPr lang="ru-RU" dirty="0" smtClean="0"/>
              <a:t> </a:t>
            </a:r>
            <a:r>
              <a:rPr lang="ru-RU" dirty="0" err="1"/>
              <a:t>тероризму</a:t>
            </a:r>
            <a:r>
              <a:rPr lang="ru-RU" dirty="0"/>
              <a:t>, </a:t>
            </a:r>
            <a:r>
              <a:rPr lang="ru-RU" dirty="0" err="1"/>
              <a:t>періодичні</a:t>
            </a:r>
            <a:r>
              <a:rPr lang="ru-RU" dirty="0"/>
              <a:t> </a:t>
            </a:r>
            <a:r>
              <a:rPr lang="ru-RU" dirty="0" err="1"/>
              <a:t>військові</a:t>
            </a:r>
            <a:r>
              <a:rPr lang="ru-RU" dirty="0"/>
              <a:t> </a:t>
            </a:r>
            <a:r>
              <a:rPr lang="ru-RU" dirty="0" err="1" smtClean="0"/>
              <a:t>конфлікти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98" y="4704311"/>
            <a:ext cx="2758753" cy="2030318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47" y="4615269"/>
            <a:ext cx="3795791" cy="2119360"/>
          </a:xfrm>
          <a:prstGeom prst="rect">
            <a:avLst/>
          </a:prstGeom>
        </p:spPr>
      </p:pic>
      <p:pic>
        <p:nvPicPr>
          <p:cNvPr id="6146" name="Picture 2" descr="Міжнародний туризм. Основні туристичні регіони світу. Країни світу з  найбільшою кількістю об'єктів Світової спадщини ЮНЕСКО - Туризм - ТРЕТИННИЙ  СЕКТОР ГОСПОДАРСТВА - Підручник Географія 9 клас - Й. Р. Гілецький - Ранок  2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99" y="1429737"/>
            <a:ext cx="6262049" cy="284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Туризм в Египте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50" y="1362608"/>
            <a:ext cx="3926049" cy="302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аудівську Аравію за місяць захотіли відвідати 77 тисяч туристі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99" y="1349828"/>
            <a:ext cx="2632452" cy="14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Туризм и отдых в Объединённых Арабских Эмиратах (ОАЕ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6" y="2851230"/>
            <a:ext cx="2692465" cy="15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120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https://eus-www.sway-cdn.com/s/jBMX7RKN88ow1XTF/images/1reRtysJ-yRCTr?quality=1280&amp;allowAnimation=true&amp;embeddedHost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1765"/>
            <a:ext cx="6923314" cy="44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ocal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13" y="1800694"/>
            <a:ext cx="5368578" cy="5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us-www.sway-cdn.com/s/jBMX7RKN88ow1XTF/images/cCIjMrEm0xwZYg?quality=750&amp;allowAnimation=true&amp;embeddedHost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5" y="281716"/>
            <a:ext cx="2251449" cy="15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027791" y="351707"/>
            <a:ext cx="10058400" cy="1609344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/>
              <a:t>Країни з найбільшою кількістю об’єктів світової спадщини ЮНЕСКО</a:t>
            </a:r>
            <a:r>
              <a:rPr lang="uk-UA" sz="3600" dirty="0"/>
              <a:t/>
            </a:r>
            <a:br>
              <a:rPr lang="uk-UA" sz="3600" dirty="0"/>
            </a:br>
            <a:endParaRPr lang="uk-UA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408" y="3662478"/>
            <a:ext cx="2412783" cy="26988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27791" y="1918243"/>
            <a:ext cx="3148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Світові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пам'ятки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ЮНЕСКО 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5" y="5604870"/>
            <a:ext cx="777255" cy="8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4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5351" y="0"/>
            <a:ext cx="9905998" cy="124925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Новинки спадщини </a:t>
            </a:r>
            <a:r>
              <a:rPr lang="uk-UA" dirty="0" err="1" smtClean="0"/>
              <a:t>юнеско</a:t>
            </a:r>
            <a:endParaRPr lang="uk-UA" dirty="0"/>
          </a:p>
        </p:txBody>
      </p:sp>
      <p:pic>
        <p:nvPicPr>
          <p:cNvPr id="5" name="videoplayback (5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174" y="1011818"/>
            <a:ext cx="10174352" cy="572339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8407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1. Туризм як галузь світової економіки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7" y="2121408"/>
            <a:ext cx="9512987" cy="2006839"/>
          </a:xfrm>
        </p:spPr>
        <p:txBody>
          <a:bodyPr>
            <a:noAutofit/>
          </a:bodyPr>
          <a:lstStyle/>
          <a:p>
            <a:pPr algn="just"/>
            <a:r>
              <a:rPr lang="ru-RU" sz="1600" dirty="0"/>
              <a:t>Про </a:t>
            </a:r>
            <a:r>
              <a:rPr lang="ru-RU" sz="1600" dirty="0" err="1"/>
              <a:t>важливу</a:t>
            </a:r>
            <a:r>
              <a:rPr lang="ru-RU" sz="1600" dirty="0"/>
              <a:t> роль туризму у </a:t>
            </a:r>
            <a:r>
              <a:rPr lang="ru-RU" sz="1600" dirty="0" err="1"/>
              <a:t>світовій</a:t>
            </a:r>
            <a:r>
              <a:rPr lang="ru-RU" sz="1600" dirty="0"/>
              <a:t> </a:t>
            </a:r>
            <a:r>
              <a:rPr lang="ru-RU" sz="1600" dirty="0" err="1"/>
              <a:t>економіці</a:t>
            </a:r>
            <a:r>
              <a:rPr lang="ru-RU" sz="1600" dirty="0"/>
              <a:t> </a:t>
            </a:r>
            <a:r>
              <a:rPr lang="ru-RU" sz="1600" dirty="0" err="1"/>
              <a:t>свідчить</a:t>
            </a:r>
            <a:r>
              <a:rPr lang="ru-RU" sz="1600" dirty="0"/>
              <a:t>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 smtClean="0"/>
              <a:t>висока</a:t>
            </a:r>
            <a:r>
              <a:rPr lang="ru-RU" sz="1600" dirty="0" smtClean="0"/>
              <a:t> </a:t>
            </a:r>
            <a:r>
              <a:rPr lang="ru-RU" sz="1600" dirty="0" err="1"/>
              <a:t>частка</a:t>
            </a:r>
            <a:r>
              <a:rPr lang="ru-RU" sz="1600" dirty="0"/>
              <a:t> у </a:t>
            </a:r>
            <a:r>
              <a:rPr lang="ru-RU" sz="1600" dirty="0" err="1"/>
              <a:t>світовому</a:t>
            </a:r>
            <a:r>
              <a:rPr lang="ru-RU" sz="1600" dirty="0"/>
              <a:t> ВВП та </a:t>
            </a:r>
            <a:r>
              <a:rPr lang="ru-RU" sz="1600" dirty="0" err="1"/>
              <a:t>експорті</a:t>
            </a:r>
            <a:r>
              <a:rPr lang="ru-RU" sz="1600" dirty="0"/>
              <a:t> (мал. 1). </a:t>
            </a:r>
            <a:endParaRPr lang="ru-RU" sz="1600" dirty="0" smtClean="0"/>
          </a:p>
          <a:p>
            <a:pPr algn="just"/>
            <a:r>
              <a:rPr lang="ru-RU" sz="1600" dirty="0" smtClean="0"/>
              <a:t>За </a:t>
            </a:r>
            <a:r>
              <a:rPr lang="ru-RU" sz="1600" dirty="0" err="1"/>
              <a:t>прибутками</a:t>
            </a:r>
            <a:r>
              <a:rPr lang="ru-RU" sz="1600" dirty="0"/>
              <a:t> (</a:t>
            </a:r>
            <a:r>
              <a:rPr lang="ru-RU" sz="1600" dirty="0" err="1" smtClean="0"/>
              <a:t>понад</a:t>
            </a:r>
            <a:r>
              <a:rPr lang="ru-RU" sz="1600" dirty="0" smtClean="0"/>
              <a:t> </a:t>
            </a:r>
            <a:r>
              <a:rPr lang="ru-RU" sz="1600" dirty="0"/>
              <a:t>1 трлн дол.) туризм </a:t>
            </a:r>
            <a:r>
              <a:rPr lang="ru-RU" sz="1600" dirty="0" err="1"/>
              <a:t>випередив</a:t>
            </a:r>
            <a:r>
              <a:rPr lang="ru-RU" sz="1600" dirty="0"/>
              <a:t> </a:t>
            </a:r>
            <a:r>
              <a:rPr lang="ru-RU" sz="1600" dirty="0" err="1"/>
              <a:t>такі</a:t>
            </a:r>
            <a:r>
              <a:rPr lang="ru-RU" sz="1600" dirty="0"/>
              <a:t> </a:t>
            </a:r>
            <a:r>
              <a:rPr lang="ru-RU" sz="1600" dirty="0" err="1"/>
              <a:t>провідні</a:t>
            </a:r>
            <a:r>
              <a:rPr lang="ru-RU" sz="1600" dirty="0"/>
              <a:t> </a:t>
            </a:r>
            <a:r>
              <a:rPr lang="ru-RU" sz="1600" dirty="0" err="1"/>
              <a:t>складові</a:t>
            </a:r>
            <a:r>
              <a:rPr lang="ru-RU" sz="1600" dirty="0"/>
              <a:t> </a:t>
            </a:r>
            <a:r>
              <a:rPr lang="ru-RU" sz="1600" dirty="0" err="1"/>
              <a:t>світового</a:t>
            </a:r>
            <a:r>
              <a:rPr lang="ru-RU" sz="1600" dirty="0"/>
              <a:t> </a:t>
            </a:r>
            <a:r>
              <a:rPr lang="ru-RU" sz="1600" dirty="0" err="1" smtClean="0"/>
              <a:t>господарства</a:t>
            </a:r>
            <a:r>
              <a:rPr lang="ru-RU" sz="1600" dirty="0"/>
              <a:t>, як </a:t>
            </a:r>
            <a:r>
              <a:rPr lang="ru-RU" sz="1600" dirty="0" err="1"/>
              <a:t>автомобілебудування</a:t>
            </a:r>
            <a:r>
              <a:rPr lang="ru-RU" sz="1600" dirty="0"/>
              <a:t> та </a:t>
            </a:r>
            <a:r>
              <a:rPr lang="ru-RU" sz="1600" dirty="0" err="1"/>
              <a:t>хімічна</a:t>
            </a:r>
            <a:r>
              <a:rPr lang="ru-RU" sz="1600" dirty="0"/>
              <a:t> </a:t>
            </a:r>
            <a:r>
              <a:rPr lang="ru-RU" sz="1600" dirty="0" err="1"/>
              <a:t>промисловість</a:t>
            </a:r>
            <a:r>
              <a:rPr lang="ru-RU" sz="1600" dirty="0"/>
              <a:t>.</a:t>
            </a:r>
          </a:p>
          <a:p>
            <a:pPr algn="just"/>
            <a:r>
              <a:rPr lang="ru-RU" sz="1600" dirty="0" err="1"/>
              <a:t>Кількість</a:t>
            </a:r>
            <a:r>
              <a:rPr lang="ru-RU" sz="1600" dirty="0"/>
              <a:t> </a:t>
            </a:r>
            <a:r>
              <a:rPr lang="ru-RU" sz="1600" dirty="0" err="1"/>
              <a:t>туристів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здійснюють</a:t>
            </a:r>
            <a:r>
              <a:rPr lang="ru-RU" sz="1600" dirty="0"/>
              <a:t> </a:t>
            </a:r>
            <a:r>
              <a:rPr lang="ru-RU" sz="1600" dirty="0" err="1"/>
              <a:t>подорожі</a:t>
            </a:r>
            <a:r>
              <a:rPr lang="ru-RU" sz="1600" dirty="0"/>
              <a:t> до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країн</a:t>
            </a:r>
            <a:r>
              <a:rPr lang="ru-RU" sz="1600" dirty="0" smtClean="0"/>
              <a:t>, у </a:t>
            </a:r>
            <a:r>
              <a:rPr lang="ru-RU" sz="1600" dirty="0"/>
              <a:t>2016 р. </a:t>
            </a:r>
            <a:r>
              <a:rPr lang="ru-RU" sz="1600" dirty="0" err="1"/>
              <a:t>перевищила</a:t>
            </a:r>
            <a:r>
              <a:rPr lang="ru-RU" sz="1600" dirty="0"/>
              <a:t> 1,2 млрд </a:t>
            </a:r>
            <a:r>
              <a:rPr lang="ru-RU" sz="1600" dirty="0" err="1"/>
              <a:t>осіб</a:t>
            </a:r>
            <a:r>
              <a:rPr lang="ru-RU" sz="1600" dirty="0"/>
              <a:t> і </a:t>
            </a:r>
            <a:r>
              <a:rPr lang="ru-RU" sz="1600" dirty="0" err="1"/>
              <a:t>продовжує</a:t>
            </a:r>
            <a:r>
              <a:rPr lang="ru-RU" sz="1600" dirty="0"/>
              <a:t> </a:t>
            </a:r>
            <a:r>
              <a:rPr lang="ru-RU" sz="1600" dirty="0" err="1"/>
              <a:t>зростати</a:t>
            </a:r>
            <a:r>
              <a:rPr lang="ru-RU" sz="1600" dirty="0"/>
              <a:t> на </a:t>
            </a:r>
            <a:r>
              <a:rPr lang="ru-RU" sz="1600" dirty="0" smtClean="0"/>
              <a:t>4-5 </a:t>
            </a:r>
            <a:r>
              <a:rPr lang="ru-RU" sz="1600" dirty="0"/>
              <a:t>% </a:t>
            </a:r>
            <a:r>
              <a:rPr lang="ru-RU" sz="1600" dirty="0" err="1" smtClean="0"/>
              <a:t>щороку</a:t>
            </a:r>
            <a:r>
              <a:rPr lang="ru-RU" sz="1600" dirty="0"/>
              <a:t>.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впливає</a:t>
            </a:r>
            <a:r>
              <a:rPr lang="ru-RU" sz="1600" dirty="0"/>
              <a:t> на </a:t>
            </a:r>
            <a:r>
              <a:rPr lang="ru-RU" sz="1600" dirty="0" err="1"/>
              <a:t>збільшення</a:t>
            </a:r>
            <a:r>
              <a:rPr lang="ru-RU" sz="1600" dirty="0"/>
              <a:t> </a:t>
            </a:r>
            <a:r>
              <a:rPr lang="ru-RU" sz="1600" dirty="0" err="1"/>
              <a:t>зайнятості</a:t>
            </a:r>
            <a:r>
              <a:rPr lang="ru-RU" sz="1600" dirty="0"/>
              <a:t>: у </a:t>
            </a:r>
            <a:r>
              <a:rPr lang="ru-RU" sz="1600" dirty="0" err="1"/>
              <a:t>світі</a:t>
            </a:r>
            <a:r>
              <a:rPr lang="ru-RU" sz="1600" dirty="0"/>
              <a:t> </a:t>
            </a:r>
            <a:r>
              <a:rPr lang="ru-RU" sz="1600" dirty="0" err="1"/>
              <a:t>кожна</a:t>
            </a:r>
            <a:r>
              <a:rPr lang="ru-RU" sz="1600" dirty="0"/>
              <a:t> 11-та особа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</a:t>
            </a:r>
            <a:r>
              <a:rPr lang="ru-RU" sz="1600" dirty="0" err="1"/>
              <a:t>належить</a:t>
            </a:r>
            <a:r>
              <a:rPr lang="ru-RU" sz="1600" dirty="0"/>
              <a:t> до </a:t>
            </a:r>
            <a:r>
              <a:rPr lang="ru-RU" sz="1600" dirty="0" err="1"/>
              <a:t>трудових</a:t>
            </a:r>
            <a:r>
              <a:rPr lang="ru-RU" sz="1600" dirty="0"/>
              <a:t> </a:t>
            </a:r>
            <a:r>
              <a:rPr lang="ru-RU" sz="1600" dirty="0" err="1"/>
              <a:t>ресурсів</a:t>
            </a:r>
            <a:r>
              <a:rPr lang="ru-RU" sz="1600" dirty="0"/>
              <a:t>, </a:t>
            </a:r>
            <a:r>
              <a:rPr lang="ru-RU" sz="1600" dirty="0" err="1"/>
              <a:t>працює</a:t>
            </a:r>
            <a:r>
              <a:rPr lang="ru-RU" sz="1600" dirty="0"/>
              <a:t> в </a:t>
            </a:r>
            <a:r>
              <a:rPr lang="ru-RU" sz="1600" dirty="0" err="1"/>
              <a:t>туризмі</a:t>
            </a:r>
            <a:r>
              <a:rPr lang="ru-RU" sz="1600" dirty="0"/>
              <a:t>.</a:t>
            </a:r>
            <a:endParaRPr lang="uk-UA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99" y="235628"/>
            <a:ext cx="2642430" cy="1858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1" y="4378130"/>
            <a:ext cx="4917742" cy="2360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79" y="4348914"/>
            <a:ext cx="69532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47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1news.com.ua/wp-content/uploads/2021/01/im-43636346346-1-1024x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033"/>
            <a:ext cx="9772650" cy="60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скільки більше іноземців приїхало в Україну та куди їздили українці в  2017 році » Слово і Ді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650" y="0"/>
            <a:ext cx="1600200" cy="69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24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998" y="-247650"/>
            <a:ext cx="10058400" cy="1609344"/>
          </a:xfrm>
        </p:spPr>
        <p:txBody>
          <a:bodyPr/>
          <a:lstStyle/>
          <a:p>
            <a:pPr algn="ctr"/>
            <a:r>
              <a:rPr lang="uk-UA" dirty="0" smtClean="0"/>
              <a:t>Висновки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5198" y="711708"/>
            <a:ext cx="6213348" cy="5612892"/>
          </a:xfrm>
        </p:spPr>
        <p:txBody>
          <a:bodyPr>
            <a:noAutofit/>
          </a:bodyPr>
          <a:lstStyle/>
          <a:p>
            <a:pPr algn="just"/>
            <a:r>
              <a:rPr lang="ru-RU" sz="2400" dirty="0" err="1"/>
              <a:t>Міжнародний</a:t>
            </a:r>
            <a:r>
              <a:rPr lang="ru-RU" sz="2400" dirty="0"/>
              <a:t> туризм є </a:t>
            </a:r>
            <a:r>
              <a:rPr lang="ru-RU" sz="2400" dirty="0" err="1"/>
              <a:t>однією</a:t>
            </a:r>
            <a:r>
              <a:rPr lang="ru-RU" sz="2400" dirty="0"/>
              <a:t> з </a:t>
            </a:r>
            <a:r>
              <a:rPr lang="ru-RU" sz="2400" dirty="0" err="1"/>
              <a:t>провідних</a:t>
            </a:r>
            <a:r>
              <a:rPr lang="ru-RU" sz="2400" dirty="0"/>
              <a:t> сфер </a:t>
            </a:r>
            <a:r>
              <a:rPr lang="ru-RU" sz="2400" dirty="0" err="1"/>
              <a:t>сучасного</a:t>
            </a:r>
            <a:r>
              <a:rPr lang="ru-RU" sz="2400" dirty="0"/>
              <a:t> </a:t>
            </a:r>
            <a:r>
              <a:rPr lang="ru-RU" sz="2400" dirty="0" err="1" smtClean="0"/>
              <a:t>світового</a:t>
            </a:r>
            <a:r>
              <a:rPr lang="ru-RU" sz="2400" dirty="0" smtClean="0"/>
              <a:t> </a:t>
            </a:r>
            <a:r>
              <a:rPr lang="ru-RU" sz="2400" dirty="0" err="1"/>
              <a:t>господарства</a:t>
            </a:r>
            <a:r>
              <a:rPr lang="ru-RU" sz="2400" dirty="0"/>
              <a:t>.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сприяє</a:t>
            </a:r>
            <a:r>
              <a:rPr lang="ru-RU" sz="2400" dirty="0"/>
              <a:t> активному </a:t>
            </a:r>
            <a:r>
              <a:rPr lang="ru-RU" sz="2400" b="1" dirty="0" err="1"/>
              <a:t>економічному</a:t>
            </a:r>
            <a:r>
              <a:rPr lang="ru-RU" sz="2400" dirty="0"/>
              <a:t> </a:t>
            </a:r>
            <a:r>
              <a:rPr lang="ru-RU" sz="2400" b="1" dirty="0" err="1" smtClean="0"/>
              <a:t>зростанню</a:t>
            </a:r>
            <a:r>
              <a:rPr lang="ru-RU" sz="2400" dirty="0" smtClean="0"/>
              <a:t> </a:t>
            </a:r>
            <a:r>
              <a:rPr lang="ru-RU" sz="2400" dirty="0" err="1"/>
              <a:t>багатьох</a:t>
            </a:r>
            <a:r>
              <a:rPr lang="ru-RU" sz="2400" dirty="0"/>
              <a:t> </a:t>
            </a:r>
            <a:r>
              <a:rPr lang="ru-RU" sz="2400" dirty="0" err="1"/>
              <a:t>країн</a:t>
            </a:r>
            <a:r>
              <a:rPr lang="ru-RU" sz="2400" dirty="0"/>
              <a:t> світу. </a:t>
            </a:r>
            <a:endParaRPr lang="ru-RU" sz="2400" dirty="0" smtClean="0"/>
          </a:p>
          <a:p>
            <a:pPr algn="just"/>
            <a:r>
              <a:rPr lang="ru-RU" sz="2400" dirty="0" err="1" smtClean="0"/>
              <a:t>Основна</a:t>
            </a:r>
            <a:r>
              <a:rPr lang="ru-RU" sz="2400" dirty="0" smtClean="0"/>
              <a:t> </a:t>
            </a:r>
            <a:r>
              <a:rPr lang="ru-RU" sz="2400" dirty="0" err="1"/>
              <a:t>частина</a:t>
            </a:r>
            <a:r>
              <a:rPr lang="ru-RU" sz="2400" dirty="0"/>
              <a:t> </a:t>
            </a:r>
            <a:r>
              <a:rPr lang="ru-RU" sz="2400" dirty="0" err="1"/>
              <a:t>міжнародного</a:t>
            </a:r>
            <a:r>
              <a:rPr lang="ru-RU" sz="2400" dirty="0"/>
              <a:t> </a:t>
            </a:r>
            <a:r>
              <a:rPr lang="ru-RU" sz="2400" dirty="0" err="1" smtClean="0"/>
              <a:t>туристичного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обміну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припадає</a:t>
            </a:r>
            <a:r>
              <a:rPr lang="ru-RU" sz="2400" dirty="0" smtClean="0"/>
              <a:t> на </a:t>
            </a:r>
            <a:r>
              <a:rPr lang="ru-RU" sz="2400" b="1" dirty="0" err="1" smtClean="0"/>
              <a:t>подорожі</a:t>
            </a:r>
            <a:r>
              <a:rPr lang="ru-RU" sz="2400" dirty="0" smtClean="0"/>
              <a:t> з метою </a:t>
            </a:r>
            <a:r>
              <a:rPr lang="ru-RU" sz="2400" b="1" dirty="0" err="1" smtClean="0"/>
              <a:t>розваг</a:t>
            </a:r>
            <a:r>
              <a:rPr lang="ru-RU" sz="2400" dirty="0" smtClean="0"/>
              <a:t> і </a:t>
            </a:r>
            <a:r>
              <a:rPr lang="ru-RU" sz="2400" b="1" dirty="0" err="1" smtClean="0"/>
              <a:t>відпочинку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 err="1" smtClean="0"/>
              <a:t>Світовими</a:t>
            </a:r>
            <a:r>
              <a:rPr lang="ru-RU" sz="2400" dirty="0" smtClean="0"/>
              <a:t> </a:t>
            </a:r>
            <a:r>
              <a:rPr lang="ru-RU" sz="2400" dirty="0" err="1"/>
              <a:t>лідерами</a:t>
            </a:r>
            <a:r>
              <a:rPr lang="ru-RU" sz="2400" dirty="0"/>
              <a:t> </a:t>
            </a:r>
            <a:r>
              <a:rPr lang="ru-RU" sz="2400" dirty="0" err="1"/>
              <a:t>міжнародного</a:t>
            </a:r>
            <a:r>
              <a:rPr lang="ru-RU" sz="2400" dirty="0"/>
              <a:t> туризму є </a:t>
            </a:r>
            <a:r>
              <a:rPr lang="ru-RU" sz="2400" b="1" dirty="0" err="1"/>
              <a:t>європейські</a:t>
            </a:r>
            <a:r>
              <a:rPr lang="ru-RU" sz="2400" dirty="0"/>
              <a:t> </a:t>
            </a:r>
            <a:r>
              <a:rPr lang="ru-RU" sz="2400" b="1" dirty="0" err="1" smtClean="0"/>
              <a:t>країни</a:t>
            </a:r>
            <a:r>
              <a:rPr lang="ru-RU" sz="2400" dirty="0" smtClean="0"/>
              <a:t> (</a:t>
            </a:r>
            <a:r>
              <a:rPr lang="ru-RU" sz="2400" dirty="0" err="1"/>
              <a:t>Франція</a:t>
            </a:r>
            <a:r>
              <a:rPr lang="ru-RU" sz="2400" dirty="0"/>
              <a:t>, </a:t>
            </a:r>
            <a:r>
              <a:rPr lang="ru-RU" sz="2400" dirty="0" err="1"/>
              <a:t>Іспанія</a:t>
            </a:r>
            <a:r>
              <a:rPr lang="ru-RU" sz="2400" dirty="0"/>
              <a:t>, </a:t>
            </a:r>
            <a:r>
              <a:rPr lang="ru-RU" sz="2400" dirty="0" err="1"/>
              <a:t>Італія</a:t>
            </a:r>
            <a:r>
              <a:rPr lang="ru-RU" sz="2400" dirty="0"/>
              <a:t>), </a:t>
            </a:r>
            <a:r>
              <a:rPr lang="ru-RU" sz="2400" b="1" dirty="0"/>
              <a:t>США</a:t>
            </a:r>
            <a:r>
              <a:rPr lang="ru-RU" sz="2400" dirty="0"/>
              <a:t> та </a:t>
            </a:r>
            <a:r>
              <a:rPr lang="ru-RU" sz="2400" b="1" dirty="0"/>
              <a:t>Китай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b="1" dirty="0" smtClean="0"/>
              <a:t> </a:t>
            </a:r>
            <a:r>
              <a:rPr lang="ru-RU" sz="2400" dirty="0" err="1"/>
              <a:t>Міжнародний</a:t>
            </a:r>
            <a:r>
              <a:rPr lang="ru-RU" sz="2400" dirty="0"/>
              <a:t> туризм </a:t>
            </a:r>
            <a:r>
              <a:rPr lang="ru-RU" sz="2400" dirty="0" err="1"/>
              <a:t>розвинений</a:t>
            </a:r>
            <a:r>
              <a:rPr lang="ru-RU" sz="2400" dirty="0"/>
              <a:t> у </a:t>
            </a:r>
            <a:r>
              <a:rPr lang="ru-RU" sz="2400" dirty="0" err="1"/>
              <a:t>світі</a:t>
            </a:r>
            <a:r>
              <a:rPr lang="ru-RU" sz="2400" dirty="0"/>
              <a:t> </a:t>
            </a:r>
            <a:r>
              <a:rPr lang="ru-RU" sz="2400" dirty="0" err="1"/>
              <a:t>нерівномірно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 smtClean="0"/>
              <a:t>пояснюється</a:t>
            </a:r>
            <a:r>
              <a:rPr lang="ru-RU" sz="2400" dirty="0" smtClean="0"/>
              <a:t> </a:t>
            </a:r>
            <a:r>
              <a:rPr lang="ru-RU" sz="2400" dirty="0"/>
              <a:t>в першу </a:t>
            </a:r>
            <a:r>
              <a:rPr lang="ru-RU" sz="2400" dirty="0" err="1"/>
              <a:t>чергу</a:t>
            </a:r>
            <a:r>
              <a:rPr lang="ru-RU" sz="2400" dirty="0"/>
              <a:t> </a:t>
            </a:r>
            <a:r>
              <a:rPr lang="ru-RU" sz="2400" b="1" dirty="0" err="1"/>
              <a:t>різними</a:t>
            </a:r>
            <a:r>
              <a:rPr lang="ru-RU" sz="2400" b="1" dirty="0"/>
              <a:t> </a:t>
            </a:r>
            <a:r>
              <a:rPr lang="ru-RU" sz="2400" b="1" dirty="0" err="1"/>
              <a:t>рівнями</a:t>
            </a:r>
            <a:r>
              <a:rPr lang="ru-RU" sz="2400" b="1" dirty="0"/>
              <a:t> </a:t>
            </a:r>
            <a:r>
              <a:rPr lang="ru-RU" sz="2400" b="1" dirty="0" err="1"/>
              <a:t>соціально-економічного</a:t>
            </a:r>
            <a:r>
              <a:rPr lang="ru-RU" sz="2400" b="1" dirty="0"/>
              <a:t> </a:t>
            </a:r>
            <a:r>
              <a:rPr lang="ru-RU" sz="2400" b="1" dirty="0" err="1" smtClean="0"/>
              <a:t>розвитку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країн</a:t>
            </a:r>
            <a:r>
              <a:rPr lang="ru-RU" sz="2400" b="1" dirty="0" smtClean="0"/>
              <a:t> </a:t>
            </a:r>
            <a:r>
              <a:rPr lang="ru-RU" sz="2400" b="1" dirty="0"/>
              <a:t>і </a:t>
            </a:r>
            <a:r>
              <a:rPr lang="ru-RU" sz="2400" b="1" dirty="0" err="1"/>
              <a:t>регіонів</a:t>
            </a:r>
            <a:r>
              <a:rPr lang="ru-RU" sz="2400" dirty="0"/>
              <a:t>, </a:t>
            </a:r>
            <a:r>
              <a:rPr lang="ru-RU" sz="2400" dirty="0" err="1" smtClean="0"/>
              <a:t>наявністю</a:t>
            </a:r>
            <a:r>
              <a:rPr lang="ru-RU" sz="2400" dirty="0" smtClean="0"/>
              <a:t> </a:t>
            </a:r>
            <a:r>
              <a:rPr lang="ru-RU" sz="2400" dirty="0" err="1"/>
              <a:t>певних</a:t>
            </a:r>
            <a:r>
              <a:rPr lang="ru-RU" sz="2400" dirty="0"/>
              <a:t> </a:t>
            </a:r>
            <a:r>
              <a:rPr lang="ru-RU" sz="2400" b="1" dirty="0" err="1"/>
              <a:t>туристично-рекреаційних</a:t>
            </a:r>
            <a:r>
              <a:rPr lang="ru-RU" sz="2400" b="1" dirty="0"/>
              <a:t> </a:t>
            </a:r>
            <a:r>
              <a:rPr lang="ru-RU" sz="2400" b="1" dirty="0" err="1"/>
              <a:t>ресурсів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928084"/>
            <a:ext cx="3486150" cy="237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198" y="928084"/>
            <a:ext cx="1768602" cy="237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715" y="5715794"/>
            <a:ext cx="1809085" cy="1206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956" y="3408298"/>
            <a:ext cx="1932603" cy="235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61" y="3518154"/>
            <a:ext cx="3501256" cy="310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7181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Д/з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3118249"/>
          </a:xfrm>
        </p:spPr>
        <p:txBody>
          <a:bodyPr>
            <a:normAutofit/>
          </a:bodyPr>
          <a:lstStyle/>
          <a:p>
            <a:pPr lvl="0" algn="ctr"/>
            <a:r>
              <a:rPr lang="ru-RU" sz="2800" dirty="0" err="1" smtClean="0"/>
              <a:t>Підручник</a:t>
            </a:r>
            <a:r>
              <a:rPr lang="ru-RU" sz="2800" dirty="0" smtClean="0"/>
              <a:t> (</a:t>
            </a:r>
            <a:r>
              <a:rPr lang="uk-UA" sz="2800" dirty="0"/>
              <a:t>а</a:t>
            </a:r>
            <a:r>
              <a:rPr lang="uk-UA" sz="2800" dirty="0" smtClean="0"/>
              <a:t>втор</a:t>
            </a:r>
            <a:r>
              <a:rPr lang="uk-UA" sz="2800" dirty="0"/>
              <a:t>: Г.Д. </a:t>
            </a:r>
            <a:r>
              <a:rPr lang="uk-UA" sz="2800" b="1" dirty="0"/>
              <a:t>Довгань</a:t>
            </a:r>
            <a:r>
              <a:rPr lang="ru-RU" sz="2800" dirty="0" smtClean="0"/>
              <a:t>), </a:t>
            </a:r>
            <a:r>
              <a:rPr lang="ru-RU" sz="2800" dirty="0" err="1"/>
              <a:t>опрацювати</a:t>
            </a:r>
            <a:r>
              <a:rPr lang="ru-RU" sz="2800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§ </a:t>
            </a:r>
            <a:r>
              <a:rPr lang="uk-UA" sz="2800" b="1" dirty="0" smtClean="0">
                <a:solidFill>
                  <a:srgbClr val="FF0000"/>
                </a:solidFill>
              </a:rPr>
              <a:t>42 </a:t>
            </a:r>
            <a:r>
              <a:rPr lang="uk-UA" sz="2800" b="1" dirty="0" smtClean="0"/>
              <a:t>(</a:t>
            </a:r>
            <a:r>
              <a:rPr lang="ru-RU" sz="2800" b="1" dirty="0" err="1"/>
              <a:t>з</a:t>
            </a:r>
            <a:r>
              <a:rPr lang="ru-RU" sz="2800" b="1" dirty="0" err="1" smtClean="0"/>
              <a:t>апитання</a:t>
            </a:r>
            <a:r>
              <a:rPr lang="ru-RU" sz="2800" b="1" dirty="0" smtClean="0"/>
              <a:t> </a:t>
            </a:r>
            <a:r>
              <a:rPr lang="ru-RU" sz="2800" b="1" dirty="0"/>
              <a:t>та </a:t>
            </a:r>
            <a:r>
              <a:rPr lang="ru-RU" sz="2800" b="1" dirty="0" err="1"/>
              <a:t>завдання</a:t>
            </a:r>
            <a:r>
              <a:rPr lang="ru-RU" sz="2800" b="1" dirty="0"/>
              <a:t> для </a:t>
            </a:r>
            <a:r>
              <a:rPr lang="ru-RU" sz="2800" b="1" dirty="0" err="1"/>
              <a:t>самоперевірки</a:t>
            </a:r>
            <a:r>
              <a:rPr lang="uk-UA" sz="2800" b="1" u="sng" dirty="0" smtClean="0"/>
              <a:t>)</a:t>
            </a:r>
          </a:p>
          <a:p>
            <a:pPr algn="ctr"/>
            <a:r>
              <a:rPr lang="uk-UA" sz="2800" b="1" dirty="0" smtClean="0"/>
              <a:t>Виконайте завдання за покликанням: </a:t>
            </a:r>
            <a:r>
              <a:rPr lang="en-US" sz="2800" b="1" dirty="0"/>
              <a:t>https://forms.gle/fiTUcZdRnFot7zx27</a:t>
            </a:r>
            <a:endParaRPr lang="uk-UA" sz="2800" dirty="0"/>
          </a:p>
          <a:p>
            <a:pPr algn="ctr"/>
            <a:endParaRPr lang="uk-UA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83" y="0"/>
            <a:ext cx="3845960" cy="2130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71" y="4698538"/>
            <a:ext cx="3289670" cy="2033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51" y="222534"/>
            <a:ext cx="1209449" cy="13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68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29" y="360130"/>
            <a:ext cx="9691448" cy="1609344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Основні чинники, що зумовили швидке зростання міжнародного туристичного руху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199099"/>
              </p:ext>
            </p:extLst>
          </p:nvPr>
        </p:nvGraphicFramePr>
        <p:xfrm>
          <a:off x="-2472318" y="1408176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99" y="235628"/>
            <a:ext cx="2642430" cy="1858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1" y="4378130"/>
            <a:ext cx="4917742" cy="2360918"/>
          </a:xfrm>
          <a:prstGeom prst="rect">
            <a:avLst/>
          </a:prstGeom>
        </p:spPr>
      </p:pic>
      <p:pic>
        <p:nvPicPr>
          <p:cNvPr id="1028" name="Picture 4" descr="Сучасні тенденції розвитку світового господарства - Підручник з Географії.  9 клас. Кобернік - Нова програм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53" y="2118475"/>
            <a:ext cx="6029619" cy="443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51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304" y="849820"/>
            <a:ext cx="10058400" cy="4050792"/>
          </a:xfrm>
        </p:spPr>
        <p:txBody>
          <a:bodyPr/>
          <a:lstStyle/>
          <a:p>
            <a:r>
              <a:rPr lang="ru-RU" dirty="0" err="1"/>
              <a:t>Всесвітня</a:t>
            </a:r>
            <a:r>
              <a:rPr lang="ru-RU" dirty="0"/>
              <a:t> </a:t>
            </a:r>
            <a:r>
              <a:rPr lang="ru-RU" dirty="0" err="1"/>
              <a:t>туристична</a:t>
            </a:r>
            <a:r>
              <a:rPr lang="ru-RU" dirty="0"/>
              <a:t> </a:t>
            </a:r>
            <a:r>
              <a:rPr lang="ru-RU" dirty="0" err="1"/>
              <a:t>організація</a:t>
            </a:r>
            <a:r>
              <a:rPr lang="ru-RU" dirty="0"/>
              <a:t> (ВТО) — </a:t>
            </a:r>
            <a:r>
              <a:rPr lang="ru-RU" i="1" dirty="0" err="1"/>
              <a:t>головний</a:t>
            </a:r>
            <a:r>
              <a:rPr lang="ru-RU" i="1" dirty="0"/>
              <a:t> регулятор </a:t>
            </a:r>
            <a:r>
              <a:rPr lang="ru-RU" i="1" dirty="0" err="1"/>
              <a:t>туристичної</a:t>
            </a:r>
            <a:r>
              <a:rPr lang="ru-RU" i="1" dirty="0"/>
              <a:t> </a:t>
            </a:r>
            <a:r>
              <a:rPr lang="ru-RU" i="1" dirty="0" err="1"/>
              <a:t>діяльності</a:t>
            </a:r>
            <a:r>
              <a:rPr lang="ru-RU" i="1" dirty="0"/>
              <a:t> на </a:t>
            </a:r>
            <a:r>
              <a:rPr lang="ru-RU" i="1" dirty="0" err="1"/>
              <a:t>міжнародному</a:t>
            </a:r>
            <a:r>
              <a:rPr lang="ru-RU" i="1" dirty="0"/>
              <a:t> </a:t>
            </a:r>
            <a:r>
              <a:rPr lang="ru-RU" i="1" dirty="0" err="1"/>
              <a:t>рівні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99" y="235628"/>
            <a:ext cx="2642430" cy="1858348"/>
          </a:xfrm>
          <a:prstGeom prst="rect">
            <a:avLst/>
          </a:prstGeom>
        </p:spPr>
      </p:pic>
      <p:pic>
        <p:nvPicPr>
          <p:cNvPr id="2054" name="Picture 6" descr="UNW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04" y="2093976"/>
            <a:ext cx="9753600" cy="45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13386" y="2183970"/>
            <a:ext cx="3367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Всесвітня туристична організація</a:t>
            </a:r>
            <a:r>
              <a:rPr lang="uk-UA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uk-UA" b="0" i="0" u="none" strike="noStrike" dirty="0" err="1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Англійська мова"/>
              </a:rPr>
              <a:t>англ</a:t>
            </a:r>
            <a:r>
              <a:rPr lang="uk-UA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Англійська мова"/>
              </a:rPr>
              <a:t>.</a:t>
            </a:r>
            <a:r>
              <a:rPr lang="uk-UA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1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World Tourism Organization, UNWTO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— </a:t>
            </a:r>
            <a:r>
              <a:rPr lang="uk-UA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Спеціалізовані установи ООН"/>
              </a:rPr>
              <a:t>спеціалізована установа</a:t>
            </a:r>
            <a:r>
              <a:rPr lang="uk-UA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uk-UA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Організація Об'єднаних Націй"/>
              </a:rPr>
              <a:t>ООН</a:t>
            </a:r>
            <a:r>
              <a:rPr lang="uk-UA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відповідальна за просування відповідального, стійкого та загальнодоступного туризму.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0061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447" y="-11115"/>
            <a:ext cx="10058400" cy="1609344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/>
              <a:t> </a:t>
            </a:r>
            <a:r>
              <a:rPr lang="uk-UA" sz="4800" dirty="0"/>
              <a:t/>
            </a:r>
            <a:br>
              <a:rPr lang="uk-UA" sz="4800" dirty="0"/>
            </a:br>
            <a:r>
              <a:rPr lang="ru-RU" sz="4800" b="1" dirty="0"/>
              <a:t>2</a:t>
            </a:r>
            <a:r>
              <a:rPr lang="uk-UA" sz="4800" b="1" dirty="0"/>
              <a:t>.</a:t>
            </a:r>
            <a:r>
              <a:rPr lang="ru-RU" sz="4800" b="1" dirty="0"/>
              <a:t> </a:t>
            </a:r>
            <a:r>
              <a:rPr lang="ru-RU" sz="4800" b="1" dirty="0" err="1"/>
              <a:t>Сучасні</a:t>
            </a:r>
            <a:r>
              <a:rPr lang="ru-RU" sz="4800" b="1" dirty="0"/>
              <a:t> </a:t>
            </a:r>
            <a:r>
              <a:rPr lang="ru-RU" sz="4800" b="1" dirty="0" err="1"/>
              <a:t>тенденції</a:t>
            </a:r>
            <a:r>
              <a:rPr lang="ru-RU" sz="4800" b="1" dirty="0"/>
              <a:t> </a:t>
            </a:r>
            <a:r>
              <a:rPr lang="ru-RU" sz="4800" b="1" dirty="0" err="1"/>
              <a:t>розвитку</a:t>
            </a:r>
            <a:r>
              <a:rPr lang="ru-RU" sz="4800" b="1" dirty="0"/>
              <a:t> </a:t>
            </a:r>
            <a:r>
              <a:rPr lang="ru-RU" sz="4800" b="1" dirty="0" err="1"/>
              <a:t>міжнародного</a:t>
            </a:r>
            <a:r>
              <a:rPr lang="ru-RU" sz="4800" b="1" dirty="0"/>
              <a:t> туризму</a:t>
            </a:r>
            <a:endParaRPr lang="uk-UA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91" y="2027894"/>
            <a:ext cx="10058400" cy="1567482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dirty="0"/>
              <a:t>Характерною особливістю сучасного </a:t>
            </a:r>
            <a:r>
              <a:rPr lang="uk-UA" dirty="0" smtClean="0"/>
              <a:t>ту</a:t>
            </a:r>
            <a:r>
              <a:rPr lang="ru-RU" dirty="0" err="1" smtClean="0"/>
              <a:t>ризму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частки</a:t>
            </a:r>
            <a:r>
              <a:rPr lang="ru-RU" dirty="0"/>
              <a:t> </a:t>
            </a:r>
            <a:r>
              <a:rPr lang="ru-RU" dirty="0" err="1"/>
              <a:t>рекреаційного</a:t>
            </a:r>
            <a:r>
              <a:rPr lang="ru-RU" dirty="0"/>
              <a:t> (</a:t>
            </a:r>
            <a:r>
              <a:rPr lang="ru-RU" dirty="0" err="1" smtClean="0"/>
              <a:t>оздоровчого</a:t>
            </a:r>
            <a:r>
              <a:rPr lang="ru-RU" dirty="0"/>
              <a:t>) туризму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іншими</a:t>
            </a:r>
            <a:r>
              <a:rPr lang="ru-RU" dirty="0"/>
              <a:t> видами.</a:t>
            </a:r>
          </a:p>
          <a:p>
            <a:pPr algn="just"/>
            <a:r>
              <a:rPr lang="ru-RU" dirty="0"/>
              <a:t>Так, </a:t>
            </a:r>
            <a:r>
              <a:rPr lang="ru-RU" dirty="0" err="1"/>
              <a:t>якщо</a:t>
            </a:r>
            <a:r>
              <a:rPr lang="ru-RU" dirty="0"/>
              <a:t> у 1970—1980-х рр. на ринку </a:t>
            </a:r>
            <a:r>
              <a:rPr lang="ru-RU" dirty="0" err="1" smtClean="0"/>
              <a:t>туристичних</a:t>
            </a:r>
            <a:r>
              <a:rPr lang="ru-RU" dirty="0" smtClean="0"/>
              <a:t> </a:t>
            </a:r>
            <a:r>
              <a:rPr lang="ru-RU" dirty="0" err="1"/>
              <a:t>послуг</a:t>
            </a:r>
            <a:r>
              <a:rPr lang="ru-RU" dirty="0"/>
              <a:t> </a:t>
            </a:r>
            <a:r>
              <a:rPr lang="ru-RU" dirty="0" err="1"/>
              <a:t>переважав</a:t>
            </a:r>
            <a:r>
              <a:rPr lang="ru-RU" dirty="0"/>
              <a:t> </a:t>
            </a:r>
            <a:r>
              <a:rPr lang="ru-RU" dirty="0" err="1"/>
              <a:t>діловий</a:t>
            </a:r>
            <a:r>
              <a:rPr lang="ru-RU" dirty="0"/>
              <a:t>, </a:t>
            </a:r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освітній</a:t>
            </a:r>
            <a:r>
              <a:rPr lang="ru-RU" dirty="0" smtClean="0"/>
              <a:t> </a:t>
            </a:r>
            <a:r>
              <a:rPr lang="ru-RU" dirty="0"/>
              <a:t>туризм, то </a:t>
            </a:r>
            <a:r>
              <a:rPr lang="ru-RU" dirty="0" err="1"/>
              <a:t>тепер</a:t>
            </a:r>
            <a:r>
              <a:rPr lang="ru-RU" dirty="0"/>
              <a:t> </a:t>
            </a:r>
            <a:r>
              <a:rPr lang="ru-RU" dirty="0" err="1"/>
              <a:t>вподобання</a:t>
            </a:r>
            <a:r>
              <a:rPr lang="ru-RU" dirty="0"/>
              <a:t> </a:t>
            </a:r>
            <a:r>
              <a:rPr lang="ru-RU" dirty="0" err="1" smtClean="0"/>
              <a:t>туристів</a:t>
            </a:r>
            <a:r>
              <a:rPr lang="ru-RU" dirty="0"/>
              <a:t> </a:t>
            </a:r>
            <a:r>
              <a:rPr lang="ru-RU" dirty="0" err="1" smtClean="0"/>
              <a:t>змінилися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бік</a:t>
            </a:r>
            <a:r>
              <a:rPr lang="ru-RU" dirty="0"/>
              <a:t> </a:t>
            </a:r>
            <a:r>
              <a:rPr lang="ru-RU" dirty="0" err="1"/>
              <a:t>відпочинку</a:t>
            </a:r>
            <a:r>
              <a:rPr lang="ru-RU" dirty="0"/>
              <a:t> та </a:t>
            </a:r>
            <a:r>
              <a:rPr lang="ru-RU" dirty="0" err="1"/>
              <a:t>розваг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85" y="263060"/>
            <a:ext cx="2642430" cy="1858348"/>
          </a:xfrm>
          <a:prstGeom prst="rect">
            <a:avLst/>
          </a:prstGeom>
        </p:spPr>
      </p:pic>
      <p:graphicFrame>
        <p:nvGraphicFramePr>
          <p:cNvPr id="5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146420"/>
              </p:ext>
            </p:extLst>
          </p:nvPr>
        </p:nvGraphicFramePr>
        <p:xfrm>
          <a:off x="101600" y="2288456"/>
          <a:ext cx="13302344" cy="597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0" y="3595376"/>
            <a:ext cx="1277491" cy="145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90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011" y="503975"/>
            <a:ext cx="7200504" cy="4119735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Як і </a:t>
            </a:r>
            <a:r>
              <a:rPr lang="ru-RU" dirty="0" err="1"/>
              <a:t>раніше</a:t>
            </a:r>
            <a:r>
              <a:rPr lang="ru-RU" dirty="0"/>
              <a:t>, </a:t>
            </a:r>
            <a:r>
              <a:rPr lang="ru-RU" dirty="0" err="1"/>
              <a:t>підвищеним</a:t>
            </a:r>
            <a:r>
              <a:rPr lang="ru-RU" dirty="0"/>
              <a:t> попитом </a:t>
            </a:r>
            <a:r>
              <a:rPr lang="ru-RU" dirty="0" err="1" smtClean="0"/>
              <a:t>користуються</a:t>
            </a:r>
            <a:r>
              <a:rPr lang="ru-RU" dirty="0" smtClean="0"/>
              <a:t> </a:t>
            </a:r>
            <a:r>
              <a:rPr lang="ru-RU" dirty="0" err="1"/>
              <a:t>поїздки</a:t>
            </a:r>
            <a:r>
              <a:rPr lang="ru-RU" dirty="0"/>
              <a:t> до моря. </a:t>
            </a:r>
            <a:endParaRPr lang="ru-RU" dirty="0" smtClean="0"/>
          </a:p>
          <a:p>
            <a:pPr algn="just"/>
            <a:r>
              <a:rPr lang="ru-RU" dirty="0" err="1" smtClean="0"/>
              <a:t>Головними</a:t>
            </a:r>
            <a:r>
              <a:rPr lang="ru-RU" dirty="0" smtClean="0"/>
              <a:t> центрами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пляжного</a:t>
            </a:r>
            <a:r>
              <a:rPr lang="ru-RU" i="1" dirty="0" smtClean="0"/>
              <a:t> </a:t>
            </a:r>
            <a:r>
              <a:rPr lang="ru-RU" i="1" dirty="0"/>
              <a:t>туризму </a:t>
            </a:r>
            <a:r>
              <a:rPr lang="ru-RU" b="1" dirty="0"/>
              <a:t>є </a:t>
            </a:r>
            <a:r>
              <a:rPr lang="ru-RU" b="1" dirty="0" err="1"/>
              <a:t>середземноморські</a:t>
            </a:r>
            <a:r>
              <a:rPr lang="ru-RU" b="1" dirty="0"/>
              <a:t> </a:t>
            </a:r>
            <a:r>
              <a:rPr lang="ru-RU" b="1" dirty="0" err="1" smtClean="0"/>
              <a:t>курорти</a:t>
            </a:r>
            <a:r>
              <a:rPr lang="ru-RU" dirty="0" smtClean="0"/>
              <a:t> </a:t>
            </a:r>
            <a:r>
              <a:rPr lang="uk-UA" dirty="0" smtClean="0"/>
              <a:t>Франції</a:t>
            </a:r>
            <a:r>
              <a:rPr lang="uk-UA" dirty="0"/>
              <a:t>, Італії, Греції, Іспанії, країн </a:t>
            </a:r>
            <a:r>
              <a:rPr lang="uk-UA" b="1" dirty="0" smtClean="0"/>
              <a:t>Карибського</a:t>
            </a:r>
            <a:r>
              <a:rPr lang="uk-UA" dirty="0" smtClean="0"/>
              <a:t> </a:t>
            </a:r>
            <a:r>
              <a:rPr lang="uk-UA" b="1" dirty="0"/>
              <a:t>басейну</a:t>
            </a:r>
            <a:r>
              <a:rPr lang="uk-UA" dirty="0"/>
              <a:t>, островів </a:t>
            </a:r>
            <a:r>
              <a:rPr lang="uk-UA" b="1" dirty="0" smtClean="0"/>
              <a:t>Індонезії</a:t>
            </a:r>
          </a:p>
          <a:p>
            <a:pPr algn="just"/>
            <a:r>
              <a:rPr lang="ru-RU" dirty="0" err="1" smtClean="0"/>
              <a:t>Водночас</a:t>
            </a:r>
            <a:r>
              <a:rPr lang="ru-RU" dirty="0" smtClean="0"/>
              <a:t> </a:t>
            </a:r>
            <a:r>
              <a:rPr lang="ru-RU" dirty="0" err="1" smtClean="0"/>
              <a:t>збільшується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до </a:t>
            </a:r>
            <a:r>
              <a:rPr lang="ru-RU" dirty="0" err="1" smtClean="0"/>
              <a:t>поїздок</a:t>
            </a:r>
            <a:r>
              <a:rPr lang="ru-RU" dirty="0" smtClean="0"/>
              <a:t> у гори і </a:t>
            </a:r>
            <a:r>
              <a:rPr lang="ru-RU" i="1" dirty="0" err="1" smtClean="0"/>
              <a:t>подорожей</a:t>
            </a:r>
            <a:r>
              <a:rPr lang="ru-RU" i="1" dirty="0" smtClean="0"/>
              <a:t> з </a:t>
            </a:r>
            <a:r>
              <a:rPr lang="ru-RU" i="1" dirty="0" err="1" smtClean="0"/>
              <a:t>елементами</a:t>
            </a:r>
            <a:r>
              <a:rPr lang="ru-RU" i="1" dirty="0" smtClean="0"/>
              <a:t> </a:t>
            </a:r>
            <a:r>
              <a:rPr lang="ru-RU" i="1" dirty="0" err="1" smtClean="0"/>
              <a:t>пригоди</a:t>
            </a:r>
            <a:r>
              <a:rPr lang="ru-RU" i="1" dirty="0" smtClean="0"/>
              <a:t> й </a:t>
            </a:r>
            <a:r>
              <a:rPr lang="ru-RU" i="1" dirty="0" err="1" smtClean="0"/>
              <a:t>ри</a:t>
            </a:r>
            <a:r>
              <a:rPr lang="uk-UA" i="1" dirty="0" smtClean="0"/>
              <a:t>зику</a:t>
            </a:r>
            <a:r>
              <a:rPr lang="uk-UA" dirty="0" smtClean="0"/>
              <a:t>. </a:t>
            </a:r>
          </a:p>
          <a:p>
            <a:pPr algn="just"/>
            <a:r>
              <a:rPr lang="uk-UA" dirty="0" smtClean="0"/>
              <a:t>Найпопулярніші гірськолижні курорти </a:t>
            </a:r>
            <a:r>
              <a:rPr lang="ru-RU" dirty="0" err="1" smtClean="0"/>
              <a:t>розташовані</a:t>
            </a:r>
            <a:r>
              <a:rPr lang="ru-RU" dirty="0" smtClean="0"/>
              <a:t> в Альпах (</a:t>
            </a:r>
            <a:r>
              <a:rPr lang="ru-RU" dirty="0" err="1" smtClean="0"/>
              <a:t>Австрія</a:t>
            </a:r>
            <a:r>
              <a:rPr lang="ru-RU" dirty="0" smtClean="0"/>
              <a:t>, </a:t>
            </a:r>
            <a:r>
              <a:rPr lang="ru-RU" dirty="0" err="1" smtClean="0"/>
              <a:t>Швейцарія</a:t>
            </a:r>
            <a:r>
              <a:rPr lang="ru-RU" dirty="0" smtClean="0"/>
              <a:t>, </a:t>
            </a:r>
            <a:r>
              <a:rPr lang="ru-RU" dirty="0" err="1" smtClean="0"/>
              <a:t>Італія</a:t>
            </a:r>
            <a:r>
              <a:rPr lang="ru-RU" dirty="0" smtClean="0"/>
              <a:t>, </a:t>
            </a:r>
            <a:r>
              <a:rPr lang="ru-RU" dirty="0" err="1" smtClean="0"/>
              <a:t>Франція</a:t>
            </a:r>
            <a:r>
              <a:rPr lang="ru-RU" dirty="0" smtClean="0"/>
              <a:t>), </a:t>
            </a:r>
            <a:r>
              <a:rPr lang="ru-RU" dirty="0" err="1" smtClean="0"/>
              <a:t>Кордильєрах</a:t>
            </a:r>
            <a:r>
              <a:rPr lang="ru-RU" dirty="0" smtClean="0"/>
              <a:t> (США, Канада), </a:t>
            </a:r>
            <a:r>
              <a:rPr lang="uk-UA" dirty="0" smtClean="0"/>
              <a:t>Західних Карпатах (Словаччина, Польща).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20" y="221114"/>
            <a:ext cx="2642430" cy="1858348"/>
          </a:xfrm>
          <a:prstGeom prst="rect">
            <a:avLst/>
          </a:prstGeom>
        </p:spPr>
      </p:pic>
      <p:pic>
        <p:nvPicPr>
          <p:cNvPr id="4098" name="Picture 2" descr="Лабораторна робота №6 Тема: Ресурси Світового океану, рекреаційні,  біологічні та інші ресурси світ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41" y="2050273"/>
            <a:ext cx="4403388" cy="431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d/da/Ski_resorts_in_the_world.png?16192652124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5" y="4209840"/>
            <a:ext cx="5722218" cy="264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38082" y="3840508"/>
            <a:ext cx="406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err="1" smtClean="0">
                <a:solidFill>
                  <a:srgbClr val="544E52"/>
                </a:solidFill>
                <a:effectLst/>
                <a:latin typeface="Lora"/>
              </a:rPr>
              <a:t>Гірськолижні</a:t>
            </a:r>
            <a:r>
              <a:rPr lang="ru-RU" b="0" i="0" dirty="0" smtClean="0">
                <a:solidFill>
                  <a:srgbClr val="544E52"/>
                </a:solidFill>
                <a:effectLst/>
                <a:latin typeface="Lora"/>
              </a:rPr>
              <a:t> </a:t>
            </a:r>
            <a:r>
              <a:rPr lang="ru-RU" b="0" i="0" dirty="0" err="1" smtClean="0">
                <a:solidFill>
                  <a:srgbClr val="544E52"/>
                </a:solidFill>
                <a:effectLst/>
                <a:latin typeface="Lora"/>
              </a:rPr>
              <a:t>курорти</a:t>
            </a:r>
            <a:r>
              <a:rPr lang="ru-RU" b="0" i="0" dirty="0" smtClean="0">
                <a:solidFill>
                  <a:srgbClr val="544E52"/>
                </a:solidFill>
                <a:effectLst/>
                <a:latin typeface="Lora"/>
              </a:rPr>
              <a:t> в </a:t>
            </a:r>
            <a:r>
              <a:rPr lang="ru-RU" b="0" i="0" dirty="0" err="1" smtClean="0">
                <a:solidFill>
                  <a:srgbClr val="544E52"/>
                </a:solidFill>
                <a:effectLst/>
                <a:latin typeface="Lora"/>
              </a:rPr>
              <a:t>країнах</a:t>
            </a:r>
            <a:r>
              <a:rPr lang="ru-RU" b="0" i="0" dirty="0" smtClean="0">
                <a:solidFill>
                  <a:srgbClr val="544E52"/>
                </a:solidFill>
                <a:effectLst/>
                <a:latin typeface="Lora"/>
              </a:rPr>
              <a:t> світу</a:t>
            </a:r>
            <a:endParaRPr lang="uk-UA" dirty="0"/>
          </a:p>
        </p:txBody>
      </p:sp>
      <p:pic>
        <p:nvPicPr>
          <p:cNvPr id="4102" name="Picture 6" descr="На гірськолижному курорт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97" y="5301840"/>
            <a:ext cx="2087060" cy="152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7228114" y="1480457"/>
            <a:ext cx="595086" cy="484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003426" y="3840508"/>
            <a:ext cx="828437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612" y="4180110"/>
            <a:ext cx="2090045" cy="10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3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175" y="4833257"/>
            <a:ext cx="11760653" cy="2601686"/>
          </a:xfrm>
        </p:spPr>
        <p:txBody>
          <a:bodyPr>
            <a:normAutofit/>
          </a:bodyPr>
          <a:lstStyle/>
          <a:p>
            <a:r>
              <a:rPr lang="uk-UA" dirty="0" smtClean="0"/>
              <a:t>Зростає кількість прихильників водно</a:t>
            </a:r>
            <a:r>
              <a:rPr lang="ru-RU" dirty="0" err="1" smtClean="0"/>
              <a:t>го</a:t>
            </a:r>
            <a:r>
              <a:rPr lang="ru-RU" dirty="0" smtClean="0"/>
              <a:t> спорту — </a:t>
            </a:r>
            <a:r>
              <a:rPr lang="ru-RU" dirty="0" err="1" smtClean="0"/>
              <a:t>дайвінгу</a:t>
            </a:r>
            <a:r>
              <a:rPr lang="ru-RU" dirty="0" smtClean="0"/>
              <a:t>, </a:t>
            </a:r>
            <a:r>
              <a:rPr lang="ru-RU" dirty="0" err="1" smtClean="0"/>
              <a:t>скайсерфінгу</a:t>
            </a:r>
            <a:r>
              <a:rPr lang="ru-RU" dirty="0" smtClean="0"/>
              <a:t> (</a:t>
            </a:r>
            <a:r>
              <a:rPr lang="ru-RU" dirty="0" err="1" smtClean="0"/>
              <a:t>стрибки</a:t>
            </a:r>
            <a:r>
              <a:rPr lang="ru-RU" dirty="0" smtClean="0"/>
              <a:t> з </a:t>
            </a:r>
            <a:r>
              <a:rPr lang="ru-RU" dirty="0" err="1" smtClean="0"/>
              <a:t>парашутом</a:t>
            </a:r>
            <a:r>
              <a:rPr lang="ru-RU" dirty="0" smtClean="0"/>
              <a:t> і з </a:t>
            </a:r>
            <a:r>
              <a:rPr lang="ru-RU" dirty="0" err="1" smtClean="0"/>
              <a:t>лижею</a:t>
            </a:r>
            <a:r>
              <a:rPr lang="ru-RU" dirty="0" smtClean="0"/>
              <a:t>), </a:t>
            </a:r>
            <a:r>
              <a:rPr lang="ru-RU" dirty="0" err="1" smtClean="0"/>
              <a:t>віндсерфінгу</a:t>
            </a:r>
            <a:r>
              <a:rPr lang="ru-RU" dirty="0" smtClean="0"/>
              <a:t> (</a:t>
            </a:r>
            <a:r>
              <a:rPr lang="ru-RU" dirty="0" err="1" smtClean="0"/>
              <a:t>рухна</a:t>
            </a:r>
            <a:r>
              <a:rPr lang="ru-RU" dirty="0" smtClean="0"/>
              <a:t> </a:t>
            </a:r>
            <a:r>
              <a:rPr lang="ru-RU" dirty="0" err="1" smtClean="0"/>
              <a:t>вітрильній</a:t>
            </a:r>
            <a:r>
              <a:rPr lang="ru-RU" dirty="0" smtClean="0"/>
              <a:t> </a:t>
            </a:r>
            <a:r>
              <a:rPr lang="ru-RU" dirty="0" err="1" smtClean="0"/>
              <a:t>дошці</a:t>
            </a:r>
            <a:r>
              <a:rPr lang="ru-RU" dirty="0" smtClean="0"/>
              <a:t>), </a:t>
            </a:r>
            <a:r>
              <a:rPr lang="ru-RU" dirty="0" err="1" smtClean="0"/>
              <a:t>каякінгу</a:t>
            </a:r>
            <a:r>
              <a:rPr lang="ru-RU" dirty="0" smtClean="0"/>
              <a:t> (</a:t>
            </a:r>
            <a:r>
              <a:rPr lang="ru-RU" dirty="0" err="1" smtClean="0"/>
              <a:t>плавання</a:t>
            </a:r>
            <a:r>
              <a:rPr lang="ru-RU" dirty="0" smtClean="0"/>
              <a:t> на </a:t>
            </a:r>
            <a:r>
              <a:rPr lang="ru-RU" dirty="0" err="1" smtClean="0"/>
              <a:t>вузьких</a:t>
            </a:r>
            <a:r>
              <a:rPr lang="ru-RU" dirty="0" smtClean="0"/>
              <a:t> </a:t>
            </a:r>
            <a:r>
              <a:rPr lang="ru-RU" dirty="0" err="1" smtClean="0"/>
              <a:t>човнах</a:t>
            </a:r>
            <a:r>
              <a:rPr lang="ru-RU" dirty="0" smtClean="0"/>
              <a:t>), </a:t>
            </a:r>
            <a:r>
              <a:rPr lang="ru-RU" dirty="0" err="1" smtClean="0"/>
              <a:t>екзотичного</a:t>
            </a:r>
            <a:r>
              <a:rPr lang="ru-RU" dirty="0" smtClean="0"/>
              <a:t> </a:t>
            </a:r>
            <a:r>
              <a:rPr lang="ru-RU" dirty="0" err="1" smtClean="0"/>
              <a:t>полювання</a:t>
            </a:r>
            <a:r>
              <a:rPr lang="ru-RU" dirty="0" smtClean="0"/>
              <a:t> (</a:t>
            </a:r>
            <a:r>
              <a:rPr lang="ru-RU" dirty="0" err="1" smtClean="0"/>
              <a:t>наприклад</a:t>
            </a:r>
            <a:r>
              <a:rPr lang="ru-RU" dirty="0" smtClean="0"/>
              <a:t> </a:t>
            </a:r>
            <a:r>
              <a:rPr lang="ru-RU" dirty="0" err="1" smtClean="0"/>
              <a:t>полювання</a:t>
            </a:r>
            <a:r>
              <a:rPr lang="ru-RU" dirty="0" smtClean="0"/>
              <a:t> на крокодила), </a:t>
            </a:r>
            <a:r>
              <a:rPr lang="ru-RU" dirty="0" err="1" smtClean="0"/>
              <a:t>риболовлі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Для </a:t>
            </a:r>
            <a:r>
              <a:rPr lang="ru-RU" dirty="0" err="1" smtClean="0"/>
              <a:t>любителів</a:t>
            </a:r>
            <a:r>
              <a:rPr lang="ru-RU" dirty="0" smtClean="0"/>
              <a:t> </a:t>
            </a:r>
            <a:r>
              <a:rPr lang="ru-RU" dirty="0" err="1" smtClean="0"/>
              <a:t>пригод</a:t>
            </a:r>
            <a:r>
              <a:rPr lang="ru-RU" dirty="0" smtClean="0"/>
              <a:t> </a:t>
            </a:r>
            <a:r>
              <a:rPr lang="ru-RU" dirty="0" err="1" smtClean="0"/>
              <a:t>організуються</a:t>
            </a:r>
            <a:r>
              <a:rPr lang="ru-RU" dirty="0" smtClean="0"/>
              <a:t> </a:t>
            </a:r>
            <a:r>
              <a:rPr lang="ru-RU" dirty="0" err="1" smtClean="0"/>
              <a:t>поїздки</a:t>
            </a:r>
            <a:r>
              <a:rPr lang="ru-RU" dirty="0" smtClean="0"/>
              <a:t> до </a:t>
            </a:r>
            <a:r>
              <a:rPr lang="ru-RU" dirty="0" err="1" smtClean="0"/>
              <a:t>місць</a:t>
            </a:r>
            <a:r>
              <a:rPr lang="ru-RU" dirty="0" smtClean="0"/>
              <a:t> катастроф (</a:t>
            </a:r>
            <a:r>
              <a:rPr lang="ru-RU" dirty="0" err="1" smtClean="0"/>
              <a:t>наприклад</a:t>
            </a:r>
            <a:r>
              <a:rPr lang="ru-RU" dirty="0" smtClean="0"/>
              <a:t> зона ЧАЕС </a:t>
            </a:r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) </a:t>
            </a:r>
            <a:r>
              <a:rPr lang="ru-RU" dirty="0" err="1"/>
              <a:t>або</a:t>
            </a:r>
            <a:r>
              <a:rPr lang="ru-RU" dirty="0"/>
              <a:t> в </a:t>
            </a:r>
            <a:r>
              <a:rPr lang="ru-RU" dirty="0" err="1"/>
              <a:t>джунглі</a:t>
            </a:r>
            <a:r>
              <a:rPr lang="ru-RU" dirty="0"/>
              <a:t>, </a:t>
            </a:r>
            <a:r>
              <a:rPr lang="ru-RU" dirty="0" err="1" smtClean="0"/>
              <a:t>мандрівки</a:t>
            </a:r>
            <a:r>
              <a:rPr lang="ru-RU" dirty="0" smtClean="0"/>
              <a:t> </a:t>
            </a:r>
            <a:r>
              <a:rPr lang="ru-RU" dirty="0" err="1" smtClean="0"/>
              <a:t>міськими</a:t>
            </a:r>
            <a:r>
              <a:rPr lang="ru-RU" dirty="0" smtClean="0"/>
              <a:t> </a:t>
            </a:r>
            <a:r>
              <a:rPr lang="ru-RU" dirty="0" err="1"/>
              <a:t>нетрями</a:t>
            </a:r>
            <a:r>
              <a:rPr lang="ru-RU" dirty="0"/>
              <a:t> та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подорожі</a:t>
            </a:r>
            <a:r>
              <a:rPr lang="ru-RU" dirty="0"/>
              <a:t> на </a:t>
            </a:r>
            <a:r>
              <a:rPr lang="ru-RU" dirty="0" smtClean="0"/>
              <a:t>ор</a:t>
            </a:r>
            <a:r>
              <a:rPr lang="uk-UA" dirty="0" smtClean="0"/>
              <a:t>біту </a:t>
            </a:r>
            <a:r>
              <a:rPr lang="uk-UA" dirty="0"/>
              <a:t>Землі.</a:t>
            </a:r>
          </a:p>
        </p:txBody>
      </p:sp>
      <p:pic>
        <p:nvPicPr>
          <p:cNvPr id="5122" name="Picture 2" descr="В Египте ввели запрет на дайвинг с кораблей без лиценз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2" y="218237"/>
            <a:ext cx="4082596" cy="27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Охота на крокодилов в Африке Краткое пособие всем, кто решил поохотиться в  Африке | Галилей | Яндекс Дз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30" y="1986496"/>
            <a:ext cx="3630746" cy="27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Туризм в зоне отчуждения Чернобыльской АЭ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01" y="77585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6" y="3064998"/>
            <a:ext cx="1277491" cy="145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19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703" y="611922"/>
            <a:ext cx="5127753" cy="3539164"/>
          </a:xfrm>
        </p:spPr>
        <p:txBody>
          <a:bodyPr/>
          <a:lstStyle/>
          <a:p>
            <a:pPr algn="just"/>
            <a:r>
              <a:rPr lang="uk-UA" dirty="0"/>
              <a:t>Залишається стабільно високою </a:t>
            </a:r>
            <a:r>
              <a:rPr lang="uk-UA" dirty="0" smtClean="0"/>
              <a:t>частка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пізнавального</a:t>
            </a:r>
            <a:r>
              <a:rPr lang="ru-RU" i="1" dirty="0" smtClean="0"/>
              <a:t> </a:t>
            </a:r>
            <a:r>
              <a:rPr lang="ru-RU" i="1" dirty="0"/>
              <a:t>туризму</a:t>
            </a:r>
            <a:r>
              <a:rPr lang="ru-RU" dirty="0"/>
              <a:t>, </a:t>
            </a:r>
            <a:r>
              <a:rPr lang="ru-RU" dirty="0" err="1"/>
              <a:t>спрямованого</a:t>
            </a:r>
            <a:r>
              <a:rPr lang="ru-RU" dirty="0"/>
              <a:t> на </a:t>
            </a:r>
            <a:r>
              <a:rPr lang="ru-RU" dirty="0" err="1" smtClean="0"/>
              <a:t>ознайомлення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видатними</a:t>
            </a:r>
            <a:r>
              <a:rPr lang="ru-RU" dirty="0"/>
              <a:t> </a:t>
            </a:r>
            <a:r>
              <a:rPr lang="ru-RU" dirty="0" err="1"/>
              <a:t>природними</a:t>
            </a:r>
            <a:r>
              <a:rPr lang="ru-RU" dirty="0"/>
              <a:t> та </a:t>
            </a:r>
            <a:r>
              <a:rPr lang="ru-RU" dirty="0" err="1" smtClean="0"/>
              <a:t>істори</a:t>
            </a:r>
            <a:r>
              <a:rPr lang="uk-UA" dirty="0" smtClean="0"/>
              <a:t>ко-культурними </a:t>
            </a:r>
            <a:r>
              <a:rPr lang="uk-UA" dirty="0"/>
              <a:t>об’єктами, відвідування музеїв</a:t>
            </a:r>
            <a:r>
              <a:rPr lang="uk-UA" dirty="0" smtClean="0"/>
              <a:t>, </a:t>
            </a:r>
            <a:r>
              <a:rPr lang="ru-RU" dirty="0" err="1" smtClean="0"/>
              <a:t>виставок</a:t>
            </a:r>
            <a:r>
              <a:rPr lang="ru-RU" dirty="0"/>
              <a:t>, галерей </a:t>
            </a:r>
            <a:r>
              <a:rPr lang="ru-RU" dirty="0" err="1"/>
              <a:t>тощо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відвідувані</a:t>
            </a:r>
            <a:r>
              <a:rPr lang="ru-RU" dirty="0" smtClean="0"/>
              <a:t> </a:t>
            </a:r>
            <a:r>
              <a:rPr lang="uk-UA" dirty="0" smtClean="0"/>
              <a:t>об’єкти </a:t>
            </a:r>
            <a:r>
              <a:rPr lang="uk-UA" dirty="0"/>
              <a:t>пізнавального туризму </a:t>
            </a:r>
            <a:r>
              <a:rPr lang="uk-UA" dirty="0" smtClean="0"/>
              <a:t>зосереджені </a:t>
            </a:r>
            <a:r>
              <a:rPr lang="ru-RU" dirty="0" smtClean="0"/>
              <a:t>в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(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Ватикан</a:t>
            </a:r>
            <a:r>
              <a:rPr lang="ru-RU" dirty="0" smtClean="0"/>
              <a:t>, </a:t>
            </a:r>
            <a:r>
              <a:rPr lang="ru-RU" dirty="0" err="1" smtClean="0"/>
              <a:t>Франція</a:t>
            </a:r>
            <a:r>
              <a:rPr lang="ru-RU" dirty="0"/>
              <a:t>, </a:t>
            </a:r>
            <a:r>
              <a:rPr lang="ru-RU" dirty="0" err="1"/>
              <a:t>Греція</a:t>
            </a:r>
            <a:r>
              <a:rPr lang="ru-RU" dirty="0"/>
              <a:t>) та </a:t>
            </a:r>
            <a:r>
              <a:rPr lang="ru-RU" dirty="0" err="1"/>
              <a:t>Північної</a:t>
            </a:r>
            <a:r>
              <a:rPr lang="ru-RU" dirty="0"/>
              <a:t> Америки (США</a:t>
            </a:r>
            <a:r>
              <a:rPr lang="ru-RU" dirty="0" smtClean="0"/>
              <a:t>, </a:t>
            </a:r>
            <a:r>
              <a:rPr lang="uk-UA" dirty="0" smtClean="0"/>
              <a:t>Мексика).</a:t>
            </a:r>
          </a:p>
          <a:p>
            <a:pPr algn="just"/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62" y="311986"/>
            <a:ext cx="2357131" cy="44923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62462" y="4804299"/>
            <a:ext cx="2357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00CDFF"/>
                </a:solidFill>
                <a:latin typeface="MyriadPro-Bold"/>
              </a:rPr>
              <a:t> </a:t>
            </a:r>
            <a:r>
              <a:rPr lang="ru-RU" sz="800" b="1" dirty="0" err="1">
                <a:solidFill>
                  <a:srgbClr val="000000"/>
                </a:solidFill>
                <a:latin typeface="MyriadPro-Regular"/>
              </a:rPr>
              <a:t>Ейфелева</a:t>
            </a:r>
            <a:r>
              <a:rPr lang="ru-RU" sz="800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ru-RU" sz="800" b="1" dirty="0">
                <a:solidFill>
                  <a:srgbClr val="000000"/>
                </a:solidFill>
                <a:latin typeface="MyriadPro-Regular"/>
              </a:rPr>
              <a:t>вежа</a:t>
            </a:r>
            <a:r>
              <a:rPr lang="ru-RU" sz="800" dirty="0">
                <a:solidFill>
                  <a:srgbClr val="000000"/>
                </a:solidFill>
                <a:latin typeface="MyriadPro-Regular"/>
              </a:rPr>
              <a:t> (Париж</a:t>
            </a:r>
            <a:r>
              <a:rPr lang="ru-RU" sz="800" dirty="0" smtClean="0">
                <a:solidFill>
                  <a:srgbClr val="000000"/>
                </a:solidFill>
                <a:latin typeface="MyriadPro-Regular"/>
              </a:rPr>
              <a:t>, </a:t>
            </a:r>
            <a:r>
              <a:rPr lang="uk-UA" sz="800" dirty="0" smtClean="0">
                <a:solidFill>
                  <a:srgbClr val="000000"/>
                </a:solidFill>
                <a:latin typeface="MyriadPro-Regular"/>
              </a:rPr>
              <a:t>Франція</a:t>
            </a:r>
            <a:r>
              <a:rPr lang="uk-UA" sz="800" dirty="0">
                <a:solidFill>
                  <a:srgbClr val="000000"/>
                </a:solidFill>
                <a:latin typeface="MyriadPro-Regular"/>
              </a:rPr>
              <a:t>) — </a:t>
            </a:r>
            <a:r>
              <a:rPr lang="uk-UA" sz="800" dirty="0" smtClean="0">
                <a:solidFill>
                  <a:srgbClr val="000000"/>
                </a:solidFill>
                <a:latin typeface="MyriadPro-Regular"/>
              </a:rPr>
              <a:t>найбільш відвідуваний туристичний </a:t>
            </a:r>
            <a:r>
              <a:rPr lang="ru-RU" sz="800" dirty="0" err="1" smtClean="0">
                <a:solidFill>
                  <a:srgbClr val="000000"/>
                </a:solidFill>
                <a:latin typeface="MyriadPro-Regular"/>
              </a:rPr>
              <a:t>об’єкт</a:t>
            </a:r>
            <a:r>
              <a:rPr lang="ru-RU" sz="800" dirty="0" smtClean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ru-RU" sz="800" dirty="0">
                <a:solidFill>
                  <a:srgbClr val="000000"/>
                </a:solidFill>
                <a:latin typeface="MyriadPro-Regular"/>
              </a:rPr>
              <a:t>світу. </a:t>
            </a:r>
            <a:r>
              <a:rPr lang="ru-RU" sz="800" dirty="0" err="1">
                <a:solidFill>
                  <a:srgbClr val="000000"/>
                </a:solidFill>
                <a:latin typeface="MyriadPro-Regular"/>
              </a:rPr>
              <a:t>Щороку</a:t>
            </a:r>
            <a:r>
              <a:rPr lang="ru-RU" sz="800" dirty="0">
                <a:solidFill>
                  <a:srgbClr val="000000"/>
                </a:solidFill>
                <a:latin typeface="MyriadPro-Regular"/>
              </a:rPr>
              <a:t> ї </a:t>
            </a:r>
            <a:r>
              <a:rPr lang="ru-RU" sz="800" dirty="0" err="1">
                <a:solidFill>
                  <a:srgbClr val="000000"/>
                </a:solidFill>
                <a:latin typeface="MyriadPro-Regular"/>
              </a:rPr>
              <a:t>ї</a:t>
            </a:r>
            <a:r>
              <a:rPr lang="ru-RU" sz="800" dirty="0">
                <a:solidFill>
                  <a:srgbClr val="000000"/>
                </a:solidFill>
                <a:latin typeface="MyriadPro-Regular"/>
              </a:rPr>
              <a:t> </a:t>
            </a:r>
            <a:r>
              <a:rPr lang="ru-RU" sz="800" dirty="0" smtClean="0">
                <a:solidFill>
                  <a:srgbClr val="000000"/>
                </a:solidFill>
                <a:latin typeface="MyriadPro-Regular"/>
              </a:rPr>
              <a:t>сходами </a:t>
            </a:r>
            <a:r>
              <a:rPr lang="uk-UA" sz="800" dirty="0" smtClean="0">
                <a:solidFill>
                  <a:srgbClr val="000000"/>
                </a:solidFill>
                <a:latin typeface="MyriadPro-Regular"/>
              </a:rPr>
              <a:t>підіймаються близько 6,5 </a:t>
            </a:r>
            <a:r>
              <a:rPr lang="uk-UA" sz="800" dirty="0">
                <a:solidFill>
                  <a:srgbClr val="000000"/>
                </a:solidFill>
                <a:latin typeface="MyriadPro-Regular"/>
              </a:rPr>
              <a:t>млн осіб.</a:t>
            </a:r>
            <a:endParaRPr lang="uk-UA" sz="800" dirty="0"/>
          </a:p>
        </p:txBody>
      </p:sp>
      <p:pic>
        <p:nvPicPr>
          <p:cNvPr id="6146" name="Picture 2" descr="24 кращих пам'яток світу від Join UP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0" y="311986"/>
            <a:ext cx="3560083" cy="23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ТОП-10 найпопулярніших туристичних місць у світі - 24 Кана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0" y="2797855"/>
            <a:ext cx="3560083" cy="200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886" y="4591132"/>
            <a:ext cx="4336369" cy="24489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588840" y="2474689"/>
            <a:ext cx="2251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0" i="0" u="none" strike="noStrike" dirty="0" smtClean="0">
                <a:effectLst/>
                <a:latin typeface="Roboto"/>
              </a:rPr>
              <a:t/>
            </a:r>
            <a:br>
              <a:rPr lang="uk-UA" b="0" i="0" u="none" strike="noStrike" dirty="0" smtClean="0">
                <a:effectLst/>
                <a:latin typeface="Roboto"/>
              </a:rPr>
            </a:br>
            <a:r>
              <a:rPr lang="uk-UA" b="0" i="0" u="sng" dirty="0" err="1" smtClean="0">
                <a:effectLst/>
                <a:latin typeface="Roboto"/>
              </a:rPr>
              <a:t>Тадж-Махал</a:t>
            </a:r>
            <a:endParaRPr lang="uk-UA" b="0" i="0" dirty="0">
              <a:effectLst/>
              <a:latin typeface="Roboto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84343" y="196617"/>
            <a:ext cx="2685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u="none" strike="noStrike" dirty="0" smtClean="0">
                <a:effectLst/>
                <a:latin typeface="Roboto"/>
                <a:hlinkClick r:id="rId6"/>
              </a:rPr>
              <a:t/>
            </a:r>
            <a:br>
              <a:rPr lang="ru-RU" b="0" i="0" u="none" strike="noStrike" dirty="0" smtClean="0">
                <a:effectLst/>
                <a:latin typeface="Roboto"/>
                <a:hlinkClick r:id="rId6"/>
              </a:rPr>
            </a:br>
            <a:r>
              <a:rPr lang="ru-RU" b="0" i="0" u="sng" dirty="0" smtClean="0">
                <a:effectLst/>
                <a:latin typeface="Roboto"/>
              </a:rPr>
              <a:t>Велика </a:t>
            </a:r>
            <a:r>
              <a:rPr lang="ru-RU" b="0" i="0" u="sng" dirty="0" err="1" smtClean="0">
                <a:effectLst/>
                <a:latin typeface="Roboto"/>
              </a:rPr>
              <a:t>Китайська</a:t>
            </a:r>
            <a:r>
              <a:rPr lang="ru-RU" b="0" i="0" u="sng" dirty="0" smtClean="0">
                <a:effectLst/>
                <a:latin typeface="Roboto"/>
              </a:rPr>
              <a:t> </a:t>
            </a:r>
            <a:r>
              <a:rPr lang="ru-RU" b="0" i="0" u="sng" dirty="0" err="1" smtClean="0">
                <a:effectLst/>
                <a:latin typeface="Roboto"/>
              </a:rPr>
              <a:t>стіна</a:t>
            </a:r>
            <a:endParaRPr lang="ru-RU" b="0" i="0" dirty="0">
              <a:effectLst/>
              <a:latin typeface="Roboto"/>
            </a:endParaRPr>
          </a:p>
        </p:txBody>
      </p:sp>
      <p:pic>
        <p:nvPicPr>
          <p:cNvPr id="6150" name="Picture 6" descr="Колізей — Вікіпеді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99" y="3948719"/>
            <a:ext cx="4000729" cy="280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94051" y="3625553"/>
            <a:ext cx="2251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0" i="0" u="none" strike="noStrike" dirty="0" smtClean="0">
                <a:effectLst/>
                <a:latin typeface="Roboto"/>
              </a:rPr>
              <a:t/>
            </a:r>
            <a:br>
              <a:rPr lang="uk-UA" b="0" i="0" u="none" strike="noStrike" dirty="0" smtClean="0">
                <a:effectLst/>
                <a:latin typeface="Roboto"/>
              </a:rPr>
            </a:br>
            <a:r>
              <a:rPr lang="uk-UA" b="0" i="0" u="sng" dirty="0" smtClean="0">
                <a:effectLst/>
                <a:latin typeface="Roboto"/>
              </a:rPr>
              <a:t>Колізей</a:t>
            </a:r>
            <a:endParaRPr lang="uk-UA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28187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5028" y="477460"/>
            <a:ext cx="5834742" cy="368430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err="1"/>
              <a:t>Проблеми</a:t>
            </a:r>
            <a:r>
              <a:rPr lang="ru-RU" dirty="0"/>
              <a:t>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живої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 smtClean="0"/>
              <a:t>поширенню</a:t>
            </a:r>
            <a:r>
              <a:rPr lang="ru-RU" dirty="0" smtClean="0"/>
              <a:t>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екологічного</a:t>
            </a:r>
            <a:r>
              <a:rPr lang="ru-RU" i="1" dirty="0"/>
              <a:t> туризму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походи </a:t>
            </a:r>
            <a:r>
              <a:rPr lang="ru-RU" dirty="0" smtClean="0"/>
              <a:t>горами й </a:t>
            </a:r>
            <a:r>
              <a:rPr lang="ru-RU" dirty="0" err="1"/>
              <a:t>лісами</a:t>
            </a:r>
            <a:r>
              <a:rPr lang="ru-RU" dirty="0"/>
              <a:t>, </a:t>
            </a:r>
            <a:r>
              <a:rPr lang="ru-RU" dirty="0" err="1"/>
              <a:t>відпочинок</a:t>
            </a:r>
            <a:r>
              <a:rPr lang="ru-RU" dirty="0"/>
              <a:t> на </a:t>
            </a:r>
            <a:r>
              <a:rPr lang="ru-RU" dirty="0" err="1"/>
              <a:t>воді</a:t>
            </a:r>
            <a:r>
              <a:rPr lang="ru-RU" dirty="0"/>
              <a:t>, у </a:t>
            </a:r>
            <a:r>
              <a:rPr lang="ru-RU" dirty="0" err="1"/>
              <a:t>наметових</a:t>
            </a:r>
            <a:r>
              <a:rPr lang="ru-RU" dirty="0"/>
              <a:t> </a:t>
            </a:r>
            <a:r>
              <a:rPr lang="ru-RU" dirty="0" err="1"/>
              <a:t>містечках</a:t>
            </a:r>
            <a:r>
              <a:rPr lang="ru-RU" dirty="0"/>
              <a:t>, </a:t>
            </a:r>
            <a:r>
              <a:rPr lang="ru-RU" dirty="0" err="1"/>
              <a:t>спостереження</a:t>
            </a:r>
            <a:r>
              <a:rPr lang="ru-RU" dirty="0"/>
              <a:t> </a:t>
            </a:r>
            <a:r>
              <a:rPr lang="ru-RU" dirty="0" smtClean="0"/>
              <a:t>за </a:t>
            </a:r>
            <a:r>
              <a:rPr lang="ru-RU" dirty="0" err="1" smtClean="0"/>
              <a:t>рідкісними</a:t>
            </a:r>
            <a:r>
              <a:rPr lang="ru-RU" dirty="0" smtClean="0"/>
              <a:t> </a:t>
            </a:r>
            <a:r>
              <a:rPr lang="ru-RU" dirty="0"/>
              <a:t>птахами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метеликами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err="1" smtClean="0"/>
              <a:t>Провідну</a:t>
            </a:r>
            <a:r>
              <a:rPr lang="ru-RU" dirty="0" smtClean="0"/>
              <a:t> </a:t>
            </a:r>
            <a:r>
              <a:rPr lang="ru-RU" dirty="0"/>
              <a:t>роль у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 smtClean="0"/>
              <a:t>екологічного</a:t>
            </a:r>
            <a:r>
              <a:rPr lang="ru-RU" dirty="0" smtClean="0"/>
              <a:t> </a:t>
            </a:r>
            <a:r>
              <a:rPr lang="ru-RU" dirty="0"/>
              <a:t>туризму </a:t>
            </a:r>
            <a:r>
              <a:rPr lang="ru-RU" dirty="0" err="1"/>
              <a:t>відіграють</a:t>
            </a:r>
            <a:r>
              <a:rPr lang="ru-RU" dirty="0"/>
              <a:t> </a:t>
            </a:r>
            <a:r>
              <a:rPr lang="ru-RU" dirty="0" err="1"/>
              <a:t>заповідні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.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популярності</a:t>
            </a:r>
            <a:r>
              <a:rPr lang="ru-RU" dirty="0"/>
              <a:t> </a:t>
            </a:r>
            <a:r>
              <a:rPr lang="ru-RU" dirty="0" err="1" smtClean="0"/>
              <a:t>набули</a:t>
            </a:r>
            <a:r>
              <a:rPr lang="ru-RU" dirty="0" smtClean="0"/>
              <a:t> </a:t>
            </a:r>
            <a:r>
              <a:rPr lang="ru-RU" dirty="0" err="1"/>
              <a:t>національні</a:t>
            </a:r>
            <a:r>
              <a:rPr lang="ru-RU" dirty="0"/>
              <a:t> парки </a:t>
            </a:r>
            <a:r>
              <a:rPr lang="ru-RU" dirty="0" err="1"/>
              <a:t>Плитвицькі</a:t>
            </a:r>
            <a:r>
              <a:rPr lang="ru-RU" dirty="0"/>
              <a:t> озера (</a:t>
            </a:r>
            <a:r>
              <a:rPr lang="ru-RU" dirty="0" err="1"/>
              <a:t>Хорватія</a:t>
            </a:r>
            <a:r>
              <a:rPr lang="ru-RU" dirty="0"/>
              <a:t>), </a:t>
            </a:r>
            <a:r>
              <a:rPr lang="ru-RU" dirty="0" err="1"/>
              <a:t>Лейк</a:t>
            </a:r>
            <a:r>
              <a:rPr lang="ru-RU" dirty="0"/>
              <a:t> </a:t>
            </a:r>
            <a:r>
              <a:rPr lang="ru-RU" dirty="0" smtClean="0"/>
              <a:t>Дистрикт (</a:t>
            </a:r>
            <a:r>
              <a:rPr lang="ru-RU" dirty="0"/>
              <a:t>Велика </a:t>
            </a:r>
            <a:r>
              <a:rPr lang="ru-RU" dirty="0" err="1"/>
              <a:t>Британія</a:t>
            </a:r>
            <a:r>
              <a:rPr lang="ru-RU" dirty="0"/>
              <a:t>), Гранд-</a:t>
            </a:r>
            <a:r>
              <a:rPr lang="ru-RU" dirty="0" err="1"/>
              <a:t>Каньйон</a:t>
            </a:r>
            <a:r>
              <a:rPr lang="ru-RU" dirty="0"/>
              <a:t> (США), </a:t>
            </a:r>
            <a:r>
              <a:rPr lang="ru-RU" dirty="0" err="1"/>
              <a:t>Серенгеті</a:t>
            </a:r>
            <a:r>
              <a:rPr lang="ru-RU" dirty="0"/>
              <a:t> (</a:t>
            </a:r>
            <a:r>
              <a:rPr lang="ru-RU" dirty="0" err="1"/>
              <a:t>Танзанія</a:t>
            </a:r>
            <a:r>
              <a:rPr lang="ru-RU" dirty="0"/>
              <a:t>), </a:t>
            </a:r>
            <a:r>
              <a:rPr lang="ru-RU" dirty="0" err="1" smtClean="0"/>
              <a:t>Ігу</a:t>
            </a:r>
            <a:r>
              <a:rPr lang="uk-UA" dirty="0" smtClean="0"/>
              <a:t>асу </a:t>
            </a:r>
            <a:r>
              <a:rPr lang="uk-UA" dirty="0"/>
              <a:t>(Аргентина—Бразилія), </a:t>
            </a:r>
            <a:r>
              <a:rPr lang="uk-UA" dirty="0" err="1"/>
              <a:t>Крюгера</a:t>
            </a:r>
            <a:r>
              <a:rPr lang="uk-UA" dirty="0"/>
              <a:t> (ПАР).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9344"/>
            <a:ext cx="3497943" cy="2530876"/>
          </a:xfrm>
          <a:prstGeom prst="rect">
            <a:avLst/>
          </a:prstGeom>
        </p:spPr>
      </p:pic>
      <p:pic>
        <p:nvPicPr>
          <p:cNvPr id="5" name="Picture 2" descr="Результат пошуку зображень за запитом лейк дистрикт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41" y="4372156"/>
            <a:ext cx="4053568" cy="202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Результат пошуку зображень за запитом гранд каньон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" y="3859552"/>
            <a:ext cx="3585467" cy="24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Результат пошуку зображень за запитом серенгети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857" y="1289827"/>
            <a:ext cx="2577655" cy="20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271" y="4346432"/>
            <a:ext cx="3722914" cy="2142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16" y="3490220"/>
            <a:ext cx="294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ПЛИТВИЦЬКІ ОЗЕРА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746116" y="6399847"/>
            <a:ext cx="233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ГРАНД  - КАНЬЙОН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10256894" y="3381828"/>
            <a:ext cx="25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СЕРЕНГЕТІ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4986785" y="6488668"/>
            <a:ext cx="303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ЛЕЙК ДИСТРИКТ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9506857" y="6452747"/>
            <a:ext cx="150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ІГУАСУ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0232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ругая 6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B050"/>
      </a:accent1>
      <a:accent2>
        <a:srgbClr val="92D050"/>
      </a:accent2>
      <a:accent3>
        <a:srgbClr val="93DE61"/>
      </a:accent3>
      <a:accent4>
        <a:srgbClr val="D4ECA2"/>
      </a:accent4>
      <a:accent5>
        <a:srgbClr val="739A29"/>
      </a:accent5>
      <a:accent6>
        <a:srgbClr val="918655"/>
      </a:accent6>
      <a:hlink>
        <a:srgbClr val="99CA3C"/>
      </a:hlink>
      <a:folHlink>
        <a:srgbClr val="B9D181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587</TotalTime>
  <Words>1374</Words>
  <Application>Microsoft Office PowerPoint</Application>
  <PresentationFormat>Широкоэкранный</PresentationFormat>
  <Paragraphs>143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7" baseType="lpstr">
      <vt:lpstr>Arial</vt:lpstr>
      <vt:lpstr>Calibri</vt:lpstr>
      <vt:lpstr>Cambria</vt:lpstr>
      <vt:lpstr>Fira Sans</vt:lpstr>
      <vt:lpstr>graphik</vt:lpstr>
      <vt:lpstr>Lora</vt:lpstr>
      <vt:lpstr>MyriadPro-Bold</vt:lpstr>
      <vt:lpstr>MyriadPro-Regular</vt:lpstr>
      <vt:lpstr>Roboto</vt:lpstr>
      <vt:lpstr>Rockwell</vt:lpstr>
      <vt:lpstr>Rockwell Condensed</vt:lpstr>
      <vt:lpstr>SchoolBookC</vt:lpstr>
      <vt:lpstr>tahoma</vt:lpstr>
      <vt:lpstr>Wingdings</vt:lpstr>
      <vt:lpstr>Дерево</vt:lpstr>
      <vt:lpstr>МІЖНАРОДНИЙ ТУРИЗМ</vt:lpstr>
      <vt:lpstr>1. Туризм як галузь світової економіки</vt:lpstr>
      <vt:lpstr>Основні чинники, що зумовили швидке зростання міжнародного туристичного руху</vt:lpstr>
      <vt:lpstr>Презентация PowerPoint</vt:lpstr>
      <vt:lpstr>  2. Сучасні тенденції розвитку міжнародного туризму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Які країни є особливо привабливими для туристів</vt:lpstr>
      <vt:lpstr>Презентация PowerPoint</vt:lpstr>
      <vt:lpstr>4. Основні туристичні регіони світу </vt:lpstr>
      <vt:lpstr>Європейський регіон</vt:lpstr>
      <vt:lpstr>Презентация PowerPoint</vt:lpstr>
      <vt:lpstr>Американський туристичний регіон</vt:lpstr>
      <vt:lpstr>Африканський та Близькосхідний</vt:lpstr>
      <vt:lpstr>Країни з найбільшою кількістю об’єктів світової спадщини ЮНЕСКО </vt:lpstr>
      <vt:lpstr>Новинки спадщини юнеско</vt:lpstr>
      <vt:lpstr>Презентация PowerPoint</vt:lpstr>
      <vt:lpstr>Висновки</vt:lpstr>
      <vt:lpstr>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70</cp:revision>
  <dcterms:created xsi:type="dcterms:W3CDTF">2021-04-24T10:47:23Z</dcterms:created>
  <dcterms:modified xsi:type="dcterms:W3CDTF">2021-11-13T18:39:40Z</dcterms:modified>
</cp:coreProperties>
</file>