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6858000" cx="12192000"/>
  <p:notesSz cx="6858000" cy="9144000"/>
  <p:embeddedFontLst>
    <p:embeddedFont>
      <p:font typeface="Roboto"/>
      <p:regular r:id="rId45"/>
      <p:bold r:id="rId46"/>
      <p:italic r:id="rId47"/>
      <p:boldItalic r:id="rId48"/>
    </p:embeddedFont>
    <p:embeddedFont>
      <p:font typeface="Century Gothic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3" roundtripDataSignature="AMtx7mj4/358m4D7sia1QnQexhW0az3Q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64995B6-F8DD-4E02-A2C9-627F3224B10E}">
  <a:tblStyle styleId="{464995B6-F8DD-4E02-A2C9-627F3224B10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5C7DA9A-6A69-4AF7-AD23-9B10DAF15F46}" styleName="Table_1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0E7E6"/>
          </a:solidFill>
        </a:fill>
      </a:tcStyle>
    </a:wholeTbl>
    <a:band1H>
      <a:tcTxStyle/>
      <a:tcStyle>
        <a:fill>
          <a:solidFill>
            <a:srgbClr val="E0CCCA"/>
          </a:solidFill>
        </a:fill>
      </a:tcStyle>
    </a:band1H>
    <a:band2H>
      <a:tcTxStyle/>
    </a:band2H>
    <a:band1V>
      <a:tcTxStyle/>
      <a:tcStyle>
        <a:fill>
          <a:solidFill>
            <a:srgbClr val="E0CCCA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83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Roboto-bold.fntdata"/><Relationship Id="rId45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oboto-boldItalic.fntdata"/><Relationship Id="rId47" Type="http://schemas.openxmlformats.org/officeDocument/2006/relationships/font" Target="fonts/Roboto-italic.fntdata"/><Relationship Id="rId49" Type="http://schemas.openxmlformats.org/officeDocument/2006/relationships/font" Target="fonts/CenturyGothic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CenturyGothic-italic.fntdata"/><Relationship Id="rId50" Type="http://schemas.openxmlformats.org/officeDocument/2006/relationships/font" Target="fonts/CenturyGothic-bold.fntdata"/><Relationship Id="rId53" Type="http://customschemas.google.com/relationships/presentationmetadata" Target="metadata"/><Relationship Id="rId52" Type="http://schemas.openxmlformats.org/officeDocument/2006/relationships/font" Target="fonts/CenturyGothic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0"/>
          <p:cNvSpPr txBox="1"/>
          <p:nvPr>
            <p:ph type="ctrTitle"/>
          </p:nvPr>
        </p:nvSpPr>
        <p:spPr>
          <a:xfrm>
            <a:off x="2589216" y="2514601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0"/>
          <p:cNvSpPr txBox="1"/>
          <p:nvPr>
            <p:ph idx="1" type="subTitle"/>
          </p:nvPr>
        </p:nvSpPr>
        <p:spPr>
          <a:xfrm>
            <a:off x="2589216" y="4777385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40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0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0"/>
          <p:cNvSpPr/>
          <p:nvPr/>
        </p:nvSpPr>
        <p:spPr>
          <a:xfrm>
            <a:off x="3" y="4323816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40"/>
          <p:cNvSpPr txBox="1"/>
          <p:nvPr>
            <p:ph idx="12" type="sldNum"/>
          </p:nvPr>
        </p:nvSpPr>
        <p:spPr>
          <a:xfrm>
            <a:off x="531817" y="4529546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ображення з підписом" type="picTx">
  <p:cSld name="PICTURE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9"/>
          <p:cNvSpPr txBox="1"/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9"/>
          <p:cNvSpPr/>
          <p:nvPr>
            <p:ph idx="2" type="pic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49"/>
          <p:cNvSpPr txBox="1"/>
          <p:nvPr>
            <p:ph idx="1" type="body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9" name="Google Shape;109;p49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9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9"/>
          <p:cNvSpPr/>
          <p:nvPr/>
        </p:nvSpPr>
        <p:spPr>
          <a:xfrm flipH="1" rot="10800000">
            <a:off x="-4188" y="4911731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9"/>
          <p:cNvSpPr txBox="1"/>
          <p:nvPr>
            <p:ph idx="12" type="sldNum"/>
          </p:nvPr>
        </p:nvSpPr>
        <p:spPr>
          <a:xfrm>
            <a:off x="531817" y="4983093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 та підпис">
  <p:cSld name="Назва та підпис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0"/>
          <p:cNvSpPr txBox="1"/>
          <p:nvPr>
            <p:ph type="title"/>
          </p:nvPr>
        </p:nvSpPr>
        <p:spPr>
          <a:xfrm>
            <a:off x="2589216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50"/>
          <p:cNvSpPr txBox="1"/>
          <p:nvPr>
            <p:ph idx="1" type="body"/>
          </p:nvPr>
        </p:nvSpPr>
        <p:spPr>
          <a:xfrm>
            <a:off x="2589216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6" name="Google Shape;116;p50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50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50"/>
          <p:cNvSpPr/>
          <p:nvPr/>
        </p:nvSpPr>
        <p:spPr>
          <a:xfrm flipH="1" rot="10800000">
            <a:off x="-4188" y="3178178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50"/>
          <p:cNvSpPr txBox="1"/>
          <p:nvPr>
            <p:ph idx="12" type="sldNum"/>
          </p:nvPr>
        </p:nvSpPr>
        <p:spPr>
          <a:xfrm>
            <a:off x="531817" y="324414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з підписом">
  <p:cSld name="Цитата з підписом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1"/>
          <p:cNvSpPr txBox="1"/>
          <p:nvPr>
            <p:ph type="title"/>
          </p:nvPr>
        </p:nvSpPr>
        <p:spPr>
          <a:xfrm>
            <a:off x="2849952" y="609600"/>
            <a:ext cx="8393927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51"/>
          <p:cNvSpPr txBox="1"/>
          <p:nvPr>
            <p:ph idx="1" type="body"/>
          </p:nvPr>
        </p:nvSpPr>
        <p:spPr>
          <a:xfrm>
            <a:off x="3275012" y="3505200"/>
            <a:ext cx="7536555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23" name="Google Shape;123;p51"/>
          <p:cNvSpPr txBox="1"/>
          <p:nvPr>
            <p:ph idx="2" type="body"/>
          </p:nvPr>
        </p:nvSpPr>
        <p:spPr>
          <a:xfrm>
            <a:off x="2589216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51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51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51"/>
          <p:cNvSpPr/>
          <p:nvPr/>
        </p:nvSpPr>
        <p:spPr>
          <a:xfrm flipH="1" rot="10800000">
            <a:off x="-4188" y="3178178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51"/>
          <p:cNvSpPr txBox="1"/>
          <p:nvPr>
            <p:ph idx="12" type="sldNum"/>
          </p:nvPr>
        </p:nvSpPr>
        <p:spPr>
          <a:xfrm>
            <a:off x="531817" y="324414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8" name="Google Shape;128;p5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9" name="Google Shape;129;p5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ка назви">
  <p:cSld name="Картка назви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2"/>
          <p:cNvSpPr txBox="1"/>
          <p:nvPr>
            <p:ph type="title"/>
          </p:nvPr>
        </p:nvSpPr>
        <p:spPr>
          <a:xfrm>
            <a:off x="2589213" y="2438403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2"/>
          <p:cNvSpPr txBox="1"/>
          <p:nvPr>
            <p:ph idx="1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3" name="Google Shape;133;p52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52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2"/>
          <p:cNvSpPr/>
          <p:nvPr/>
        </p:nvSpPr>
        <p:spPr>
          <a:xfrm flipH="1" rot="10800000">
            <a:off x="-4188" y="4911731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2"/>
          <p:cNvSpPr txBox="1"/>
          <p:nvPr>
            <p:ph idx="12" type="sldNum"/>
          </p:nvPr>
        </p:nvSpPr>
        <p:spPr>
          <a:xfrm>
            <a:off x="531817" y="4983093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ка назви цитати">
  <p:cSld name="Картка назви цитати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3"/>
          <p:cNvSpPr txBox="1"/>
          <p:nvPr>
            <p:ph type="title"/>
          </p:nvPr>
        </p:nvSpPr>
        <p:spPr>
          <a:xfrm>
            <a:off x="2849952" y="609600"/>
            <a:ext cx="8393927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53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0" name="Google Shape;140;p53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1" name="Google Shape;141;p53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53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53"/>
          <p:cNvSpPr/>
          <p:nvPr/>
        </p:nvSpPr>
        <p:spPr>
          <a:xfrm flipH="1" rot="10800000">
            <a:off x="-4188" y="4911731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53"/>
          <p:cNvSpPr txBox="1"/>
          <p:nvPr>
            <p:ph idx="12" type="sldNum"/>
          </p:nvPr>
        </p:nvSpPr>
        <p:spPr>
          <a:xfrm>
            <a:off x="531817" y="4983093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45" name="Google Shape;145;p5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46" name="Google Shape;146;p53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Істина/хибність">
  <p:cSld name="Істина/хибність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4"/>
          <p:cNvSpPr txBox="1"/>
          <p:nvPr>
            <p:ph type="title"/>
          </p:nvPr>
        </p:nvSpPr>
        <p:spPr>
          <a:xfrm>
            <a:off x="2589216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54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50" name="Google Shape;150;p54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51" name="Google Shape;151;p54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54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54"/>
          <p:cNvSpPr/>
          <p:nvPr/>
        </p:nvSpPr>
        <p:spPr>
          <a:xfrm flipH="1" rot="10800000">
            <a:off x="-4188" y="4911731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54"/>
          <p:cNvSpPr txBox="1"/>
          <p:nvPr>
            <p:ph idx="12" type="sldNum"/>
          </p:nvPr>
        </p:nvSpPr>
        <p:spPr>
          <a:xfrm>
            <a:off x="531817" y="4983093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ертикальний текст" type="vertTx">
  <p:cSld name="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5"/>
          <p:cNvSpPr txBox="1"/>
          <p:nvPr>
            <p:ph type="title"/>
          </p:nvPr>
        </p:nvSpPr>
        <p:spPr>
          <a:xfrm>
            <a:off x="2592929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55"/>
          <p:cNvSpPr txBox="1"/>
          <p:nvPr>
            <p:ph idx="1" type="body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58" name="Google Shape;158;p55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55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55"/>
          <p:cNvSpPr/>
          <p:nvPr/>
        </p:nvSpPr>
        <p:spPr>
          <a:xfrm flipH="1" rot="10800000">
            <a:off x="-4188" y="714379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55"/>
          <p:cNvSpPr txBox="1"/>
          <p:nvPr>
            <p:ph idx="12" type="sldNum"/>
          </p:nvPr>
        </p:nvSpPr>
        <p:spPr>
          <a:xfrm>
            <a:off x="531817" y="78778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ий заголовок і текст" type="vertTitleAndTx">
  <p:cSld name="VERTICAL_TITLE_AND_VERTICAL_TEX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6"/>
          <p:cNvSpPr txBox="1"/>
          <p:nvPr>
            <p:ph type="title"/>
          </p:nvPr>
        </p:nvSpPr>
        <p:spPr>
          <a:xfrm rot="5400000">
            <a:off x="7756708" y="2165516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56"/>
          <p:cNvSpPr txBox="1"/>
          <p:nvPr>
            <p:ph idx="1" type="body"/>
          </p:nvPr>
        </p:nvSpPr>
        <p:spPr>
          <a:xfrm rot="5400000">
            <a:off x="3185803" y="30817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65" name="Google Shape;165;p56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56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56"/>
          <p:cNvSpPr/>
          <p:nvPr/>
        </p:nvSpPr>
        <p:spPr>
          <a:xfrm flipH="1" rot="10800000">
            <a:off x="-4188" y="714379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56"/>
          <p:cNvSpPr txBox="1"/>
          <p:nvPr>
            <p:ph idx="12" type="sldNum"/>
          </p:nvPr>
        </p:nvSpPr>
        <p:spPr>
          <a:xfrm>
            <a:off x="531817" y="78778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об'єкт" type="obj">
  <p:cSld name="OBJEC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/>
          <p:nvPr>
            <p:ph type="title"/>
          </p:nvPr>
        </p:nvSpPr>
        <p:spPr>
          <a:xfrm>
            <a:off x="2592929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52" name="Google Shape;52;p41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1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1"/>
          <p:cNvSpPr/>
          <p:nvPr/>
        </p:nvSpPr>
        <p:spPr>
          <a:xfrm flipH="1" rot="10800000">
            <a:off x="-4188" y="714379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41"/>
          <p:cNvSpPr txBox="1"/>
          <p:nvPr>
            <p:ph idx="12" type="sldNum"/>
          </p:nvPr>
        </p:nvSpPr>
        <p:spPr>
          <a:xfrm>
            <a:off x="531817" y="78778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ий слайд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2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2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2"/>
          <p:cNvSpPr/>
          <p:nvPr/>
        </p:nvSpPr>
        <p:spPr>
          <a:xfrm flipH="1" rot="10800000">
            <a:off x="-4188" y="714379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42"/>
          <p:cNvSpPr txBox="1"/>
          <p:nvPr>
            <p:ph idx="12" type="sldNum"/>
          </p:nvPr>
        </p:nvSpPr>
        <p:spPr>
          <a:xfrm>
            <a:off x="531817" y="78778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" type="objOnly">
  <p:cSld name="OBJECT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3"/>
          <p:cNvSpPr txBox="1"/>
          <p:nvPr>
            <p:ph idx="1" type="body"/>
          </p:nvPr>
        </p:nvSpPr>
        <p:spPr>
          <a:xfrm>
            <a:off x="755651" y="304800"/>
            <a:ext cx="10678583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63" name="Google Shape;63;p43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3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3"/>
          <p:cNvSpPr txBox="1"/>
          <p:nvPr>
            <p:ph idx="12" type="sldNum"/>
          </p:nvPr>
        </p:nvSpPr>
        <p:spPr>
          <a:xfrm>
            <a:off x="531817" y="78778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Лише заголовок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4"/>
          <p:cNvSpPr txBox="1"/>
          <p:nvPr>
            <p:ph type="title"/>
          </p:nvPr>
        </p:nvSpPr>
        <p:spPr>
          <a:xfrm>
            <a:off x="2592929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4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4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4"/>
          <p:cNvSpPr/>
          <p:nvPr/>
        </p:nvSpPr>
        <p:spPr>
          <a:xfrm flipH="1" rot="10800000">
            <a:off x="-4188" y="714379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44"/>
          <p:cNvSpPr txBox="1"/>
          <p:nvPr>
            <p:ph idx="12" type="sldNum"/>
          </p:nvPr>
        </p:nvSpPr>
        <p:spPr>
          <a:xfrm>
            <a:off x="531817" y="78778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озділу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5"/>
          <p:cNvSpPr txBox="1"/>
          <p:nvPr>
            <p:ph type="title"/>
          </p:nvPr>
        </p:nvSpPr>
        <p:spPr>
          <a:xfrm>
            <a:off x="2589216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5"/>
          <p:cNvSpPr txBox="1"/>
          <p:nvPr>
            <p:ph idx="1" type="body"/>
          </p:nvPr>
        </p:nvSpPr>
        <p:spPr>
          <a:xfrm>
            <a:off x="2589216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45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5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5"/>
          <p:cNvSpPr/>
          <p:nvPr/>
        </p:nvSpPr>
        <p:spPr>
          <a:xfrm flipH="1" rot="10800000">
            <a:off x="-4188" y="3178178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45"/>
          <p:cNvSpPr txBox="1"/>
          <p:nvPr>
            <p:ph idx="12" type="sldNum"/>
          </p:nvPr>
        </p:nvSpPr>
        <p:spPr>
          <a:xfrm>
            <a:off x="531817" y="324414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'єкти" type="twoObj">
  <p:cSld name="TWO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 txBox="1"/>
          <p:nvPr>
            <p:ph type="title"/>
          </p:nvPr>
        </p:nvSpPr>
        <p:spPr>
          <a:xfrm>
            <a:off x="2592929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6"/>
          <p:cNvSpPr txBox="1"/>
          <p:nvPr>
            <p:ph idx="1" type="body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82" name="Google Shape;82;p46"/>
          <p:cNvSpPr txBox="1"/>
          <p:nvPr>
            <p:ph idx="2" type="body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83" name="Google Shape;83;p46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6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6"/>
          <p:cNvSpPr/>
          <p:nvPr/>
        </p:nvSpPr>
        <p:spPr>
          <a:xfrm flipH="1" rot="10800000">
            <a:off x="-4188" y="714379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46"/>
          <p:cNvSpPr txBox="1"/>
          <p:nvPr>
            <p:ph idx="12" type="sldNum"/>
          </p:nvPr>
        </p:nvSpPr>
        <p:spPr>
          <a:xfrm>
            <a:off x="531817" y="78778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рівняння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7"/>
          <p:cNvSpPr txBox="1"/>
          <p:nvPr>
            <p:ph type="title"/>
          </p:nvPr>
        </p:nvSpPr>
        <p:spPr>
          <a:xfrm>
            <a:off x="2592929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7"/>
          <p:cNvSpPr txBox="1"/>
          <p:nvPr>
            <p:ph idx="1" type="body"/>
          </p:nvPr>
        </p:nvSpPr>
        <p:spPr>
          <a:xfrm>
            <a:off x="2939375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90" name="Google Shape;90;p47"/>
          <p:cNvSpPr txBox="1"/>
          <p:nvPr>
            <p:ph idx="2" type="body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1" name="Google Shape;91;p47"/>
          <p:cNvSpPr txBox="1"/>
          <p:nvPr>
            <p:ph idx="3" type="body"/>
          </p:nvPr>
        </p:nvSpPr>
        <p:spPr>
          <a:xfrm>
            <a:off x="7506633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92" name="Google Shape;92;p47"/>
          <p:cNvSpPr txBox="1"/>
          <p:nvPr>
            <p:ph idx="4" type="body"/>
          </p:nvPr>
        </p:nvSpPr>
        <p:spPr>
          <a:xfrm>
            <a:off x="7166957" y="2545738"/>
            <a:ext cx="4338675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3" name="Google Shape;93;p47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7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7"/>
          <p:cNvSpPr/>
          <p:nvPr/>
        </p:nvSpPr>
        <p:spPr>
          <a:xfrm flipH="1" rot="10800000">
            <a:off x="-4188" y="714379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47"/>
          <p:cNvSpPr txBox="1"/>
          <p:nvPr>
            <p:ph idx="12" type="sldNum"/>
          </p:nvPr>
        </p:nvSpPr>
        <p:spPr>
          <a:xfrm>
            <a:off x="531817" y="78778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міст із підписом" type="objTx">
  <p:cSld name="OBJECT_WITH_CAPTIO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8"/>
          <p:cNvSpPr txBox="1"/>
          <p:nvPr>
            <p:ph type="title"/>
          </p:nvPr>
        </p:nvSpPr>
        <p:spPr>
          <a:xfrm>
            <a:off x="2589215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2000"/>
              <a:buFont typeface="Century Gothic"/>
              <a:buNone/>
              <a:defRPr b="0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8"/>
          <p:cNvSpPr txBox="1"/>
          <p:nvPr>
            <p:ph idx="1" type="body"/>
          </p:nvPr>
        </p:nvSpPr>
        <p:spPr>
          <a:xfrm>
            <a:off x="6323012" y="446089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00" name="Google Shape;100;p48"/>
          <p:cNvSpPr txBox="1"/>
          <p:nvPr>
            <p:ph idx="2" type="body"/>
          </p:nvPr>
        </p:nvSpPr>
        <p:spPr>
          <a:xfrm>
            <a:off x="2589215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1" name="Google Shape;101;p48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8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8"/>
          <p:cNvSpPr/>
          <p:nvPr/>
        </p:nvSpPr>
        <p:spPr>
          <a:xfrm flipH="1" rot="10800000">
            <a:off x="-4188" y="714379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8"/>
          <p:cNvSpPr txBox="1"/>
          <p:nvPr>
            <p:ph idx="12" type="sldNum"/>
          </p:nvPr>
        </p:nvSpPr>
        <p:spPr>
          <a:xfrm>
            <a:off x="531817" y="78778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1DEA5"/>
            </a:gs>
            <a:gs pos="100000">
              <a:srgbClr val="F1C72B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9"/>
          <p:cNvGrpSpPr/>
          <p:nvPr/>
        </p:nvGrpSpPr>
        <p:grpSpPr>
          <a:xfrm>
            <a:off x="3" y="228600"/>
            <a:ext cx="2851516" cy="6638628"/>
            <a:chOff x="2487613" y="285750"/>
            <a:chExt cx="2428875" cy="5654676"/>
          </a:xfrm>
        </p:grpSpPr>
        <p:sp>
          <p:nvSpPr>
            <p:cNvPr id="11" name="Google Shape;11;p39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39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39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39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39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9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9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9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9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9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" name="Google Shape;23;p39"/>
          <p:cNvGrpSpPr/>
          <p:nvPr/>
        </p:nvGrpSpPr>
        <p:grpSpPr>
          <a:xfrm>
            <a:off x="27222" y="157"/>
            <a:ext cx="2356675" cy="6853096"/>
            <a:chOff x="6627813" y="195610"/>
            <a:chExt cx="1952625" cy="5678141"/>
          </a:xfrm>
        </p:grpSpPr>
        <p:sp>
          <p:nvSpPr>
            <p:cNvPr id="24" name="Google Shape;24;p39"/>
            <p:cNvSpPr/>
            <p:nvPr/>
          </p:nvSpPr>
          <p:spPr>
            <a:xfrm>
              <a:off x="6627813" y="195610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9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9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9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9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9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9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9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9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9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9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9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39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39"/>
          <p:cNvSpPr txBox="1"/>
          <p:nvPr>
            <p:ph type="title"/>
          </p:nvPr>
        </p:nvSpPr>
        <p:spPr>
          <a:xfrm>
            <a:off x="2592929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9F421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" name="Google Shape;38;p39"/>
          <p:cNvSpPr txBox="1"/>
          <p:nvPr>
            <p:ph idx="1" type="body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Google Shape;39;p39"/>
          <p:cNvSpPr txBox="1"/>
          <p:nvPr>
            <p:ph idx="10" type="dt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39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Google Shape;41;p39"/>
          <p:cNvSpPr txBox="1"/>
          <p:nvPr>
            <p:ph idx="12" type="sldNum"/>
          </p:nvPr>
        </p:nvSpPr>
        <p:spPr>
          <a:xfrm>
            <a:off x="531817" y="78778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>
    <p:randomBar dir="vert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gif"/><Relationship Id="rId4" Type="http://schemas.openxmlformats.org/officeDocument/2006/relationships/image" Target="../media/image10.jpg"/><Relationship Id="rId5" Type="http://schemas.openxmlformats.org/officeDocument/2006/relationships/image" Target="../media/image6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wiki.uk-ua.nina.az/w/index.php?title=%D0%A0%D0%B5%D0%BA%D0%BE%D0%BC%D0%B1%D1%96%D0%BD%D0%B0%D0%BD%D1%82%D0%BD%D0%B0_%D0%94%D0%9D%D0%9A&amp;action=edit&amp;redlink=1" TargetMode="External"/><Relationship Id="rId4" Type="http://schemas.openxmlformats.org/officeDocument/2006/relationships/hyperlink" Target="https://www.wiki.uk-ua.nina.az/In_vivo.html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uk.wikipedia.org/wiki/%D0%94%D0%9D%D0%9A" TargetMode="External"/><Relationship Id="rId4" Type="http://schemas.openxmlformats.org/officeDocument/2006/relationships/hyperlink" Target="https://uk.wikipedia.org/wiki/%D0%9F%D1%83%D1%85%D0%BB%D0%B8%D0%BD%D0%B0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uk.wikipedia.org/wiki/%D0%A4%D0%B0%D0%B9%D0%BB:DNA_orbit_animated.gif" TargetMode="External"/><Relationship Id="rId4" Type="http://schemas.openxmlformats.org/officeDocument/2006/relationships/image" Target="../media/image31.gif"/><Relationship Id="rId5" Type="http://schemas.openxmlformats.org/officeDocument/2006/relationships/image" Target="../media/image30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naurok.com.ua/prezentaciya-nukle-novi-kisloti-70376.html" TargetMode="External"/><Relationship Id="rId4" Type="http://schemas.openxmlformats.org/officeDocument/2006/relationships/hyperlink" Target="https://naurok.com.ua/prezentaciya-nukle-novi-kisloti-124483.html" TargetMode="External"/><Relationship Id="rId5" Type="http://schemas.openxmlformats.org/officeDocument/2006/relationships/hyperlink" Target="https://vseosvita.ua/library/prezentacia-do-uroku-na-temu-nukleinovi-kisloti-15443.htm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4.png"/><Relationship Id="rId5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"/>
          <p:cNvSpPr txBox="1"/>
          <p:nvPr/>
        </p:nvSpPr>
        <p:spPr>
          <a:xfrm>
            <a:off x="1019176" y="630715"/>
            <a:ext cx="10220324" cy="830997"/>
          </a:xfrm>
          <a:prstGeom prst="rect">
            <a:avLst/>
          </a:prstGeom>
          <a:solidFill>
            <a:schemeClr val="accent1"/>
          </a:solidFill>
          <a:ln cap="rnd" cmpd="sng" w="15875">
            <a:solidFill>
              <a:srgbClr val="7823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4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Тема: Нуклеїнові кислоти</a:t>
            </a:r>
            <a:endParaRPr b="1" i="1" sz="4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4" name="Google Shape;17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5589" y="1776075"/>
            <a:ext cx="2974899" cy="489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87000" y="630715"/>
            <a:ext cx="952500" cy="830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8681" y="2206471"/>
            <a:ext cx="1971675" cy="403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36386" y="2206471"/>
            <a:ext cx="1952317" cy="402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9176" y="626488"/>
            <a:ext cx="951058" cy="83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1" id="270" name="Google Shape;27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1" y="0"/>
            <a:ext cx="1202055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10"/>
          <p:cNvGrpSpPr/>
          <p:nvPr/>
        </p:nvGrpSpPr>
        <p:grpSpPr>
          <a:xfrm>
            <a:off x="2351583" y="695438"/>
            <a:ext cx="5616625" cy="5395114"/>
            <a:chOff x="648071" y="2742"/>
            <a:chExt cx="5616625" cy="5395114"/>
          </a:xfrm>
        </p:grpSpPr>
        <p:sp>
          <p:nvSpPr>
            <p:cNvPr id="272" name="Google Shape;272;p10"/>
            <p:cNvSpPr/>
            <p:nvPr/>
          </p:nvSpPr>
          <p:spPr>
            <a:xfrm>
              <a:off x="648071" y="2742"/>
              <a:ext cx="2271627" cy="1135813"/>
            </a:xfrm>
            <a:prstGeom prst="roundRect">
              <a:avLst>
                <a:gd fmla="val 10000" name="adj"/>
              </a:avLst>
            </a:prstGeom>
            <a:solidFill>
              <a:srgbClr val="A52F0C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0"/>
            <p:cNvSpPr txBox="1"/>
            <p:nvPr/>
          </p:nvSpPr>
          <p:spPr>
            <a:xfrm>
              <a:off x="681338" y="36009"/>
              <a:ext cx="2205093" cy="10692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121900" spcFirstLastPara="1" rIns="121900" wrap="square" tIns="81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6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ДНК</a:t>
              </a:r>
              <a:endParaRPr b="0" i="0" sz="6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875233" y="1138556"/>
              <a:ext cx="227162" cy="85186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rnd" cmpd="sng" w="15875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5" name="Google Shape;275;p10"/>
            <p:cNvSpPr/>
            <p:nvPr/>
          </p:nvSpPr>
          <p:spPr>
            <a:xfrm>
              <a:off x="1102396" y="1422509"/>
              <a:ext cx="2170603" cy="113581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5875">
              <a:solidFill>
                <a:srgbClr val="A52F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0"/>
            <p:cNvSpPr txBox="1"/>
            <p:nvPr/>
          </p:nvSpPr>
          <p:spPr>
            <a:xfrm>
              <a:off x="1135663" y="1455776"/>
              <a:ext cx="2104069" cy="10692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45700" spcFirstLastPara="1" rIns="4570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400" u="none" cap="none" strike="noStrik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Дволанцюгова</a:t>
              </a:r>
              <a:endParaRPr b="1" i="0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None/>
              </a:pPr>
              <a:r>
                <a:rPr b="1" i="0" lang="ru-RU" sz="2400" u="none" cap="none" strike="noStrik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молекула</a:t>
              </a:r>
              <a:endParaRPr b="1" i="0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875233" y="1138556"/>
              <a:ext cx="227162" cy="227162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rnd" cmpd="sng" w="15875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8" name="Google Shape;278;p10"/>
            <p:cNvSpPr/>
            <p:nvPr/>
          </p:nvSpPr>
          <p:spPr>
            <a:xfrm>
              <a:off x="1102396" y="2842276"/>
              <a:ext cx="2249347" cy="113581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5875">
              <a:solidFill>
                <a:srgbClr val="A52F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0"/>
            <p:cNvSpPr txBox="1"/>
            <p:nvPr/>
          </p:nvSpPr>
          <p:spPr>
            <a:xfrm>
              <a:off x="1135663" y="2875543"/>
              <a:ext cx="2182813" cy="10692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45700" spcFirstLastPara="1" rIns="4570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400" u="none" cap="none" strike="noStrik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Дезоксирибоза</a:t>
              </a:r>
              <a:endParaRPr b="1" i="0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875233" y="1138556"/>
              <a:ext cx="227162" cy="36913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rnd" cmpd="sng" w="15875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1" name="Google Shape;281;p10"/>
            <p:cNvSpPr/>
            <p:nvPr/>
          </p:nvSpPr>
          <p:spPr>
            <a:xfrm>
              <a:off x="1102396" y="4262043"/>
              <a:ext cx="1817301" cy="113581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5875">
              <a:solidFill>
                <a:srgbClr val="A52F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0"/>
            <p:cNvSpPr txBox="1"/>
            <p:nvPr/>
          </p:nvSpPr>
          <p:spPr>
            <a:xfrm>
              <a:off x="1135663" y="4295310"/>
              <a:ext cx="1750767" cy="10692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25" lIns="55225" spcFirstLastPara="1" rIns="55225" wrap="square" tIns="36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9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А – Т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015"/>
                </a:spcBef>
                <a:spcAft>
                  <a:spcPts val="0"/>
                </a:spcAft>
                <a:buNone/>
              </a:pPr>
              <a:r>
                <a:rPr b="1" i="0" lang="ru-RU" sz="29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Г – Ц</a:t>
              </a:r>
              <a:endParaRPr b="1" i="0" sz="29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3487605" y="2742"/>
              <a:ext cx="2271627" cy="1135813"/>
            </a:xfrm>
            <a:prstGeom prst="roundRect">
              <a:avLst>
                <a:gd fmla="val 10000" name="adj"/>
              </a:avLst>
            </a:prstGeom>
            <a:solidFill>
              <a:srgbClr val="A52F0C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0"/>
            <p:cNvSpPr txBox="1"/>
            <p:nvPr/>
          </p:nvSpPr>
          <p:spPr>
            <a:xfrm>
              <a:off x="3520872" y="36009"/>
              <a:ext cx="2205093" cy="10692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121900" spcFirstLastPara="1" rIns="121900" wrap="square" tIns="81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6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РНК</a:t>
              </a:r>
              <a:endParaRPr b="0" i="0" sz="6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3714767" y="1138556"/>
              <a:ext cx="227162" cy="85186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rnd" cmpd="sng" w="15875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6" name="Google Shape;286;p10"/>
            <p:cNvSpPr/>
            <p:nvPr/>
          </p:nvSpPr>
          <p:spPr>
            <a:xfrm>
              <a:off x="3941930" y="1422509"/>
              <a:ext cx="2322766" cy="113581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5875">
              <a:solidFill>
                <a:srgbClr val="A52F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0"/>
            <p:cNvSpPr txBox="1"/>
            <p:nvPr/>
          </p:nvSpPr>
          <p:spPr>
            <a:xfrm>
              <a:off x="3975197" y="1455776"/>
              <a:ext cx="2256232" cy="10692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45700" spcFirstLastPara="1" rIns="4570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400" u="none" cap="none" strike="noStrik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Одноланцюгова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None/>
              </a:pPr>
              <a:r>
                <a:rPr b="1" i="0" lang="ru-RU" sz="2400" u="none" cap="none" strike="noStrik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молекула</a:t>
              </a:r>
              <a:endParaRPr b="1" i="0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3714767" y="1138556"/>
              <a:ext cx="227162" cy="227162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rnd" cmpd="sng" w="15875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9" name="Google Shape;289;p10"/>
            <p:cNvSpPr/>
            <p:nvPr/>
          </p:nvSpPr>
          <p:spPr>
            <a:xfrm>
              <a:off x="3941930" y="2842276"/>
              <a:ext cx="1817301" cy="113581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5875">
              <a:solidFill>
                <a:srgbClr val="A52F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0"/>
            <p:cNvSpPr txBox="1"/>
            <p:nvPr/>
          </p:nvSpPr>
          <p:spPr>
            <a:xfrm>
              <a:off x="3975197" y="2875543"/>
              <a:ext cx="1750767" cy="10692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25" lIns="55225" spcFirstLastPara="1" rIns="55225" wrap="square" tIns="36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900" u="none" cap="none" strike="noStrik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Рибоза</a:t>
              </a:r>
              <a:endParaRPr b="1" i="0" sz="29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3714767" y="1138556"/>
              <a:ext cx="227162" cy="36913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rnd" cmpd="sng" w="15875">
              <a:solidFill>
                <a:srgbClr val="822608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2" name="Google Shape;292;p10"/>
            <p:cNvSpPr/>
            <p:nvPr/>
          </p:nvSpPr>
          <p:spPr>
            <a:xfrm>
              <a:off x="3941930" y="4262043"/>
              <a:ext cx="1817301" cy="113581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5875">
              <a:solidFill>
                <a:srgbClr val="A52F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0"/>
            <p:cNvSpPr txBox="1"/>
            <p:nvPr/>
          </p:nvSpPr>
          <p:spPr>
            <a:xfrm>
              <a:off x="3975197" y="4295310"/>
              <a:ext cx="1750767" cy="10692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25" lIns="55225" spcFirstLastPara="1" rIns="55225" wrap="square" tIns="36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9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А – У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015"/>
                </a:spcBef>
                <a:spcAft>
                  <a:spcPts val="0"/>
                </a:spcAft>
                <a:buNone/>
              </a:pPr>
              <a:r>
                <a:rPr b="1" i="0" lang="ru-RU" sz="2900" u="none" cap="none" strike="noStrike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Г – Ц</a:t>
              </a:r>
              <a:endParaRPr b="1" i="0" sz="2900" u="none" cap="none" strike="noStrike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94" name="Google Shape;294;p10"/>
          <p:cNvSpPr/>
          <p:nvPr/>
        </p:nvSpPr>
        <p:spPr>
          <a:xfrm>
            <a:off x="1739516" y="5786698"/>
            <a:ext cx="6840760" cy="990124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lt1"/>
          </a:solidFill>
          <a:ln cap="rnd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Принцип комплементарності</a:t>
            </a:r>
            <a:endParaRPr b="1" i="0" sz="36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0"/>
          <p:cNvSpPr txBox="1"/>
          <p:nvPr/>
        </p:nvSpPr>
        <p:spPr>
          <a:xfrm>
            <a:off x="1524000" y="9171"/>
            <a:ext cx="902145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Пригадайте! 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0"/>
          <p:cNvSpPr/>
          <p:nvPr/>
        </p:nvSpPr>
        <p:spPr>
          <a:xfrm>
            <a:off x="7714626" y="2597665"/>
            <a:ext cx="2953375" cy="2585323"/>
          </a:xfrm>
          <a:prstGeom prst="leftArrowCallout">
            <a:avLst>
              <a:gd fmla="val 25000" name="adj1"/>
              <a:gd fmla="val 25000" name="adj2"/>
              <a:gd fmla="val 25000" name="adj3"/>
              <a:gd fmla="val 68901" name="adj4"/>
            </a:avLst>
          </a:prstGeom>
          <a:solidFill>
            <a:srgbClr val="D1B8A6"/>
          </a:solidFill>
          <a:ln cap="rnd" cmpd="sng" w="9525">
            <a:solidFill>
              <a:srgbClr val="A97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ДНК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РНК</a:t>
            </a:r>
            <a:endParaRPr b="1" sz="7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"/>
          <p:cNvSpPr txBox="1"/>
          <p:nvPr/>
        </p:nvSpPr>
        <p:spPr>
          <a:xfrm>
            <a:off x="238125" y="991028"/>
            <a:ext cx="11953875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Кожний нуклеотид складається з трьох компонентів – </a:t>
            </a:r>
            <a:r>
              <a:rPr lang="ru-RU" sz="28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азотистої основи</a:t>
            </a: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моносахариду</a:t>
            </a: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(рибози або дезоксирибози) і </a:t>
            </a:r>
            <a:r>
              <a:rPr lang="ru-RU" sz="28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залишку ортофосфатної кислоти.</a:t>
            </a:r>
            <a:endParaRPr/>
          </a:p>
        </p:txBody>
      </p:sp>
      <p:pic>
        <p:nvPicPr>
          <p:cNvPr id="302" name="Google Shape;302;p11"/>
          <p:cNvPicPr preferRelativeResize="0"/>
          <p:nvPr/>
        </p:nvPicPr>
        <p:blipFill rotWithShape="1">
          <a:blip r:embed="rId3">
            <a:alphaModFix/>
          </a:blip>
          <a:srcRect b="11034" l="0" r="0" t="0"/>
          <a:stretch/>
        </p:blipFill>
        <p:spPr>
          <a:xfrm>
            <a:off x="2469540" y="2510508"/>
            <a:ext cx="5984743" cy="414746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1"/>
          <p:cNvSpPr/>
          <p:nvPr/>
        </p:nvSpPr>
        <p:spPr>
          <a:xfrm>
            <a:off x="-304800" y="165584"/>
            <a:ext cx="1249679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НУКЛЕОТИДИ </a:t>
            </a:r>
            <a:r>
              <a:rPr b="1" i="1" lang="ru-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b="1" i="1" lang="ru-RU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 мономери, з яких складаються</a:t>
            </a:r>
            <a:br>
              <a:rPr b="1" i="1" lang="ru-RU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ru-RU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нуклеїнові кислоти.</a:t>
            </a:r>
            <a:endParaRPr b="1" i="1"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"/>
          <p:cNvSpPr/>
          <p:nvPr/>
        </p:nvSpPr>
        <p:spPr>
          <a:xfrm>
            <a:off x="1738313" y="357188"/>
            <a:ext cx="8572500" cy="1071562"/>
          </a:xfrm>
          <a:prstGeom prst="plaque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НУКЛЕОТИДИ</a:t>
            </a:r>
            <a:r>
              <a:rPr b="1" lang="ru-RU" sz="2400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 мономери, з яких складаються</a:t>
            </a:r>
            <a:b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нуклеїнові кислоти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2"/>
          <p:cNvSpPr/>
          <p:nvPr/>
        </p:nvSpPr>
        <p:spPr>
          <a:xfrm>
            <a:off x="1809750" y="1857375"/>
            <a:ext cx="3962400" cy="304800"/>
          </a:xfrm>
          <a:prstGeom prst="rect">
            <a:avLst/>
          </a:prstGeom>
          <a:solidFill>
            <a:srgbClr val="66FFFF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Склад  нуклеотиду в ДНК</a:t>
            </a: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1738313" y="2714626"/>
            <a:ext cx="1524000" cy="1838325"/>
          </a:xfrm>
          <a:prstGeom prst="rect">
            <a:avLst/>
          </a:prstGeom>
          <a:solidFill>
            <a:srgbClr val="FFFFCC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Нітратні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основи: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Аденін (А)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Гуанін (Г)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Цитозин (Ц)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 u="sng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Тимін (Т)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3581401" y="2819400"/>
            <a:ext cx="1190625" cy="11430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660066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Дезокси-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рибоза</a:t>
            </a: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5029201" y="2819400"/>
            <a:ext cx="1495425" cy="1219200"/>
          </a:xfrm>
          <a:prstGeom prst="rect">
            <a:avLst/>
          </a:prstGeom>
          <a:gradFill>
            <a:gsLst>
              <a:gs pos="0">
                <a:schemeClr val="folHlink"/>
              </a:gs>
              <a:gs pos="50000">
                <a:schemeClr val="lt1"/>
              </a:gs>
              <a:gs pos="100000">
                <a:schemeClr val="folHlink"/>
              </a:gs>
            </a:gsLst>
            <a:lin ang="18900000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Залишок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фосфатної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кислоти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13" name="Google Shape;313;p12"/>
          <p:cNvCxnSpPr/>
          <p:nvPr/>
        </p:nvCxnSpPr>
        <p:spPr>
          <a:xfrm flipH="1" rot="10800000">
            <a:off x="3095626" y="3276600"/>
            <a:ext cx="485775" cy="46038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12"/>
          <p:cNvCxnSpPr/>
          <p:nvPr/>
        </p:nvCxnSpPr>
        <p:spPr>
          <a:xfrm>
            <a:off x="4724400" y="3276600"/>
            <a:ext cx="3048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5" name="Google Shape;315;p12"/>
          <p:cNvSpPr/>
          <p:nvPr/>
        </p:nvSpPr>
        <p:spPr>
          <a:xfrm>
            <a:off x="5453063" y="4572001"/>
            <a:ext cx="1562100" cy="1928813"/>
          </a:xfrm>
          <a:prstGeom prst="rect">
            <a:avLst/>
          </a:prstGeom>
          <a:solidFill>
            <a:srgbClr val="FFFFCC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Нітратні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основи: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Аденін (А)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Гуанін (Г)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Цитозин (Ц)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 u="sng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Урацил (У):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2"/>
          <p:cNvSpPr/>
          <p:nvPr/>
        </p:nvSpPr>
        <p:spPr>
          <a:xfrm>
            <a:off x="7310439" y="4857750"/>
            <a:ext cx="1190625" cy="11430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660066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Рибоза</a:t>
            </a:r>
            <a:endParaRPr/>
          </a:p>
        </p:txBody>
      </p:sp>
      <p:sp>
        <p:nvSpPr>
          <p:cNvPr id="317" name="Google Shape;317;p12"/>
          <p:cNvSpPr/>
          <p:nvPr/>
        </p:nvSpPr>
        <p:spPr>
          <a:xfrm>
            <a:off x="8810625" y="5000625"/>
            <a:ext cx="1500188" cy="1219200"/>
          </a:xfrm>
          <a:prstGeom prst="rect">
            <a:avLst/>
          </a:prstGeom>
          <a:gradFill>
            <a:gsLst>
              <a:gs pos="0">
                <a:schemeClr val="folHlink"/>
              </a:gs>
              <a:gs pos="50000">
                <a:schemeClr val="lt1"/>
              </a:gs>
              <a:gs pos="100000">
                <a:schemeClr val="folHlink"/>
              </a:gs>
            </a:gsLst>
            <a:lin ang="18900000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Залишок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фосфорної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кислоти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18" name="Google Shape;318;p12"/>
          <p:cNvCxnSpPr/>
          <p:nvPr/>
        </p:nvCxnSpPr>
        <p:spPr>
          <a:xfrm>
            <a:off x="6985000" y="5300663"/>
            <a:ext cx="3810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12"/>
          <p:cNvCxnSpPr/>
          <p:nvPr/>
        </p:nvCxnSpPr>
        <p:spPr>
          <a:xfrm>
            <a:off x="8501063" y="5300663"/>
            <a:ext cx="3810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0" name="Google Shape;320;p12"/>
          <p:cNvSpPr/>
          <p:nvPr/>
        </p:nvSpPr>
        <p:spPr>
          <a:xfrm>
            <a:off x="6310313" y="4143375"/>
            <a:ext cx="3962400" cy="381000"/>
          </a:xfrm>
          <a:prstGeom prst="rect">
            <a:avLst/>
          </a:prstGeom>
          <a:solidFill>
            <a:srgbClr val="66FFFF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Склад нуклеотиду в РНК</a:t>
            </a:r>
            <a:endParaRPr/>
          </a:p>
        </p:txBody>
      </p:sp>
      <p:sp>
        <p:nvSpPr>
          <p:cNvPr id="321" name="Google Shape;321;p12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Автор: Колодій Л.В.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3"/>
          <p:cNvSpPr txBox="1"/>
          <p:nvPr>
            <p:ph idx="1" type="body"/>
          </p:nvPr>
        </p:nvSpPr>
        <p:spPr>
          <a:xfrm>
            <a:off x="1476375" y="447677"/>
            <a:ext cx="5724525" cy="41433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Char char="•"/>
            </a:pPr>
            <a:r>
              <a:rPr b="1" i="1" lang="ru-RU" sz="3600">
                <a:solidFill>
                  <a:srgbClr val="5217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Нуклеотиди, об'єднуючись один з одним, утворюють полінуклеотидні ланцюги</a:t>
            </a:r>
            <a:r>
              <a:rPr lang="ru-RU" sz="4000">
                <a:solidFill>
                  <a:srgbClr val="521707"/>
                </a:solidFill>
              </a:rPr>
              <a:t>.</a:t>
            </a:r>
            <a:endParaRPr b="1" sz="4000">
              <a:solidFill>
                <a:srgbClr val="521707"/>
              </a:solidFill>
            </a:endParaRPr>
          </a:p>
        </p:txBody>
      </p:sp>
      <p:pic>
        <p:nvPicPr>
          <p:cNvPr id="327" name="Google Shape;32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0926" y="249824"/>
            <a:ext cx="3146425" cy="617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3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Автор: Колодій Л.В.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4"/>
          <p:cNvSpPr txBox="1"/>
          <p:nvPr>
            <p:ph idx="1" type="body"/>
          </p:nvPr>
        </p:nvSpPr>
        <p:spPr>
          <a:xfrm>
            <a:off x="552449" y="173315"/>
            <a:ext cx="11344275" cy="214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Char char="•"/>
            </a:pPr>
            <a:r>
              <a:rPr b="1" i="1" lang="ru-RU" sz="2800">
                <a:solidFill>
                  <a:srgbClr val="521707"/>
                </a:solidFill>
              </a:rPr>
              <a:t>Ці ланцюги з'єднані між собою водневими зв'язками за суворим правилом</a:t>
            </a:r>
            <a:r>
              <a:rPr b="1" i="1" lang="ru-RU" sz="2800">
                <a:solidFill>
                  <a:srgbClr val="FFFF00"/>
                </a:solidFill>
              </a:rPr>
              <a:t> </a:t>
            </a:r>
            <a:r>
              <a:rPr b="1" i="1" lang="ru-RU" sz="2800">
                <a:solidFill>
                  <a:srgbClr val="00B0F0"/>
                </a:solidFill>
              </a:rPr>
              <a:t>(принципом комплементарності): </a:t>
            </a:r>
            <a:r>
              <a:rPr b="1" i="1" lang="ru-RU" sz="2800">
                <a:solidFill>
                  <a:srgbClr val="521707"/>
                </a:solidFill>
              </a:rPr>
              <a:t>тимін </a:t>
            </a:r>
            <a:r>
              <a:rPr b="1" i="1" lang="ru-RU" sz="2800">
                <a:solidFill>
                  <a:srgbClr val="00B0F0"/>
                </a:solidFill>
              </a:rPr>
              <a:t>з одного ланцюга з'єднується тільки з </a:t>
            </a:r>
            <a:r>
              <a:rPr b="1" i="1" lang="ru-RU" sz="2800">
                <a:solidFill>
                  <a:srgbClr val="521707"/>
                </a:solidFill>
              </a:rPr>
              <a:t>аденіном </a:t>
            </a:r>
            <a:r>
              <a:rPr b="1" i="1" lang="ru-RU" sz="2800">
                <a:solidFill>
                  <a:srgbClr val="C00000"/>
                </a:solidFill>
              </a:rPr>
              <a:t>(Т-А) </a:t>
            </a:r>
            <a:r>
              <a:rPr b="1" i="1" lang="ru-RU" sz="2800">
                <a:solidFill>
                  <a:srgbClr val="00B0F0"/>
                </a:solidFill>
              </a:rPr>
              <a:t>з протилежного ланцюга, а </a:t>
            </a:r>
            <a:r>
              <a:rPr b="1" i="1" lang="ru-RU" sz="2800">
                <a:solidFill>
                  <a:srgbClr val="521707"/>
                </a:solidFill>
              </a:rPr>
              <a:t>цитозин</a:t>
            </a:r>
            <a:r>
              <a:rPr b="1" i="1" lang="ru-RU" sz="2800">
                <a:solidFill>
                  <a:srgbClr val="00B0F0"/>
                </a:solidFill>
              </a:rPr>
              <a:t> - тільки з </a:t>
            </a:r>
            <a:r>
              <a:rPr b="1" i="1" lang="ru-RU" sz="2800">
                <a:solidFill>
                  <a:srgbClr val="521707"/>
                </a:solidFill>
              </a:rPr>
              <a:t>гуаніном </a:t>
            </a:r>
            <a:r>
              <a:rPr b="1" i="1" lang="ru-RU" sz="2800">
                <a:solidFill>
                  <a:srgbClr val="C00000"/>
                </a:solidFill>
              </a:rPr>
              <a:t>(Ц-Г).</a:t>
            </a:r>
            <a:endParaRPr b="1" i="1" sz="2500">
              <a:solidFill>
                <a:srgbClr val="C00000"/>
              </a:solidFill>
            </a:endParaRPr>
          </a:p>
        </p:txBody>
      </p:sp>
      <p:pic>
        <p:nvPicPr>
          <p:cNvPr id="334" name="Google Shape;33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375" y="2429703"/>
            <a:ext cx="8029575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4"/>
          <p:cNvSpPr txBox="1"/>
          <p:nvPr>
            <p:ph idx="11" type="ftr"/>
          </p:nvPr>
        </p:nvSpPr>
        <p:spPr>
          <a:xfrm>
            <a:off x="2589216" y="613581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Автор: Колодій Л.В.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"/>
          <p:cNvSpPr txBox="1"/>
          <p:nvPr>
            <p:ph idx="1" type="body"/>
          </p:nvPr>
        </p:nvSpPr>
        <p:spPr>
          <a:xfrm>
            <a:off x="485775" y="285751"/>
            <a:ext cx="5610225" cy="2071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393192" rtl="0" algn="ctr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i="1" lang="ru-RU" sz="3200">
                <a:solidFill>
                  <a:srgbClr val="521707"/>
                </a:solidFill>
              </a:rPr>
              <a:t>З'єднавшись, дві полінуклеотидні ланцюги скручуються у спіраль</a:t>
            </a:r>
            <a:endParaRPr b="1" i="1" sz="3200">
              <a:solidFill>
                <a:srgbClr val="521707"/>
              </a:solidFill>
            </a:endParaRPr>
          </a:p>
        </p:txBody>
      </p:sp>
      <p:pic>
        <p:nvPicPr>
          <p:cNvPr id="341" name="Google Shape;34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"/>
            <a:ext cx="5934075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5"/>
          <p:cNvSpPr txBox="1"/>
          <p:nvPr/>
        </p:nvSpPr>
        <p:spPr>
          <a:xfrm>
            <a:off x="6453188" y="3780342"/>
            <a:ext cx="5353049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3200">
                <a:solidFill>
                  <a:srgbClr val="52170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таким чином, молекула ДНК - подвійна спіраль</a:t>
            </a:r>
            <a:endParaRPr b="1" i="1" sz="3200">
              <a:solidFill>
                <a:srgbClr val="52170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3" name="Google Shape;34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" y="2643189"/>
            <a:ext cx="5153025" cy="408146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5"/>
          <p:cNvSpPr txBox="1"/>
          <p:nvPr>
            <p:ph idx="11" type="ftr"/>
          </p:nvPr>
        </p:nvSpPr>
        <p:spPr>
          <a:xfrm>
            <a:off x="2643188" y="6154864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Автор: Колодій Л.В.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"/>
          <p:cNvSpPr/>
          <p:nvPr/>
        </p:nvSpPr>
        <p:spPr>
          <a:xfrm>
            <a:off x="971551" y="142874"/>
            <a:ext cx="10201274" cy="695325"/>
          </a:xfrm>
          <a:prstGeom prst="flowChartAlternateProcess">
            <a:avLst/>
          </a:prstGeom>
          <a:gradFill>
            <a:gsLst>
              <a:gs pos="0">
                <a:srgbClr val="A0CB6D"/>
              </a:gs>
              <a:gs pos="50000">
                <a:srgbClr val="F2F1B8"/>
              </a:gs>
              <a:gs pos="100000">
                <a:srgbClr val="A0CB6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6B85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Будова РНК</a:t>
            </a:r>
            <a:endParaRPr b="1" sz="4800">
              <a:solidFill>
                <a:srgbClr val="6B856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0" name="Google Shape;350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8725" y="1066799"/>
            <a:ext cx="4867275" cy="5581651"/>
          </a:xfrm>
          <a:prstGeom prst="rect">
            <a:avLst/>
          </a:prstGeom>
          <a:noFill/>
          <a:ln cap="flat" cmpd="sng" w="57150">
            <a:solidFill>
              <a:srgbClr val="666633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8100000" dist="107763">
              <a:schemeClr val="lt2">
                <a:alpha val="49803"/>
              </a:schemeClr>
            </a:outerShdw>
          </a:effectLst>
        </p:spPr>
      </p:pic>
      <p:pic>
        <p:nvPicPr>
          <p:cNvPr id="351" name="Google Shape;35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800" y="1119186"/>
            <a:ext cx="3829050" cy="54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"/>
          <p:cNvSpPr txBox="1"/>
          <p:nvPr>
            <p:ph type="title"/>
          </p:nvPr>
        </p:nvSpPr>
        <p:spPr>
          <a:xfrm>
            <a:off x="2592929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grpSp>
        <p:nvGrpSpPr>
          <p:cNvPr id="357" name="Google Shape;357;p17"/>
          <p:cNvGrpSpPr/>
          <p:nvPr/>
        </p:nvGrpSpPr>
        <p:grpSpPr>
          <a:xfrm>
            <a:off x="866198" y="509810"/>
            <a:ext cx="10638417" cy="5113556"/>
            <a:chOff x="0" y="0"/>
            <a:chExt cx="10638417" cy="5113556"/>
          </a:xfrm>
        </p:grpSpPr>
        <p:sp>
          <p:nvSpPr>
            <p:cNvPr id="358" name="Google Shape;358;p17"/>
            <p:cNvSpPr/>
            <p:nvPr/>
          </p:nvSpPr>
          <p:spPr>
            <a:xfrm rot="5400000">
              <a:off x="6703919" y="-2808057"/>
              <a:ext cx="1073700" cy="6795295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FD0CA">
                <a:alpha val="89803"/>
              </a:srgbClr>
            </a:solidFill>
            <a:ln cap="rnd" cmpd="sng" w="15875">
              <a:solidFill>
                <a:srgbClr val="EFD0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7"/>
            <p:cNvSpPr txBox="1"/>
            <p:nvPr/>
          </p:nvSpPr>
          <p:spPr>
            <a:xfrm>
              <a:off x="3843122" y="105154"/>
              <a:ext cx="6742881" cy="9688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000" lIns="80000" spcFirstLastPara="1" rIns="80000" wrap="square" tIns="400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entury Gothic"/>
                <a:buChar char="•"/>
              </a:pPr>
              <a:r>
                <a:rPr b="1" i="1" lang="ru-RU" sz="21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іРНК міститься в ядрі й цитоплазмі. Вона переносить інформацію про структуру білка від ДНК до місця синтезу білка.</a:t>
              </a:r>
              <a:endParaRPr b="1" i="1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59730" y="0"/>
              <a:ext cx="3822353" cy="1687588"/>
            </a:xfrm>
            <a:prstGeom prst="roundRect">
              <a:avLst>
                <a:gd fmla="val 16667" name="adj"/>
              </a:avLst>
            </a:prstGeom>
            <a:solidFill>
              <a:srgbClr val="D55813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7"/>
            <p:cNvSpPr txBox="1"/>
            <p:nvPr/>
          </p:nvSpPr>
          <p:spPr>
            <a:xfrm>
              <a:off x="142111" y="82381"/>
              <a:ext cx="3657591" cy="15228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825" lIns="247650" spcFirstLastPara="1" rIns="247650" wrap="square" tIns="123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іРНК</a:t>
              </a:r>
              <a:endParaRPr sz="6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2" name="Google Shape;362;p17"/>
            <p:cNvSpPr/>
            <p:nvPr/>
          </p:nvSpPr>
          <p:spPr>
            <a:xfrm rot="5400000">
              <a:off x="6682818" y="-957719"/>
              <a:ext cx="1102611" cy="6808587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0D5C9">
                <a:alpha val="89803"/>
              </a:srgbClr>
            </a:solidFill>
            <a:ln cap="rnd" cmpd="sng" w="15875">
              <a:solidFill>
                <a:srgbClr val="F0D5C9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7"/>
            <p:cNvSpPr txBox="1"/>
            <p:nvPr/>
          </p:nvSpPr>
          <p:spPr>
            <a:xfrm>
              <a:off x="3829831" y="1949093"/>
              <a:ext cx="6754762" cy="994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000" lIns="80000" spcFirstLastPara="1" rIns="80000" wrap="square" tIns="400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entury Gothic"/>
                <a:buChar char="•"/>
              </a:pPr>
              <a:r>
                <a:rPr b="1" i="1" lang="ru-RU" sz="21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тРНК містяться в цитоплазмі клітини. Їхня функція полягає в перенесенні амінокислот до місця синтезу білка – рибосом</a:t>
              </a:r>
              <a:r>
                <a:rPr b="0" i="0" lang="ru-RU" sz="21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</a:t>
              </a:r>
              <a:endParaRPr b="0" i="0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0" y="1757441"/>
              <a:ext cx="3829830" cy="1378264"/>
            </a:xfrm>
            <a:prstGeom prst="roundRect">
              <a:avLst>
                <a:gd fmla="val 16667" name="adj"/>
              </a:avLst>
            </a:prstGeom>
            <a:solidFill>
              <a:srgbClr val="DD7719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7"/>
            <p:cNvSpPr txBox="1"/>
            <p:nvPr/>
          </p:nvSpPr>
          <p:spPr>
            <a:xfrm>
              <a:off x="67281" y="1824722"/>
              <a:ext cx="3695268" cy="12437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825" lIns="247650" spcFirstLastPara="1" rIns="247650" wrap="square" tIns="123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тРНК</a:t>
              </a:r>
              <a:endParaRPr sz="6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6" name="Google Shape;366;p17"/>
            <p:cNvSpPr/>
            <p:nvPr/>
          </p:nvSpPr>
          <p:spPr>
            <a:xfrm rot="5400000">
              <a:off x="6675753" y="757650"/>
              <a:ext cx="1102611" cy="6801938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2DBC9">
                <a:alpha val="89803"/>
              </a:srgbClr>
            </a:solidFill>
            <a:ln cap="rnd" cmpd="sng" w="15875">
              <a:solidFill>
                <a:srgbClr val="F2DBC9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7"/>
            <p:cNvSpPr txBox="1"/>
            <p:nvPr/>
          </p:nvSpPr>
          <p:spPr>
            <a:xfrm>
              <a:off x="3826090" y="3661139"/>
              <a:ext cx="6748113" cy="994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000" lIns="80000" spcFirstLastPara="1" rIns="80000" wrap="square" tIns="400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entury Gothic"/>
                <a:buChar char="•"/>
              </a:pPr>
              <a:r>
                <a:rPr b="1" i="1" lang="ru-RU" sz="21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рРНК входить до складу рибосоми, тобто виконує структурну функцію.</a:t>
              </a:r>
              <a:endParaRPr b="1" i="1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0" y="3205556"/>
              <a:ext cx="3826090" cy="1908000"/>
            </a:xfrm>
            <a:prstGeom prst="roundRect">
              <a:avLst>
                <a:gd fmla="val 16667" name="adj"/>
              </a:avLst>
            </a:prstGeom>
            <a:solidFill>
              <a:srgbClr val="E29621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7"/>
            <p:cNvSpPr txBox="1"/>
            <p:nvPr/>
          </p:nvSpPr>
          <p:spPr>
            <a:xfrm>
              <a:off x="93141" y="3298697"/>
              <a:ext cx="3639808" cy="1721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825" lIns="247650" spcFirstLastPara="1" rIns="247650" wrap="square" tIns="123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рРНК</a:t>
              </a:r>
              <a:endParaRPr sz="6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d03458_10_13a" id="374" name="Google Shape;374;p18"/>
          <p:cNvPicPr preferRelativeResize="0"/>
          <p:nvPr/>
        </p:nvPicPr>
        <p:blipFill rotWithShape="1">
          <a:blip r:embed="rId3">
            <a:alphaModFix/>
          </a:blip>
          <a:srcRect b="12479" l="0" r="0" t="2280"/>
          <a:stretch/>
        </p:blipFill>
        <p:spPr>
          <a:xfrm>
            <a:off x="1703389" y="908051"/>
            <a:ext cx="4625975" cy="54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8"/>
          <p:cNvSpPr txBox="1"/>
          <p:nvPr/>
        </p:nvSpPr>
        <p:spPr>
          <a:xfrm>
            <a:off x="6600057" y="6223000"/>
            <a:ext cx="38885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«листок конюшини»</a:t>
            </a:r>
            <a:endParaRPr/>
          </a:p>
        </p:txBody>
      </p:sp>
      <p:sp>
        <p:nvSpPr>
          <p:cNvPr id="376" name="Google Shape;376;p18"/>
          <p:cNvSpPr txBox="1"/>
          <p:nvPr/>
        </p:nvSpPr>
        <p:spPr>
          <a:xfrm>
            <a:off x="3503613" y="188913"/>
            <a:ext cx="57134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521707"/>
                </a:solidFill>
                <a:latin typeface="Arial Rounded"/>
                <a:ea typeface="Arial Rounded"/>
                <a:cs typeface="Arial Rounded"/>
                <a:sym typeface="Arial Rounded"/>
              </a:rPr>
              <a:t>Транспортна РНК</a:t>
            </a:r>
            <a:endParaRPr/>
          </a:p>
        </p:txBody>
      </p:sp>
      <p:cxnSp>
        <p:nvCxnSpPr>
          <p:cNvPr id="377" name="Google Shape;377;p18"/>
          <p:cNvCxnSpPr/>
          <p:nvPr/>
        </p:nvCxnSpPr>
        <p:spPr>
          <a:xfrm rot="10800000">
            <a:off x="5159375" y="5876926"/>
            <a:ext cx="1620838" cy="504825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602px-3d_tRNA" id="378" name="Google Shape;37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5275" y="1268414"/>
            <a:ext cx="4941888" cy="491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8"/>
          <p:cNvSpPr txBox="1"/>
          <p:nvPr/>
        </p:nvSpPr>
        <p:spPr>
          <a:xfrm>
            <a:off x="6527800" y="4581526"/>
            <a:ext cx="1728788" cy="631825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" lIns="18000" spcFirstLastPara="1" rIns="18000" wrap="square" tIns="10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70-90  нуклеотидів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9"/>
          <p:cNvSpPr txBox="1"/>
          <p:nvPr>
            <p:ph type="title"/>
          </p:nvPr>
        </p:nvSpPr>
        <p:spPr>
          <a:xfrm>
            <a:off x="1709058" y="46796"/>
            <a:ext cx="8835263" cy="1008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521707"/>
              </a:buClr>
              <a:buSzPct val="100000"/>
              <a:buFont typeface="Calibri"/>
              <a:buNone/>
            </a:pPr>
            <a:r>
              <a:rPr b="1" i="1" lang="ru-RU" sz="4400">
                <a:solidFill>
                  <a:srgbClr val="521707"/>
                </a:solidFill>
                <a:latin typeface="Calibri"/>
                <a:ea typeface="Calibri"/>
                <a:cs typeface="Calibri"/>
                <a:sym typeface="Calibri"/>
              </a:rPr>
              <a:t>Рибосомальна РНК – основа рибосом</a:t>
            </a:r>
            <a:endParaRPr/>
          </a:p>
        </p:txBody>
      </p:sp>
      <p:pic>
        <p:nvPicPr>
          <p:cNvPr id="385" name="Google Shape;385;p19"/>
          <p:cNvPicPr preferRelativeResize="0"/>
          <p:nvPr/>
        </p:nvPicPr>
        <p:blipFill rotWithShape="1">
          <a:blip r:embed="rId3">
            <a:alphaModFix/>
          </a:blip>
          <a:srcRect b="12357" l="0" r="0" t="0"/>
          <a:stretch/>
        </p:blipFill>
        <p:spPr>
          <a:xfrm>
            <a:off x="1153625" y="741040"/>
            <a:ext cx="4503737" cy="542766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9"/>
          <p:cNvSpPr txBox="1"/>
          <p:nvPr/>
        </p:nvSpPr>
        <p:spPr>
          <a:xfrm>
            <a:off x="4848347" y="6168703"/>
            <a:ext cx="1368425" cy="327025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" lIns="18000" spcFirstLastPara="1" rIns="18000" wrap="square" tIns="10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S р-РНК</a:t>
            </a:r>
            <a:endParaRPr/>
          </a:p>
        </p:txBody>
      </p:sp>
      <p:sp>
        <p:nvSpPr>
          <p:cNvPr id="387" name="Google Shape;387;p19"/>
          <p:cNvSpPr txBox="1"/>
          <p:nvPr/>
        </p:nvSpPr>
        <p:spPr>
          <a:xfrm>
            <a:off x="6772275" y="923436"/>
            <a:ext cx="4714875" cy="1499138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" lIns="18000" spcFirstLastPara="1" rIns="18000" wrap="square" tIns="10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Найбільша з усіх видів РНК 3-5 тисячі нуклеотидів</a:t>
            </a:r>
            <a:endParaRPr b="1" i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6969643" y="2507678"/>
            <a:ext cx="3635829" cy="3861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9"/>
          <p:cNvSpPr txBox="1"/>
          <p:nvPr/>
        </p:nvSpPr>
        <p:spPr>
          <a:xfrm>
            <a:off x="7821496" y="6304442"/>
            <a:ext cx="1375619" cy="461665"/>
          </a:xfrm>
          <a:prstGeom prst="rect">
            <a:avLst/>
          </a:prstGeom>
          <a:solidFill>
            <a:schemeClr val="lt1"/>
          </a:solidFill>
          <a:ln cap="rnd" cmpd="sng" w="158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р-РНК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0" name="Google Shape;390;p19"/>
          <p:cNvCxnSpPr>
            <a:stCxn id="389" idx="0"/>
          </p:cNvCxnSpPr>
          <p:nvPr/>
        </p:nvCxnSpPr>
        <p:spPr>
          <a:xfrm rot="10800000">
            <a:off x="7920106" y="5658242"/>
            <a:ext cx="589200" cy="646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91" name="Google Shape;391;p19"/>
          <p:cNvCxnSpPr/>
          <p:nvPr/>
        </p:nvCxnSpPr>
        <p:spPr>
          <a:xfrm flipH="1" rot="10800000">
            <a:off x="8231055" y="5943601"/>
            <a:ext cx="556502" cy="450205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2" name="Google Shape;392;p19"/>
          <p:cNvSpPr txBox="1"/>
          <p:nvPr/>
        </p:nvSpPr>
        <p:spPr>
          <a:xfrm>
            <a:off x="7543247" y="3758835"/>
            <a:ext cx="1375619" cy="523220"/>
          </a:xfrm>
          <a:prstGeom prst="rect">
            <a:avLst/>
          </a:prstGeom>
          <a:solidFill>
            <a:schemeClr val="lt1"/>
          </a:solidFill>
          <a:ln cap="rnd" cmpd="sng" w="158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Білки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3" name="Google Shape;393;p19"/>
          <p:cNvCxnSpPr/>
          <p:nvPr/>
        </p:nvCxnSpPr>
        <p:spPr>
          <a:xfrm flipH="1">
            <a:off x="6977015" y="4330159"/>
            <a:ext cx="740956" cy="45256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94" name="Google Shape;394;p19"/>
          <p:cNvCxnSpPr/>
          <p:nvPr/>
        </p:nvCxnSpPr>
        <p:spPr>
          <a:xfrm>
            <a:off x="8613575" y="4330159"/>
            <a:ext cx="788419" cy="1417498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"/>
          <p:cNvSpPr txBox="1"/>
          <p:nvPr>
            <p:ph type="title"/>
          </p:nvPr>
        </p:nvSpPr>
        <p:spPr>
          <a:xfrm>
            <a:off x="1745204" y="26216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4000"/>
              <a:buFont typeface="Times New Roman"/>
              <a:buNone/>
            </a:pPr>
            <a:r>
              <a:rPr b="1" i="1" lang="ru-RU" sz="4000">
                <a:latin typeface="Times New Roman"/>
                <a:ea typeface="Times New Roman"/>
                <a:cs typeface="Times New Roman"/>
                <a:sym typeface="Times New Roman"/>
              </a:rPr>
              <a:t>Мета</a:t>
            </a:r>
            <a:endParaRPr b="1" i="1"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2"/>
          <p:cNvSpPr txBox="1"/>
          <p:nvPr>
            <p:ph idx="1" type="body"/>
          </p:nvPr>
        </p:nvSpPr>
        <p:spPr>
          <a:xfrm>
            <a:off x="542925" y="1323974"/>
            <a:ext cx="11306175" cy="5000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rgbClr val="2C2F34"/>
                </a:solidFill>
                <a:latin typeface="Verdana"/>
                <a:ea typeface="Verdana"/>
                <a:cs typeface="Verdana"/>
                <a:sym typeface="Verdana"/>
              </a:rPr>
              <a:t>поглибити знання про біополімери;</a:t>
            </a:r>
            <a:endParaRPr/>
          </a:p>
          <a:p>
            <a:pPr indent="-1905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i="1" sz="2400">
              <a:solidFill>
                <a:srgbClr val="2C2F3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rgbClr val="2C2F34"/>
                </a:solidFill>
                <a:latin typeface="Verdana"/>
                <a:ea typeface="Verdana"/>
                <a:cs typeface="Verdana"/>
                <a:sym typeface="Verdana"/>
              </a:rPr>
              <a:t>повторити й узагальнити знання про будову,</a:t>
            </a:r>
            <a:endParaRPr/>
          </a:p>
          <a:p>
            <a:pPr indent="-1905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i="1" sz="2400">
              <a:solidFill>
                <a:srgbClr val="2C2F3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i="1" lang="ru-RU" sz="2400">
                <a:solidFill>
                  <a:srgbClr val="2C2F34"/>
                </a:solidFill>
                <a:latin typeface="Verdana"/>
                <a:ea typeface="Verdana"/>
                <a:cs typeface="Verdana"/>
                <a:sym typeface="Verdana"/>
              </a:rPr>
              <a:t> основні властивості й функції ДНК та РНК;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i="1" sz="2400">
              <a:solidFill>
                <a:srgbClr val="2C2F3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rgbClr val="2C2F34"/>
                </a:solidFill>
                <a:latin typeface="Verdana"/>
                <a:ea typeface="Verdana"/>
                <a:cs typeface="Verdana"/>
                <a:sym typeface="Verdana"/>
              </a:rPr>
              <a:t>визначити біологічне значення цих біополімерів</a:t>
            </a:r>
            <a:endParaRPr b="1" i="1" sz="240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0"/>
          <p:cNvSpPr txBox="1"/>
          <p:nvPr/>
        </p:nvSpPr>
        <p:spPr>
          <a:xfrm>
            <a:off x="2655065" y="146254"/>
            <a:ext cx="8556275" cy="769441"/>
          </a:xfrm>
          <a:prstGeom prst="rect">
            <a:avLst/>
          </a:prstGeom>
          <a:solidFill>
            <a:schemeClr val="accent1"/>
          </a:solidFill>
          <a:ln cap="rnd" cmpd="sng" w="15875">
            <a:solidFill>
              <a:srgbClr val="78230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BAC1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Різні види РНК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00" name="Google Shape;400;p20"/>
          <p:cNvGraphicFramePr/>
          <p:nvPr/>
        </p:nvGraphicFramePr>
        <p:xfrm>
          <a:off x="657225" y="1177135"/>
          <a:ext cx="3000000" cy="300000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BAAFF"/>
                    </a:gs>
                    <a:gs pos="35000">
                      <a:srgbClr val="B9C2FF"/>
                    </a:gs>
                    <a:gs pos="100000">
                      <a:srgbClr val="E1E5FF"/>
                    </a:gs>
                  </a:gsLst>
                  <a:lin ang="16200000" scaled="0"/>
                </a:gradFill>
                <a:tableStyleId>{464995B6-F8DD-4E02-A2C9-627F3224B10E}</a:tableStyleId>
              </a:tblPr>
              <a:tblGrid>
                <a:gridCol w="2833700"/>
                <a:gridCol w="2833700"/>
                <a:gridCol w="2833700"/>
                <a:gridCol w="2833700"/>
              </a:tblGrid>
              <a:tr h="522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800" u="none" cap="none" strike="noStrike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Ознаки</a:t>
                      </a:r>
                      <a:endParaRPr b="1" sz="2800" u="none" cap="none" strike="noStrike">
                        <a:solidFill>
                          <a:srgbClr val="92D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800" u="none" cap="none" strike="noStrike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і-РНК</a:t>
                      </a:r>
                      <a:endParaRPr b="1" sz="2800" u="none" cap="none" strike="noStrike">
                        <a:solidFill>
                          <a:srgbClr val="92D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800" u="none" cap="none" strike="noStrike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р-РНК</a:t>
                      </a:r>
                      <a:endParaRPr b="1" sz="2800" u="none" cap="none" strike="noStrike">
                        <a:solidFill>
                          <a:srgbClr val="92D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800" u="none" cap="none" strike="noStrike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т-РНК</a:t>
                      </a:r>
                      <a:endParaRPr b="1" sz="2800" u="none" cap="none" strike="noStrike">
                        <a:solidFill>
                          <a:srgbClr val="92D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6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1) вміст (%)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5%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85%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10%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26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2) Загальна кількість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мономерів в ланцюзі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300-30 тис.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3-5 тис.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70-90 тис.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2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3) Струк­тури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І, II, Ш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І, II, III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І, II, III «ЛИСТ КОНЮШИНИ»</a:t>
                      </a:r>
                      <a:endParaRPr sz="2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6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4) Місце зна­ходження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Ядро, цитоплазма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Рибосоми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Цитоплазма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6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5) Функції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Переписуван­ня інформації з ДНК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Структурна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Транспорт амінокислот</a:t>
                      </a:r>
                      <a:endParaRPr sz="2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5400" marL="25400">
                    <a:lnL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962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1"/>
          <p:cNvSpPr txBox="1"/>
          <p:nvPr>
            <p:ph type="title"/>
          </p:nvPr>
        </p:nvSpPr>
        <p:spPr>
          <a:xfrm>
            <a:off x="1104900" y="271685"/>
            <a:ext cx="10725150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entury Gothic"/>
              <a:buNone/>
            </a:pPr>
            <a:r>
              <a:rPr b="1" i="1" lang="ru-RU">
                <a:solidFill>
                  <a:srgbClr val="0070C0"/>
                </a:solidFill>
              </a:rPr>
              <a:t>Порівняння ДНК та РНК</a:t>
            </a:r>
            <a:r>
              <a:rPr b="1" i="1" lang="ru-RU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 застосування знань)</a:t>
            </a:r>
            <a:endParaRPr/>
          </a:p>
        </p:txBody>
      </p:sp>
      <p:graphicFrame>
        <p:nvGraphicFramePr>
          <p:cNvPr id="406" name="Google Shape;406;p21"/>
          <p:cNvGraphicFramePr/>
          <p:nvPr/>
        </p:nvGraphicFramePr>
        <p:xfrm>
          <a:off x="561975" y="98265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{D5C7DA9A-6A69-4AF7-AD23-9B10DAF15F46}</a:tableStyleId>
              </a:tblPr>
              <a:tblGrid>
                <a:gridCol w="3825875"/>
                <a:gridCol w="3825875"/>
                <a:gridCol w="3825875"/>
              </a:tblGrid>
              <a:tr h="1082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Ознаки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ДНК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/>
                        <a:t>РНК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50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Мономери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661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Нуклеотиди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entury Gothic"/>
                        <a:buNone/>
                      </a:pPr>
                      <a:r>
                        <a:t/>
                      </a:r>
                      <a:endParaRPr b="1" i="1"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entury Gothic"/>
                        <a:buNone/>
                      </a:pPr>
                      <a:r>
                        <a:t/>
                      </a:r>
                      <a:endParaRPr b="1" i="1"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Пентоза</a:t>
                      </a:r>
                      <a:endParaRPr b="1" i="1"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0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Структура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888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Місце знаходження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0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Розташування у ядрі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70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ru-RU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Функції</a:t>
                      </a:r>
                      <a:endParaRPr b="1" i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"/>
          <p:cNvSpPr txBox="1"/>
          <p:nvPr>
            <p:ph type="title"/>
          </p:nvPr>
        </p:nvSpPr>
        <p:spPr>
          <a:xfrm>
            <a:off x="1104900" y="271685"/>
            <a:ext cx="10725150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entury Gothic"/>
              <a:buNone/>
            </a:pPr>
            <a:r>
              <a:rPr b="1" i="1" lang="ru-RU">
                <a:solidFill>
                  <a:srgbClr val="0070C0"/>
                </a:solidFill>
              </a:rPr>
              <a:t>Порівняння ДНК та РНК</a:t>
            </a:r>
            <a:endParaRPr/>
          </a:p>
        </p:txBody>
      </p:sp>
      <p:graphicFrame>
        <p:nvGraphicFramePr>
          <p:cNvPr id="412" name="Google Shape;412;p22"/>
          <p:cNvGraphicFramePr/>
          <p:nvPr/>
        </p:nvGraphicFramePr>
        <p:xfrm>
          <a:off x="438150" y="107790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{D5C7DA9A-6A69-4AF7-AD23-9B10DAF15F46}</a:tableStyleId>
              </a:tblPr>
              <a:tblGrid>
                <a:gridCol w="3892550"/>
                <a:gridCol w="3892550"/>
                <a:gridCol w="3892550"/>
              </a:tblGrid>
              <a:tr h="1082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Ознаки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ДНК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РНК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50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Мономери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Нуклеотиди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Нуклеотиди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661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Нуклеотиди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entury Gothic"/>
                        <a:buNone/>
                      </a:pPr>
                      <a:r>
                        <a:t/>
                      </a:r>
                      <a:endParaRPr b="1" i="1"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entury Gothic"/>
                        <a:buNone/>
                      </a:pPr>
                      <a:r>
                        <a:t/>
                      </a:r>
                      <a:endParaRPr b="1" i="1"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пентоза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entury Gothic"/>
                        <a:buNone/>
                      </a:pPr>
                      <a:r>
                        <a:t/>
                      </a:r>
                      <a:endParaRPr b="1" i="1"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А, Г, Ц, Т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entury Gothic"/>
                        <a:buNone/>
                      </a:pPr>
                      <a:r>
                        <a:t/>
                      </a:r>
                      <a:endParaRPr b="1" i="1"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дезоксирибоза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entury Gothic"/>
                        <a:buNone/>
                      </a:pPr>
                      <a:r>
                        <a:t/>
                      </a:r>
                      <a:endParaRPr b="1" i="1"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А, Г, Ц, У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entury Gothic"/>
                        <a:buNone/>
                      </a:pPr>
                      <a:r>
                        <a:t/>
                      </a:r>
                      <a:endParaRPr b="1" i="1"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рибоза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0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Структура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Подвійна спіраль (еукаріоти)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Один ланцюг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888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Місце знаходження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Ядро, мітохондрії, пластиди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entury Gothic"/>
                        <a:buNone/>
                      </a:pPr>
                      <a:r>
                        <a:t/>
                      </a:r>
                      <a:endParaRPr b="1" i="1"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Ядро, цитоплазма, рибосоми, мітохондрії, хлоропласти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0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Розташування у ядрі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Хромосоми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1" lang="ru-RU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Ядерце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70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ru-RU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Функції</a:t>
                      </a:r>
                      <a:endParaRPr b="1" i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Зберігає спадкову інформацію</a:t>
                      </a:r>
                      <a:endParaRPr b="1" i="1"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Бере</a:t>
                      </a:r>
                      <a:r>
                        <a:rPr b="1" i="1"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b="1" i="1"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участь в реалізації спадкової інформації</a:t>
                      </a:r>
                      <a:endParaRPr b="1" i="1"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3"/>
          <p:cNvSpPr txBox="1"/>
          <p:nvPr>
            <p:ph type="title"/>
          </p:nvPr>
        </p:nvSpPr>
        <p:spPr>
          <a:xfrm>
            <a:off x="523876" y="1"/>
            <a:ext cx="11572874" cy="1055914"/>
          </a:xfrm>
          <a:prstGeom prst="rect">
            <a:avLst/>
          </a:prstGeom>
          <a:solidFill>
            <a:schemeClr val="lt1"/>
          </a:solidFill>
          <a:ln cap="rnd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521707"/>
              </a:buClr>
              <a:buSzPts val="3600"/>
              <a:buFont typeface="Calibri"/>
              <a:buNone/>
            </a:pPr>
            <a:r>
              <a:rPr b="1" i="1" lang="ru-RU">
                <a:solidFill>
                  <a:srgbClr val="521707"/>
                </a:solidFill>
                <a:latin typeface="Calibri"/>
                <a:ea typeface="Calibri"/>
                <a:cs typeface="Calibri"/>
                <a:sym typeface="Calibri"/>
              </a:rPr>
              <a:t>такі незначні відмінності позначаються на фізико-хімічних властивостях молекул</a:t>
            </a:r>
            <a:endParaRPr b="1" i="1">
              <a:solidFill>
                <a:srgbClr val="52170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8" name="Google Shape;418;p23"/>
          <p:cNvGrpSpPr/>
          <p:nvPr/>
        </p:nvGrpSpPr>
        <p:grpSpPr>
          <a:xfrm>
            <a:off x="1530805" y="1190627"/>
            <a:ext cx="8773885" cy="5465985"/>
            <a:chOff x="0" y="843644"/>
            <a:chExt cx="8773885" cy="5465985"/>
          </a:xfrm>
        </p:grpSpPr>
        <p:sp>
          <p:nvSpPr>
            <p:cNvPr id="419" name="Google Shape;419;p23"/>
            <p:cNvSpPr/>
            <p:nvPr/>
          </p:nvSpPr>
          <p:spPr>
            <a:xfrm>
              <a:off x="13443" y="845006"/>
              <a:ext cx="4096302" cy="1024075"/>
            </a:xfrm>
            <a:prstGeom prst="roundRect">
              <a:avLst>
                <a:gd fmla="val 10000" name="adj"/>
              </a:avLst>
            </a:prstGeom>
            <a:solidFill>
              <a:srgbClr val="78230A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3"/>
            <p:cNvSpPr txBox="1"/>
            <p:nvPr/>
          </p:nvSpPr>
          <p:spPr>
            <a:xfrm>
              <a:off x="43437" y="875000"/>
              <a:ext cx="4036314" cy="964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4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ДНК</a:t>
              </a:r>
              <a:endParaRPr b="1" sz="4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1" name="Google Shape;421;p23"/>
            <p:cNvSpPr/>
            <p:nvPr/>
          </p:nvSpPr>
          <p:spPr>
            <a:xfrm rot="5434870">
              <a:off x="1979550" y="1930112"/>
              <a:ext cx="150645" cy="179213"/>
            </a:xfrm>
            <a:prstGeom prst="rightArrow">
              <a:avLst>
                <a:gd fmla="val 66700" name="adj1"/>
                <a:gd fmla="val 50000" name="adj2"/>
              </a:avLst>
            </a:prstGeom>
            <a:solidFill>
              <a:srgbClr val="9D2D0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3"/>
            <p:cNvSpPr/>
            <p:nvPr/>
          </p:nvSpPr>
          <p:spPr>
            <a:xfrm>
              <a:off x="0" y="2170357"/>
              <a:ext cx="4096302" cy="1024075"/>
            </a:xfrm>
            <a:prstGeom prst="roundRect">
              <a:avLst>
                <a:gd fmla="val 10000" name="adj"/>
              </a:avLst>
            </a:prstGeom>
            <a:solidFill>
              <a:srgbClr val="D3B4B2">
                <a:alpha val="89803"/>
              </a:srgbClr>
            </a:solidFill>
            <a:ln cap="rnd" cmpd="sng" w="15875">
              <a:solidFill>
                <a:srgbClr val="D3B4B2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3"/>
            <p:cNvSpPr txBox="1"/>
            <p:nvPr/>
          </p:nvSpPr>
          <p:spPr>
            <a:xfrm>
              <a:off x="29994" y="2200351"/>
              <a:ext cx="4036314" cy="964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Більш стабільна</a:t>
              </a:r>
              <a:endParaRPr b="1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4" name="Google Shape;424;p23"/>
            <p:cNvSpPr/>
            <p:nvPr/>
          </p:nvSpPr>
          <p:spPr>
            <a:xfrm rot="5390304">
              <a:off x="1960493" y="3284039"/>
              <a:ext cx="179214" cy="179213"/>
            </a:xfrm>
            <a:prstGeom prst="rightArrow">
              <a:avLst>
                <a:gd fmla="val 66700" name="adj1"/>
                <a:gd fmla="val 50000" name="adj2"/>
              </a:avLst>
            </a:prstGeom>
            <a:solidFill>
              <a:srgbClr val="CC4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3"/>
            <p:cNvSpPr/>
            <p:nvPr/>
          </p:nvSpPr>
          <p:spPr>
            <a:xfrm>
              <a:off x="3899" y="3552859"/>
              <a:ext cx="4096302" cy="1024075"/>
            </a:xfrm>
            <a:prstGeom prst="roundRect">
              <a:avLst>
                <a:gd fmla="val 10000" name="adj"/>
              </a:avLst>
            </a:prstGeom>
            <a:solidFill>
              <a:srgbClr val="D3B4B2">
                <a:alpha val="89803"/>
              </a:srgbClr>
            </a:solidFill>
            <a:ln cap="rnd" cmpd="sng" w="15875">
              <a:solidFill>
                <a:srgbClr val="D3B4B2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3"/>
            <p:cNvSpPr txBox="1"/>
            <p:nvPr/>
          </p:nvSpPr>
          <p:spPr>
            <a:xfrm>
              <a:off x="33893" y="3582853"/>
              <a:ext cx="4036314" cy="964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2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менше піддається спонтанним розривам ланцюга та модифікаціям хімічними агентами</a:t>
              </a:r>
              <a:endParaRPr b="1" i="1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 rot="5400000">
              <a:off x="1962444" y="4666541"/>
              <a:ext cx="179213" cy="179213"/>
            </a:xfrm>
            <a:prstGeom prst="rightArrow">
              <a:avLst>
                <a:gd fmla="val 66700" name="adj1"/>
                <a:gd fmla="val 50000" name="adj2"/>
              </a:avLst>
            </a:prstGeom>
            <a:solidFill>
              <a:srgbClr val="CD80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3"/>
            <p:cNvSpPr/>
            <p:nvPr/>
          </p:nvSpPr>
          <p:spPr>
            <a:xfrm>
              <a:off x="3899" y="4935361"/>
              <a:ext cx="4096302" cy="1024075"/>
            </a:xfrm>
            <a:prstGeom prst="roundRect">
              <a:avLst>
                <a:gd fmla="val 10000" name="adj"/>
              </a:avLst>
            </a:prstGeom>
            <a:solidFill>
              <a:srgbClr val="D3B4B2">
                <a:alpha val="89803"/>
              </a:srgbClr>
            </a:solidFill>
            <a:ln cap="rnd" cmpd="sng" w="15875">
              <a:solidFill>
                <a:srgbClr val="D3B4B2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3"/>
            <p:cNvSpPr txBox="1"/>
            <p:nvPr/>
          </p:nvSpPr>
          <p:spPr>
            <a:xfrm>
              <a:off x="33893" y="4965355"/>
              <a:ext cx="4036314" cy="964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Надійний зберігач інформації</a:t>
              </a:r>
              <a:endParaRPr b="1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4677583" y="843644"/>
              <a:ext cx="4096302" cy="754651"/>
            </a:xfrm>
            <a:prstGeom prst="roundRect">
              <a:avLst>
                <a:gd fmla="val 10000" name="adj"/>
              </a:avLst>
            </a:prstGeom>
            <a:solidFill>
              <a:srgbClr val="D2B7B5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3"/>
            <p:cNvSpPr txBox="1"/>
            <p:nvPr/>
          </p:nvSpPr>
          <p:spPr>
            <a:xfrm>
              <a:off x="4699686" y="865747"/>
              <a:ext cx="4052096" cy="710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4200">
                  <a:solidFill>
                    <a:srgbClr val="521707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РНК</a:t>
              </a:r>
              <a:endParaRPr b="1" sz="4200">
                <a:solidFill>
                  <a:srgbClr val="521707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 rot="5411246">
              <a:off x="6648345" y="1660007"/>
              <a:ext cx="151319" cy="179213"/>
            </a:xfrm>
            <a:prstGeom prst="rightArrow">
              <a:avLst>
                <a:gd fmla="val 66700" name="adj1"/>
                <a:gd fmla="val 50000" name="adj2"/>
              </a:avLst>
            </a:prstGeom>
            <a:solidFill>
              <a:srgbClr val="D8BB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4673684" y="1900933"/>
              <a:ext cx="4096302" cy="1024075"/>
            </a:xfrm>
            <a:prstGeom prst="roundRect">
              <a:avLst>
                <a:gd fmla="val 10000" name="adj"/>
              </a:avLst>
            </a:prstGeom>
            <a:solidFill>
              <a:srgbClr val="D3B4B2">
                <a:alpha val="89803"/>
              </a:srgbClr>
            </a:solidFill>
            <a:ln cap="rnd" cmpd="sng" w="15875">
              <a:solidFill>
                <a:srgbClr val="D3B4B2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3"/>
            <p:cNvSpPr txBox="1"/>
            <p:nvPr/>
          </p:nvSpPr>
          <p:spPr>
            <a:xfrm>
              <a:off x="4703678" y="1930927"/>
              <a:ext cx="4036314" cy="964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Менш стабільна</a:t>
              </a:r>
              <a:endParaRPr b="1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5" name="Google Shape;435;p23"/>
            <p:cNvSpPr/>
            <p:nvPr/>
          </p:nvSpPr>
          <p:spPr>
            <a:xfrm rot="5400000">
              <a:off x="6632228" y="3014615"/>
              <a:ext cx="179213" cy="179213"/>
            </a:xfrm>
            <a:prstGeom prst="rightArrow">
              <a:avLst>
                <a:gd fmla="val 66700" name="adj1"/>
                <a:gd fmla="val 50000" name="adj2"/>
              </a:avLst>
            </a:prstGeom>
            <a:solidFill>
              <a:srgbClr val="CD80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4673684" y="3283435"/>
              <a:ext cx="4096302" cy="1024075"/>
            </a:xfrm>
            <a:prstGeom prst="roundRect">
              <a:avLst>
                <a:gd fmla="val 10000" name="adj"/>
              </a:avLst>
            </a:prstGeom>
            <a:solidFill>
              <a:srgbClr val="D3B4B2">
                <a:alpha val="89803"/>
              </a:srgbClr>
            </a:solidFill>
            <a:ln cap="rnd" cmpd="sng" w="15875">
              <a:solidFill>
                <a:srgbClr val="D3B4B2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3"/>
            <p:cNvSpPr txBox="1"/>
            <p:nvPr/>
          </p:nvSpPr>
          <p:spPr>
            <a:xfrm>
              <a:off x="4703678" y="3313429"/>
              <a:ext cx="4036314" cy="964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2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здатна набувати найрізноманітніших просторових форм (петлі, шпильки, вузли)</a:t>
              </a:r>
              <a:endParaRPr b="1" i="1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8" name="Google Shape;438;p23"/>
            <p:cNvSpPr/>
            <p:nvPr/>
          </p:nvSpPr>
          <p:spPr>
            <a:xfrm rot="5400000">
              <a:off x="6632228" y="4397117"/>
              <a:ext cx="179213" cy="179213"/>
            </a:xfrm>
            <a:prstGeom prst="rightArrow">
              <a:avLst>
                <a:gd fmla="val 66700" name="adj1"/>
                <a:gd fmla="val 50000" name="adj2"/>
              </a:avLst>
            </a:prstGeom>
            <a:solidFill>
              <a:srgbClr val="CC44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4673684" y="4665937"/>
              <a:ext cx="4096302" cy="1643692"/>
            </a:xfrm>
            <a:prstGeom prst="roundRect">
              <a:avLst>
                <a:gd fmla="val 10000" name="adj"/>
              </a:avLst>
            </a:prstGeom>
            <a:solidFill>
              <a:srgbClr val="D3B4B2">
                <a:alpha val="89803"/>
              </a:srgbClr>
            </a:solidFill>
            <a:ln cap="rnd" cmpd="sng" w="15875">
              <a:solidFill>
                <a:srgbClr val="D3B4B2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3"/>
            <p:cNvSpPr txBox="1"/>
            <p:nvPr/>
          </p:nvSpPr>
          <p:spPr>
            <a:xfrm>
              <a:off x="4721826" y="4714079"/>
              <a:ext cx="4000018" cy="15474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2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Може виконувати різні функції (ферментативну, передача інформації, транспорт АК)</a:t>
              </a:r>
              <a:endParaRPr b="1" i="1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4"/>
          <p:cNvSpPr txBox="1"/>
          <p:nvPr>
            <p:ph type="title"/>
          </p:nvPr>
        </p:nvSpPr>
        <p:spPr>
          <a:xfrm>
            <a:off x="686592" y="319309"/>
            <a:ext cx="10818816" cy="201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entury Gothic"/>
              <a:buNone/>
            </a:pPr>
            <a:r>
              <a:rPr b="1" i="1" lang="ru-RU">
                <a:solidFill>
                  <a:srgbClr val="FF0000"/>
                </a:solidFill>
              </a:rPr>
              <a:t>Методи роботи з молекулами ДНК</a:t>
            </a:r>
            <a:endParaRPr b="1" i="1">
              <a:solidFill>
                <a:srgbClr val="FF0000"/>
              </a:solidFill>
            </a:endParaRPr>
          </a:p>
        </p:txBody>
      </p:sp>
      <p:sp>
        <p:nvSpPr>
          <p:cNvPr id="446" name="Google Shape;446;p24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3600"/>
              <a:buChar char="🠶"/>
            </a:pPr>
            <a:r>
              <a:rPr b="1" i="1" lang="ru-RU" sz="3600">
                <a:latin typeface="Times New Roman"/>
                <a:ea typeface="Times New Roman"/>
                <a:cs typeface="Times New Roman"/>
                <a:sym typeface="Times New Roman"/>
              </a:rPr>
              <a:t>Молекулярне клонування</a:t>
            </a:r>
            <a:endParaRPr/>
          </a:p>
          <a:p>
            <a:pPr indent="-114300" lvl="0" marL="342900" rtl="0" algn="l"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i="1"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3600"/>
              <a:buChar char="🠶"/>
            </a:pPr>
            <a:r>
              <a:rPr b="1" i="1" lang="ru-RU" sz="3600">
                <a:latin typeface="Times New Roman"/>
                <a:ea typeface="Times New Roman"/>
                <a:cs typeface="Times New Roman"/>
                <a:sym typeface="Times New Roman"/>
              </a:rPr>
              <a:t>Гібридизація геномів</a:t>
            </a:r>
            <a:endParaRPr b="1" i="1"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7" name="Google Shape;447;p24"/>
          <p:cNvSpPr/>
          <p:nvPr/>
        </p:nvSpPr>
        <p:spPr>
          <a:xfrm>
            <a:off x="3124200" y="857123"/>
            <a:ext cx="58674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 діяльність)</a:t>
            </a:r>
            <a:br>
              <a:rPr b="1" i="1" lang="ru-RU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5"/>
          <p:cNvSpPr txBox="1"/>
          <p:nvPr>
            <p:ph idx="1" type="body"/>
          </p:nvPr>
        </p:nvSpPr>
        <p:spPr>
          <a:xfrm>
            <a:off x="309563" y="723899"/>
            <a:ext cx="11572874" cy="6467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SzPts val="2800"/>
              <a:buChar char="🠶"/>
            </a:pPr>
            <a:r>
              <a:rPr b="1" lang="ru-RU" sz="2800">
                <a:solidFill>
                  <a:srgbClr val="2C2F34"/>
                </a:solidFill>
                <a:latin typeface="Arial"/>
                <a:ea typeface="Arial"/>
                <a:cs typeface="Arial"/>
                <a:sym typeface="Arial"/>
              </a:rPr>
              <a:t>Молекуля́рне клонува́ння</a:t>
            </a:r>
            <a:r>
              <a:rPr lang="ru-RU" sz="2800">
                <a:solidFill>
                  <a:srgbClr val="2C2F34"/>
                </a:solidFill>
                <a:latin typeface="Arial"/>
                <a:ea typeface="Arial"/>
                <a:cs typeface="Arial"/>
                <a:sym typeface="Arial"/>
              </a:rPr>
              <a:t> — </a:t>
            </a:r>
            <a:r>
              <a:rPr b="1" i="1" lang="ru-RU" sz="2400">
                <a:solidFill>
                  <a:srgbClr val="2C2F34"/>
                </a:solidFill>
                <a:latin typeface="Arial"/>
                <a:ea typeface="Arial"/>
                <a:cs typeface="Arial"/>
                <a:sym typeface="Arial"/>
              </a:rPr>
              <a:t>група методів у молекулярній біології та біотехнології,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rgbClr val="2C2F34"/>
                </a:solidFill>
                <a:latin typeface="Arial"/>
                <a:ea typeface="Arial"/>
                <a:cs typeface="Arial"/>
                <a:sym typeface="Arial"/>
              </a:rPr>
              <a:t> пов'язаних зі створенням </a:t>
            </a:r>
            <a:r>
              <a:rPr b="1" i="1" lang="ru-RU" sz="2400" u="sng">
                <a:solidFill>
                  <a:srgbClr val="EE8208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рекомбінантних молекул ДНК</a:t>
            </a:r>
            <a:r>
              <a:rPr b="1" i="1" lang="ru-RU" sz="2400">
                <a:solidFill>
                  <a:srgbClr val="2C2F34"/>
                </a:solidFill>
                <a:latin typeface="Arial"/>
                <a:ea typeface="Arial"/>
                <a:cs typeface="Arial"/>
                <a:sym typeface="Arial"/>
              </a:rPr>
              <a:t> і отриманням багатьох копій цієї молекули </a:t>
            </a:r>
            <a:r>
              <a:rPr b="1" i="1" lang="ru-RU" sz="2400" u="sng">
                <a:solidFill>
                  <a:srgbClr val="EE8208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 vivo</a:t>
            </a:r>
            <a:r>
              <a:rPr b="1" i="1" lang="ru-RU" sz="2400">
                <a:solidFill>
                  <a:srgbClr val="2C2F3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i="1" sz="2400">
              <a:solidFill>
                <a:srgbClr val="2C2F3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rgbClr val="2C2F34"/>
                </a:solidFill>
                <a:latin typeface="Arial"/>
                <a:ea typeface="Arial"/>
                <a:cs typeface="Arial"/>
                <a:sym typeface="Arial"/>
              </a:rPr>
              <a:t> Термін "клонування" в даному випадку означає, що з однієї клітини, що містить рекомбінантну молекулу ДНК, шляхом мітотичного поділу утворюється велика кількість ідентичних за генетичною інформацією клітин - клонів.</a:t>
            </a:r>
            <a:endParaRPr b="1" i="1" sz="2400"/>
          </a:p>
        </p:txBody>
      </p:sp>
    </p:spTree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6"/>
          <p:cNvSpPr/>
          <p:nvPr/>
        </p:nvSpPr>
        <p:spPr>
          <a:xfrm>
            <a:off x="381000" y="711190"/>
            <a:ext cx="11582400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32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Гібридизація геномів </a:t>
            </a:r>
            <a:endParaRPr b="1" i="1" sz="32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 звичайно використовується у систематиці для порівняння організмів, що належать до близьких груп та для аналізу зміни числа копій генів в </a:t>
            </a:r>
            <a:r>
              <a:rPr b="1" i="1" lang="ru-RU" sz="2400" u="sng">
                <a:solidFill>
                  <a:srgbClr val="0645AD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ДНК</a:t>
            </a:r>
            <a:r>
              <a:rPr b="1" i="1" lang="ru-R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b="1" i="1" lang="ru-RU" sz="2400" u="sng">
                <a:solidFill>
                  <a:srgbClr val="0645AD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пухлинних</a:t>
            </a:r>
            <a:r>
              <a:rPr b="1" i="1" lang="ru-R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клітин.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Метод заснований на гібридизації флюоресцентно або радіоактивно помічених ДНК пухлини (або одного організму) і нормальної ДНК (або іншого організму).</a:t>
            </a:r>
            <a:endParaRPr b="1" i="1" sz="24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7"/>
          <p:cNvSpPr txBox="1"/>
          <p:nvPr>
            <p:ph type="title"/>
          </p:nvPr>
        </p:nvSpPr>
        <p:spPr>
          <a:xfrm>
            <a:off x="1323976" y="257175"/>
            <a:ext cx="10487024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Century Gothic"/>
              <a:buNone/>
            </a:pPr>
            <a:r>
              <a:rPr b="1" lang="ru-RU" sz="4000">
                <a:solidFill>
                  <a:srgbClr val="FF0066"/>
                </a:solidFill>
              </a:rPr>
              <a:t>Використання знань про ДНК в технології</a:t>
            </a:r>
            <a:endParaRPr b="1" sz="4000">
              <a:solidFill>
                <a:srgbClr val="FF0066"/>
              </a:solidFill>
            </a:endParaRPr>
          </a:p>
        </p:txBody>
      </p:sp>
      <p:sp>
        <p:nvSpPr>
          <p:cNvPr id="463" name="Google Shape;463;p27"/>
          <p:cNvSpPr txBox="1"/>
          <p:nvPr>
            <p:ph idx="1" type="body"/>
          </p:nvPr>
        </p:nvSpPr>
        <p:spPr>
          <a:xfrm>
            <a:off x="514350" y="1809750"/>
            <a:ext cx="11677650" cy="4857750"/>
          </a:xfrm>
          <a:prstGeom prst="rect">
            <a:avLst/>
          </a:prstGeom>
          <a:gradFill>
            <a:gsLst>
              <a:gs pos="0">
                <a:srgbClr val="D29A8F"/>
              </a:gs>
              <a:gs pos="50000">
                <a:srgbClr val="E2C2BB"/>
              </a:gs>
              <a:gs pos="100000">
                <a:srgbClr val="F0E0DE"/>
              </a:gs>
            </a:gsLst>
            <a:lin ang="162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</a:pPr>
            <a:r>
              <a:rPr lang="ru-RU" sz="2800">
                <a:solidFill>
                  <a:schemeClr val="dk2"/>
                </a:solidFill>
              </a:rPr>
              <a:t> </a:t>
            </a:r>
            <a:r>
              <a:rPr b="1" i="1" lang="ru-RU" sz="2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Більші кількості ДНК можна одержати за допомогою полімеразної ланцюгової реакції (ПЛР).</a:t>
            </a:r>
            <a:endParaRPr/>
          </a:p>
          <a:p>
            <a:pPr indent="-342900" lvl="0" marL="3429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Times New Roman"/>
              <a:buNone/>
            </a:pPr>
            <a:r>
              <a:rPr b="1" i="1" lang="ru-RU" sz="2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Отримана ДНК може бути проаналізована за допомогою рестрикційного аналізу, тобто розрізання ДНК на певних ділянках за допомогою рестриктаз, та розділення отриманих фрагментів за допомогою гелевого електрофорезу, а потім, якщо необхідно, їх візуалізації за допомогою саузерн-блоту.</a:t>
            </a:r>
            <a:endParaRPr/>
          </a:p>
        </p:txBody>
      </p:sp>
      <p:pic>
        <p:nvPicPr>
          <p:cNvPr id="464" name="Google Shape;46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615" y="3787571"/>
            <a:ext cx="944361" cy="276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8"/>
          <p:cNvSpPr txBox="1"/>
          <p:nvPr>
            <p:ph type="title"/>
          </p:nvPr>
        </p:nvSpPr>
        <p:spPr>
          <a:xfrm>
            <a:off x="1745204" y="1669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i="1"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Судово-медична експертиза</a:t>
            </a:r>
            <a:endParaRPr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0" name="Google Shape;470;p28"/>
          <p:cNvSpPr txBox="1"/>
          <p:nvPr>
            <p:ph idx="1" type="body"/>
          </p:nvPr>
        </p:nvSpPr>
        <p:spPr>
          <a:xfrm>
            <a:off x="447675" y="1276350"/>
            <a:ext cx="9908129" cy="5229225"/>
          </a:xfrm>
          <a:prstGeom prst="rect">
            <a:avLst/>
          </a:prstGeom>
          <a:solidFill>
            <a:srgbClr val="9F421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b="1" lang="ru-RU" sz="2400">
                <a:solidFill>
                  <a:schemeClr val="dk1"/>
                </a:solidFill>
              </a:rPr>
              <a:t>Судмедексперти використовують знайдені на місці злочину ДНК крові, сперми, шкіри, слини або волосся для ідентифікації злочинця.</a:t>
            </a:r>
            <a:endParaRPr/>
          </a:p>
          <a:p>
            <a:pPr indent="-342900" lvl="0" marL="3429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b="1" lang="ru-RU" sz="2400">
                <a:solidFill>
                  <a:schemeClr val="dk1"/>
                </a:solidFill>
              </a:rPr>
              <a:t> Процес ідентифікації називається генетичним фінґерпринтингом або визначенням картини (профайлу) ДНК.</a:t>
            </a:r>
            <a:endParaRPr/>
          </a:p>
          <a:p>
            <a:pPr indent="-342900" lvl="0" marL="3429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b="1" lang="ru-RU" sz="2400">
                <a:solidFill>
                  <a:schemeClr val="dk1"/>
                </a:solidFill>
              </a:rPr>
              <a:t> У фінґерпринтингу порівнюється варіабельні ДНК геному, </a:t>
            </a: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наприклад</a:t>
            </a:r>
            <a:r>
              <a:rPr b="1" lang="ru-RU" sz="2400">
                <a:solidFill>
                  <a:schemeClr val="dk1"/>
                </a:solidFill>
              </a:rPr>
              <a:t>, короткі тандемні повтори й послідовності мінісателітів різних людей.</a:t>
            </a:r>
            <a:endParaRPr/>
          </a:p>
          <a:p>
            <a:pPr indent="-342900" lvl="0" marL="3429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b="1" lang="ru-RU" sz="2400">
                <a:solidFill>
                  <a:schemeClr val="dk1"/>
                </a:solidFill>
              </a:rPr>
              <a:t> Це дуже надійний метод визначення злочинців, хоча визначення може бути утруднене при забрудненні сцени злочину ДНК інших людей.</a:t>
            </a:r>
            <a:endParaRPr/>
          </a:p>
        </p:txBody>
      </p:sp>
      <p:pic>
        <p:nvPicPr>
          <p:cNvPr id="471" name="Google Shape;4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6391" y="1285875"/>
            <a:ext cx="1365622" cy="3999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144">
    <p:cut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9"/>
          <p:cNvSpPr txBox="1"/>
          <p:nvPr>
            <p:ph type="title"/>
          </p:nvPr>
        </p:nvSpPr>
        <p:spPr>
          <a:xfrm>
            <a:off x="381001" y="624110"/>
            <a:ext cx="1112361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Times New Roman"/>
              <a:buNone/>
            </a:pPr>
            <a:r>
              <a:rPr b="1" i="1" lang="ru-RU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Узагальнення</a:t>
            </a:r>
            <a:endParaRPr b="1" i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7" name="Google Shape;47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" y="333374"/>
            <a:ext cx="4000501" cy="64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9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"/>
          <p:cNvSpPr txBox="1"/>
          <p:nvPr>
            <p:ph type="title"/>
          </p:nvPr>
        </p:nvSpPr>
        <p:spPr>
          <a:xfrm>
            <a:off x="95246" y="119285"/>
            <a:ext cx="1140936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3600"/>
              <a:buFont typeface="Century Gothic"/>
              <a:buNone/>
            </a:pPr>
            <a:r>
              <a:rPr b="1" i="1" lang="ru-RU"/>
              <a:t>Пригадаємо </a:t>
            </a:r>
            <a:r>
              <a:rPr b="1" i="1" lang="ru-RU" sz="3200">
                <a:solidFill>
                  <a:srgbClr val="C00000"/>
                </a:solidFill>
              </a:rPr>
              <a:t>механізм реалізації спадкової інформації в клітинах еукаріотів</a:t>
            </a:r>
            <a:endParaRPr b="1" i="1" sz="3200">
              <a:solidFill>
                <a:srgbClr val="C00000"/>
              </a:solidFill>
            </a:endParaRPr>
          </a:p>
        </p:txBody>
      </p:sp>
      <p:grpSp>
        <p:nvGrpSpPr>
          <p:cNvPr id="190" name="Google Shape;190;p3"/>
          <p:cNvGrpSpPr/>
          <p:nvPr/>
        </p:nvGrpSpPr>
        <p:grpSpPr>
          <a:xfrm>
            <a:off x="3535296" y="1303962"/>
            <a:ext cx="5297617" cy="5113988"/>
            <a:chOff x="2671697" y="1898"/>
            <a:chExt cx="5297617" cy="5113988"/>
          </a:xfrm>
        </p:grpSpPr>
        <p:sp>
          <p:nvSpPr>
            <p:cNvPr id="191" name="Google Shape;191;p3"/>
            <p:cNvSpPr/>
            <p:nvPr/>
          </p:nvSpPr>
          <p:spPr>
            <a:xfrm>
              <a:off x="4547630" y="1898"/>
              <a:ext cx="1545752" cy="1545752"/>
            </a:xfrm>
            <a:prstGeom prst="ellipse">
              <a:avLst/>
            </a:prstGeom>
            <a:solidFill>
              <a:srgbClr val="A52F0C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"/>
            <p:cNvSpPr txBox="1"/>
            <p:nvPr/>
          </p:nvSpPr>
          <p:spPr>
            <a:xfrm>
              <a:off x="4774000" y="228268"/>
              <a:ext cx="1093012" cy="1093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2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ДНК</a:t>
              </a:r>
              <a:endParaRPr b="1" i="1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 rot="2160000">
              <a:off x="6044239" y="1188586"/>
              <a:ext cx="409704" cy="521691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CFAA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"/>
            <p:cNvSpPr txBox="1"/>
            <p:nvPr/>
          </p:nvSpPr>
          <p:spPr>
            <a:xfrm rot="2160000">
              <a:off x="6055976" y="1256801"/>
              <a:ext cx="286793" cy="31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6423562" y="1364843"/>
              <a:ext cx="1545752" cy="1545752"/>
            </a:xfrm>
            <a:prstGeom prst="ellipse">
              <a:avLst/>
            </a:prstGeom>
            <a:solidFill>
              <a:srgbClr val="A52F0C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3"/>
            <p:cNvSpPr txBox="1"/>
            <p:nvPr/>
          </p:nvSpPr>
          <p:spPr>
            <a:xfrm>
              <a:off x="6649932" y="1591213"/>
              <a:ext cx="1093012" cy="1093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20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Про РНК</a:t>
              </a:r>
              <a:endParaRPr b="1" i="1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 rot="6480000">
              <a:off x="6636898" y="2968491"/>
              <a:ext cx="409704" cy="521691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CFAA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3"/>
            <p:cNvSpPr txBox="1"/>
            <p:nvPr/>
          </p:nvSpPr>
          <p:spPr>
            <a:xfrm rot="-4320000">
              <a:off x="6717344" y="3014381"/>
              <a:ext cx="286793" cy="31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5707020" y="3570134"/>
              <a:ext cx="1545752" cy="1545752"/>
            </a:xfrm>
            <a:prstGeom prst="ellipse">
              <a:avLst/>
            </a:prstGeom>
            <a:solidFill>
              <a:srgbClr val="A52F0C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"/>
            <p:cNvSpPr txBox="1"/>
            <p:nvPr/>
          </p:nvSpPr>
          <p:spPr>
            <a:xfrm>
              <a:off x="5933390" y="3796504"/>
              <a:ext cx="1093012" cy="1093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2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РНК</a:t>
              </a:r>
              <a:endParaRPr b="1" i="1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 rot="10800000">
              <a:off x="5127249" y="4082165"/>
              <a:ext cx="409704" cy="521691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CFAA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"/>
            <p:cNvSpPr txBox="1"/>
            <p:nvPr/>
          </p:nvSpPr>
          <p:spPr>
            <a:xfrm>
              <a:off x="5250160" y="4186503"/>
              <a:ext cx="286793" cy="31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388240" y="3570134"/>
              <a:ext cx="1545752" cy="1545752"/>
            </a:xfrm>
            <a:prstGeom prst="ellipse">
              <a:avLst/>
            </a:prstGeom>
            <a:solidFill>
              <a:srgbClr val="A52F0C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"/>
            <p:cNvSpPr txBox="1"/>
            <p:nvPr/>
          </p:nvSpPr>
          <p:spPr>
            <a:xfrm>
              <a:off x="3614610" y="3796504"/>
              <a:ext cx="1093012" cy="1093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20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Білок</a:t>
              </a:r>
              <a:endParaRPr b="1" i="1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 rot="-6480000">
              <a:off x="3601575" y="2990547"/>
              <a:ext cx="409704" cy="521691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CFAA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"/>
            <p:cNvSpPr txBox="1"/>
            <p:nvPr/>
          </p:nvSpPr>
          <p:spPr>
            <a:xfrm rot="4320000">
              <a:off x="3682021" y="3153333"/>
              <a:ext cx="286793" cy="31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671697" y="1364843"/>
              <a:ext cx="1545752" cy="1545752"/>
            </a:xfrm>
            <a:prstGeom prst="ellipse">
              <a:avLst/>
            </a:prstGeom>
            <a:solidFill>
              <a:srgbClr val="A52F0C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"/>
            <p:cNvSpPr txBox="1"/>
            <p:nvPr/>
          </p:nvSpPr>
          <p:spPr>
            <a:xfrm>
              <a:off x="2898067" y="1591213"/>
              <a:ext cx="1093012" cy="1093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2000" u="none" cap="none" strike="noStrike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Ознака</a:t>
              </a:r>
              <a:endParaRPr b="0" i="0" sz="20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 rot="-2160000">
              <a:off x="4168306" y="1202217"/>
              <a:ext cx="409704" cy="521691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CFAA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"/>
            <p:cNvSpPr txBox="1"/>
            <p:nvPr/>
          </p:nvSpPr>
          <p:spPr>
            <a:xfrm rot="-2160000">
              <a:off x="4180043" y="1342678"/>
              <a:ext cx="286793" cy="31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0"/>
          <p:cNvSpPr txBox="1"/>
          <p:nvPr>
            <p:ph type="title"/>
          </p:nvPr>
        </p:nvSpPr>
        <p:spPr>
          <a:xfrm>
            <a:off x="2247901" y="147861"/>
            <a:ext cx="8239125" cy="776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3600"/>
              <a:buFont typeface="Century Gothic"/>
              <a:buNone/>
            </a:pPr>
            <a:r>
              <a:rPr b="1" i="1" lang="ru-RU"/>
              <a:t> ТАК ЧИ НІ</a:t>
            </a:r>
            <a:endParaRPr b="1" i="1"/>
          </a:p>
        </p:txBody>
      </p:sp>
      <p:sp>
        <p:nvSpPr>
          <p:cNvPr id="484" name="Google Shape;484;p30"/>
          <p:cNvSpPr txBox="1"/>
          <p:nvPr>
            <p:ph idx="1" type="body"/>
          </p:nvPr>
        </p:nvSpPr>
        <p:spPr>
          <a:xfrm>
            <a:off x="2005013" y="923926"/>
            <a:ext cx="8724899" cy="593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AutoNum type="arabicPeriod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РНК має один ланцюг </a:t>
            </a:r>
            <a:endParaRPr b="1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AutoNum type="arabicPeriod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складу нуклеотиду РНК входять такі нітратні основи як Г, Ц, А, Т. </a:t>
            </a:r>
            <a:endParaRPr b="1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AutoNum type="arabicPeriod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Найменші розміри серед 3основних типів РНК має рРНК </a:t>
            </a:r>
            <a:endParaRPr b="1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AutoNum type="arabicPeriod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складу рибосом входять білок та мРНК. </a:t>
            </a:r>
            <a:endParaRPr b="1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AutoNum type="arabicPeriod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Концепція зародження життя на основі білків створена у 1923 році Олександром Опаріним. </a:t>
            </a:r>
            <a:endParaRPr b="1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AutoNum type="arabicPeriod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Амінокислоти переносить до рибосом тРНК. </a:t>
            </a:r>
            <a:endParaRPr b="1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AutoNum type="arabicPeriod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Більш за все у клітині міститься рРНК. 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1"/>
          <p:cNvSpPr txBox="1"/>
          <p:nvPr>
            <p:ph type="title"/>
          </p:nvPr>
        </p:nvSpPr>
        <p:spPr>
          <a:xfrm>
            <a:off x="3097727" y="166910"/>
            <a:ext cx="6589199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3600"/>
              <a:buFont typeface="Century Gothic"/>
              <a:buNone/>
            </a:pPr>
            <a:r>
              <a:rPr b="1" i="1" lang="ru-RU"/>
              <a:t>ТАК ЧИ НІ</a:t>
            </a:r>
            <a:endParaRPr b="1" i="1"/>
          </a:p>
        </p:txBody>
      </p:sp>
      <p:sp>
        <p:nvSpPr>
          <p:cNvPr id="490" name="Google Shape;490;p31"/>
          <p:cNvSpPr txBox="1"/>
          <p:nvPr>
            <p:ph idx="1" type="body"/>
          </p:nvPr>
        </p:nvSpPr>
        <p:spPr>
          <a:xfrm>
            <a:off x="2228851" y="1162050"/>
            <a:ext cx="8296275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2400"/>
              <a:buNone/>
            </a:pPr>
            <a:r>
              <a:rPr b="1" i="1" lang="ru-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 .Генетичну інформацію від ДНК до рибосом переносить мРНК </a:t>
            </a:r>
            <a:endParaRPr/>
          </a:p>
          <a:p>
            <a:pPr indent="0" lvl="0" marL="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Pts val="2400"/>
              <a:buNone/>
            </a:pPr>
            <a:r>
              <a:rPr b="1" i="1" lang="ru-RU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9 .</a:t>
            </a:r>
            <a:r>
              <a:rPr b="1" i="1" lang="ru-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Найменше в клітині інформаційної РНК. </a:t>
            </a:r>
            <a:endParaRPr b="1" i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Pts val="2400"/>
              <a:buNone/>
            </a:pPr>
            <a:r>
              <a:rPr b="1" i="1" lang="ru-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.За своєю формою рРНК нагадує трилисник конюшини. </a:t>
            </a:r>
            <a:endParaRPr b="1" i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Pts val="2400"/>
              <a:buNone/>
            </a:pPr>
            <a:r>
              <a:rPr b="1" i="1" lang="ru-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11. В прокаріотичних організмів іРНК утворюється в процесі транскрипції в ядрі у вигляді попередника. </a:t>
            </a:r>
            <a:endParaRPr b="1" i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Pts val="2400"/>
              <a:buNone/>
            </a:pPr>
            <a:r>
              <a:rPr b="1" i="1" lang="ru-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12. Вперше ідея про можливість зародження життя не на основі білків, а на основі РНК була висловлена Олександром Річем. </a:t>
            </a:r>
            <a:endParaRPr b="1" i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Pts val="2400"/>
              <a:buNone/>
            </a:pPr>
            <a:r>
              <a:rPr b="1" i="1" lang="ru-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  Геноми ряду вірусів складаються з РНК, тобто у них вона відіграє роль, яку у вищих організмів виконує ДНК. </a:t>
            </a:r>
            <a:endParaRPr b="1" i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Pts val="2400"/>
              <a:buNone/>
            </a:pPr>
            <a:r>
              <a:rPr b="1" i="1" lang="ru-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14. У своїй будові тРНК містить антикодон. </a:t>
            </a:r>
            <a:endParaRPr b="1" i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rtl="0" algn="l"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2"/>
          <p:cNvSpPr txBox="1"/>
          <p:nvPr>
            <p:ph type="title"/>
          </p:nvPr>
        </p:nvSpPr>
        <p:spPr>
          <a:xfrm>
            <a:off x="276226" y="157385"/>
            <a:ext cx="11420474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3600"/>
              <a:buFont typeface="Century Gothic"/>
              <a:buNone/>
            </a:pPr>
            <a:r>
              <a:rPr b="1" i="1" lang="ru-RU"/>
              <a:t>Зроби висновок</a:t>
            </a:r>
            <a:endParaRPr b="1" i="1"/>
          </a:p>
        </p:txBody>
      </p:sp>
      <p:sp>
        <p:nvSpPr>
          <p:cNvPr id="496" name="Google Shape;496;p32"/>
          <p:cNvSpPr txBox="1"/>
          <p:nvPr>
            <p:ph idx="1" type="body"/>
          </p:nvPr>
        </p:nvSpPr>
        <p:spPr>
          <a:xfrm>
            <a:off x="581024" y="1038225"/>
            <a:ext cx="11229975" cy="558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Нуклеїнові кислоти------------------------------------ спадкову інформацію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ДНК------------------------------------ спадкову інформацію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РНК--------------------- спадкову інформацію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РНК бувають-----------------------------------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Транскрипція ---------------------------------------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Сплайсинг ---------------------------------------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Трансляція---------------------------------------------------</a:t>
            </a:r>
            <a:endParaRPr/>
          </a:p>
          <a:p>
            <a:pPr indent="-342900" lvl="0" marL="342900" rtl="0" algn="ctr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b="1"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Білки -----------------------------ознаки</a:t>
            </a:r>
            <a:endParaRPr/>
          </a:p>
          <a:p>
            <a:pPr indent="-190500" lvl="0" marL="34290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i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3"/>
          <p:cNvSpPr/>
          <p:nvPr/>
        </p:nvSpPr>
        <p:spPr>
          <a:xfrm>
            <a:off x="554288" y="0"/>
            <a:ext cx="11542461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1" i="1" lang="ru-RU" sz="32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Нуклеїнові кислоти </a:t>
            </a:r>
            <a:r>
              <a:rPr b="1" i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унікальні молекули, завдяки яким можливо зберігання, передача, і відтворення спадкової інформації в поколіннях</a:t>
            </a:r>
            <a:endParaRPr b="1" i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2" name="Google Shape;50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8517" y="2303555"/>
            <a:ext cx="6630000" cy="44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4"/>
          <p:cNvSpPr txBox="1"/>
          <p:nvPr>
            <p:ph idx="1" type="body"/>
          </p:nvPr>
        </p:nvSpPr>
        <p:spPr>
          <a:xfrm>
            <a:off x="933450" y="624110"/>
            <a:ext cx="10571162" cy="5287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None/>
            </a:pPr>
            <a:r>
              <a:rPr b="1" lang="ru-RU" sz="4000">
                <a:solidFill>
                  <a:srgbClr val="C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Домашнє завдання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</a:pPr>
            <a:r>
              <a:t/>
            </a:r>
            <a:endParaRPr b="1" sz="4000">
              <a:solidFill>
                <a:srgbClr val="C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4000"/>
              <a:buNone/>
            </a:pPr>
            <a:r>
              <a:rPr b="1" lang="ru-RU" sz="4000">
                <a:solidFill>
                  <a:srgbClr val="0000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повт. 16-17 </a:t>
            </a:r>
            <a:endParaRPr b="1" sz="4000">
              <a:solidFill>
                <a:srgbClr val="0000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</a:pPr>
            <a:r>
              <a:t/>
            </a:r>
            <a:endParaRPr b="1" sz="4000">
              <a:solidFill>
                <a:srgbClr val="0000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4000"/>
              <a:buNone/>
            </a:pPr>
            <a:r>
              <a:rPr b="1" lang="ru-RU" sz="4000">
                <a:solidFill>
                  <a:srgbClr val="0000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Опрацювати пар. 18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</a:pPr>
            <a:r>
              <a:t/>
            </a:r>
            <a:endParaRPr b="1" sz="4000">
              <a:solidFill>
                <a:srgbClr val="0000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4000"/>
              <a:buNone/>
            </a:pPr>
            <a:r>
              <a:rPr b="1" lang="ru-RU" sz="4000">
                <a:solidFill>
                  <a:srgbClr val="0000C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Виконайте ситуативне завдання, подане на наступному слайді</a:t>
            </a:r>
            <a:endParaRPr b="1" sz="4000">
              <a:solidFill>
                <a:srgbClr val="0000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228600" lvl="0" marL="342900" rtl="0" algn="ctr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5"/>
          <p:cNvSpPr/>
          <p:nvPr/>
        </p:nvSpPr>
        <p:spPr>
          <a:xfrm>
            <a:off x="400050" y="386342"/>
            <a:ext cx="1171575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</a:t>
            </a:r>
            <a:r>
              <a:rPr b="1" i="1" lang="ru-RU" sz="36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Ситуативне завдання</a:t>
            </a:r>
            <a:endParaRPr b="1" i="1" sz="360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Уявіть,що ви – учений генетик і вивчаєте процеси,що відбуваються в генах після дії радіації.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36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</a:t>
            </a:r>
            <a:r>
              <a:rPr b="1" i="1" lang="ru-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саме </a:t>
            </a:r>
            <a:r>
              <a:rPr b="1" i="1" lang="ru-RU" sz="36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зміниться </a:t>
            </a:r>
            <a:r>
              <a:rPr b="1" i="1" lang="ru-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первинна </a:t>
            </a:r>
            <a:r>
              <a:rPr b="1" i="1" lang="ru-RU" sz="36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структура білка</a:t>
            </a:r>
            <a:r>
              <a:rPr b="1" i="1" lang="ru-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якщо ген, який має структуру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ТТ</a:t>
            </a:r>
            <a:r>
              <a:rPr b="1" i="1" lang="ru-RU" sz="36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</a:t>
            </a:r>
            <a:r>
              <a:rPr b="1" i="1" lang="ru-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АЦЦ </a:t>
            </a:r>
            <a:r>
              <a:rPr b="1" i="1" lang="ru-RU" sz="36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</a:t>
            </a:r>
            <a:r>
              <a:rPr b="1" i="1" lang="ru-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ТГ ГТА,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результаті  мутації втратить </a:t>
            </a:r>
            <a:r>
              <a:rPr b="1" i="1" lang="ru-RU" sz="36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третій і сьомий </a:t>
            </a:r>
            <a:r>
              <a:rPr b="1" i="1" lang="ru-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нуклеотид ?</a:t>
            </a:r>
            <a:endParaRPr b="1" i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 txBox="1"/>
          <p:nvPr/>
        </p:nvSpPr>
        <p:spPr>
          <a:xfrm>
            <a:off x="3124200" y="718457"/>
            <a:ext cx="736962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Дякую за роботу на уроці!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8" name="Google Shape;51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3233" y="3234111"/>
            <a:ext cx="4068598" cy="3154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NA_orbit_animated" id="523" name="Google Shape;523;p3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8587" y="228600"/>
            <a:ext cx="2992438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nano.dcho.ru/date/micro/dna1.gif" id="524" name="Google Shape;524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1212850"/>
            <a:ext cx="7305675" cy="363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8"/>
          <p:cNvSpPr txBox="1"/>
          <p:nvPr>
            <p:ph type="title"/>
          </p:nvPr>
        </p:nvSpPr>
        <p:spPr>
          <a:xfrm>
            <a:off x="781051" y="240960"/>
            <a:ext cx="1072356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3600"/>
              <a:buFont typeface="Century Gothic"/>
              <a:buNone/>
            </a:pPr>
            <a:r>
              <a:rPr b="1" i="1" lang="ru-RU"/>
              <a:t>Використані джерела</a:t>
            </a:r>
            <a:endParaRPr b="1" i="1"/>
          </a:p>
        </p:txBody>
      </p:sp>
      <p:sp>
        <p:nvSpPr>
          <p:cNvPr id="530" name="Google Shape;530;p38"/>
          <p:cNvSpPr txBox="1"/>
          <p:nvPr>
            <p:ph idx="1" type="body"/>
          </p:nvPr>
        </p:nvSpPr>
        <p:spPr>
          <a:xfrm>
            <a:off x="552450" y="1228725"/>
            <a:ext cx="11410950" cy="46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ru-RU" u="sng">
                <a:solidFill>
                  <a:schemeClr val="hlink"/>
                </a:solidFill>
                <a:hlinkClick r:id="rId3"/>
              </a:rPr>
              <a:t>https://naurok.com.ua/prezentaciya-nukle-novi-kisloti-70376.html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ru-RU" u="sng">
                <a:solidFill>
                  <a:schemeClr val="hlink"/>
                </a:solidFill>
                <a:hlinkClick r:id="rId4"/>
              </a:rPr>
              <a:t>https://naurok.com.ua/prezentaciya-nukle-novi-kisloti-124483.html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ru-RU" u="sng">
                <a:solidFill>
                  <a:schemeClr val="hlink"/>
                </a:solidFill>
                <a:hlinkClick r:id="rId5"/>
              </a:rPr>
              <a:t>https://vseosvita.ua/library/prezentacia-do-uroku-na-temu-nukleinovi-kisloti-15443.html</a:t>
            </a:r>
            <a:r>
              <a:rPr lang="ru-RU"/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ru-RU"/>
              <a:t>Біологія : підручн. для 9-го кл. загальноосвіт. навч. закл. / Л.І. Остапченко, П.Г. Балан, В.П. Поліщук. – Київ : Генеза, 2017. – 256 с. </a:t>
            </a:r>
            <a:endParaRPr/>
          </a:p>
          <a:p>
            <a:pPr indent="-245745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45745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45745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45745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45745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b="1" i="1" lang="ru-RU" sz="2600"/>
              <a:t>Презентацію підготувала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b="1" i="1" lang="ru-RU" sz="2600"/>
              <a:t> Гонтар Тетяна Миколаївна,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b="1" i="1" lang="ru-RU" sz="2600"/>
              <a:t> вчитель біології Лубенського ЗЗСО №4</a:t>
            </a:r>
            <a:endParaRPr b="1" i="1" sz="2600"/>
          </a:p>
        </p:txBody>
      </p:sp>
      <p:sp>
        <p:nvSpPr>
          <p:cNvPr id="531" name="Google Shape;531;p38"/>
          <p:cNvSpPr/>
          <p:nvPr/>
        </p:nvSpPr>
        <p:spPr>
          <a:xfrm>
            <a:off x="781051" y="2062624"/>
            <a:ext cx="102203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4"/>
          <p:cNvGrpSpPr/>
          <p:nvPr/>
        </p:nvGrpSpPr>
        <p:grpSpPr>
          <a:xfrm>
            <a:off x="1525513" y="752058"/>
            <a:ext cx="8999460" cy="5277684"/>
            <a:chOff x="1512" y="752057"/>
            <a:chExt cx="8999460" cy="5277684"/>
          </a:xfrm>
        </p:grpSpPr>
        <p:sp>
          <p:nvSpPr>
            <p:cNvPr id="217" name="Google Shape;217;p4"/>
            <p:cNvSpPr/>
            <p:nvPr/>
          </p:nvSpPr>
          <p:spPr>
            <a:xfrm>
              <a:off x="3285907" y="3599071"/>
              <a:ext cx="2430670" cy="2430670"/>
            </a:xfrm>
            <a:prstGeom prst="ellipse">
              <a:avLst/>
            </a:prstGeom>
            <a:solidFill>
              <a:srgbClr val="822608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4"/>
            <p:cNvSpPr txBox="1"/>
            <p:nvPr/>
          </p:nvSpPr>
          <p:spPr>
            <a:xfrm>
              <a:off x="3641870" y="3955034"/>
              <a:ext cx="1718744" cy="1718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4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Матричний синтез</a:t>
              </a:r>
              <a:endParaRPr b="1" i="0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9900000">
              <a:off x="1119890" y="3846594"/>
              <a:ext cx="2124200" cy="692741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9D2D0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1512" y="2994418"/>
              <a:ext cx="2309137" cy="1847309"/>
            </a:xfrm>
            <a:prstGeom prst="roundRect">
              <a:avLst>
                <a:gd fmla="val 10000" name="adj"/>
              </a:avLst>
            </a:prstGeom>
            <a:solidFill>
              <a:srgbClr val="78230A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4"/>
            <p:cNvSpPr txBox="1"/>
            <p:nvPr/>
          </p:nvSpPr>
          <p:spPr>
            <a:xfrm>
              <a:off x="55618" y="3048524"/>
              <a:ext cx="2200925" cy="1739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Реплікація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ДНК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ДНК</a:t>
              </a:r>
              <a:r>
                <a:rPr b="1" i="0" lang="ru-RU" sz="2800" u="none" cap="none" strike="noStrike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→</a:t>
              </a:r>
              <a:r>
                <a:rPr b="1" i="0" lang="ru-RU" sz="28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ДНК</a:t>
              </a:r>
              <a:endParaRPr b="1" i="0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6900000">
              <a:off x="2424408" y="2291930"/>
              <a:ext cx="2124200" cy="692741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CD62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1883076" y="752057"/>
              <a:ext cx="2309137" cy="1847309"/>
            </a:xfrm>
            <a:prstGeom prst="roundRect">
              <a:avLst>
                <a:gd fmla="val 10000" name="adj"/>
              </a:avLst>
            </a:prstGeom>
            <a:solidFill>
              <a:srgbClr val="C6523D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4"/>
            <p:cNvSpPr txBox="1"/>
            <p:nvPr/>
          </p:nvSpPr>
          <p:spPr>
            <a:xfrm>
              <a:off x="1937182" y="806163"/>
              <a:ext cx="2200925" cy="1739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Реплікація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РНК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РНК </a:t>
              </a:r>
              <a:r>
                <a:rPr b="1" i="0" lang="ru-RU" sz="2800" u="none" cap="none" strike="noStrike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→ </a:t>
              </a:r>
              <a:r>
                <a:rPr b="1" i="0" lang="ru-RU" sz="2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РНК</a:t>
              </a:r>
              <a:endParaRPr b="1" i="0" sz="2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 rot="-3900000">
              <a:off x="4453876" y="2291930"/>
              <a:ext cx="2124200" cy="692741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D8BB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4810271" y="752057"/>
              <a:ext cx="2309137" cy="1847309"/>
            </a:xfrm>
            <a:prstGeom prst="roundRect">
              <a:avLst>
                <a:gd fmla="val 10000" name="adj"/>
              </a:avLst>
            </a:prstGeom>
            <a:solidFill>
              <a:srgbClr val="D2B7B5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4"/>
            <p:cNvSpPr txBox="1"/>
            <p:nvPr/>
          </p:nvSpPr>
          <p:spPr>
            <a:xfrm>
              <a:off x="4864377" y="806163"/>
              <a:ext cx="2200925" cy="1739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521707"/>
                  </a:solidFill>
                  <a:latin typeface="Calibri"/>
                  <a:ea typeface="Calibri"/>
                  <a:cs typeface="Calibri"/>
                  <a:sym typeface="Calibri"/>
                </a:rPr>
                <a:t>Транскрипція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521707"/>
                  </a:solidFill>
                  <a:latin typeface="Calibri"/>
                  <a:ea typeface="Calibri"/>
                  <a:cs typeface="Calibri"/>
                  <a:sym typeface="Calibri"/>
                </a:rPr>
                <a:t>ДНК</a:t>
              </a:r>
              <a:r>
                <a:rPr b="1" i="0" lang="ru-RU" sz="2800" u="none" cap="none" strike="noStrike">
                  <a:solidFill>
                    <a:srgbClr val="52170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→</a:t>
              </a:r>
              <a:r>
                <a:rPr b="1" i="0" lang="ru-RU" sz="2800" u="none" cap="none" strike="noStrike">
                  <a:solidFill>
                    <a:srgbClr val="521707"/>
                  </a:solidFill>
                  <a:latin typeface="Calibri"/>
                  <a:ea typeface="Calibri"/>
                  <a:cs typeface="Calibri"/>
                  <a:sym typeface="Calibri"/>
                </a:rPr>
                <a:t>РНК</a:t>
              </a:r>
              <a:endParaRPr b="1" i="0" sz="2800" u="none" cap="none" strike="noStrike">
                <a:solidFill>
                  <a:srgbClr val="52170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 rot="-900000">
              <a:off x="5758394" y="3846594"/>
              <a:ext cx="2124200" cy="692741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rgbClr val="CD62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6691835" y="2994418"/>
              <a:ext cx="2309137" cy="1847309"/>
            </a:xfrm>
            <a:prstGeom prst="roundRect">
              <a:avLst>
                <a:gd fmla="val 10000" name="adj"/>
              </a:avLst>
            </a:prstGeom>
            <a:solidFill>
              <a:srgbClr val="C6523D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4"/>
            <p:cNvSpPr txBox="1"/>
            <p:nvPr/>
          </p:nvSpPr>
          <p:spPr>
            <a:xfrm>
              <a:off x="6745941" y="3048524"/>
              <a:ext cx="2200925" cy="1739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521707"/>
                  </a:solidFill>
                  <a:latin typeface="Calibri"/>
                  <a:ea typeface="Calibri"/>
                  <a:cs typeface="Calibri"/>
                  <a:sym typeface="Calibri"/>
                </a:rPr>
                <a:t>Зворотна транскрипція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521707"/>
                  </a:solidFill>
                  <a:latin typeface="Calibri"/>
                  <a:ea typeface="Calibri"/>
                  <a:cs typeface="Calibri"/>
                  <a:sym typeface="Calibri"/>
                </a:rPr>
                <a:t>РНК </a:t>
              </a:r>
              <a:r>
                <a:rPr b="1" i="0" lang="ru-RU" sz="2800" u="none" cap="none" strike="noStrike">
                  <a:solidFill>
                    <a:srgbClr val="52170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→ </a:t>
              </a:r>
              <a:r>
                <a:rPr b="1" i="0" lang="ru-RU" sz="2800" u="none" cap="none" strike="noStrike">
                  <a:solidFill>
                    <a:srgbClr val="521707"/>
                  </a:solidFill>
                  <a:latin typeface="Calibri"/>
                  <a:ea typeface="Calibri"/>
                  <a:cs typeface="Calibri"/>
                  <a:sym typeface="Calibri"/>
                </a:rPr>
                <a:t>ДНК</a:t>
              </a:r>
              <a:endParaRPr b="1" i="0" sz="2800" u="none" cap="none" strike="noStrike">
                <a:solidFill>
                  <a:srgbClr val="52170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4"/>
          <p:cNvSpPr/>
          <p:nvPr/>
        </p:nvSpPr>
        <p:spPr>
          <a:xfrm>
            <a:off x="1524001" y="4865915"/>
            <a:ext cx="3004457" cy="801529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lt1"/>
          </a:solidFill>
          <a:ln cap="rnd" cmpd="sng" w="158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521707"/>
                </a:solidFill>
                <a:latin typeface="Calibri"/>
                <a:ea typeface="Calibri"/>
                <a:cs typeface="Calibri"/>
                <a:sym typeface="Calibri"/>
              </a:rPr>
              <a:t>ДНК - полімераза</a:t>
            </a:r>
            <a:endParaRPr b="1" i="0" sz="2800" u="none" cap="none" strike="noStrike">
              <a:solidFill>
                <a:srgbClr val="52170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7522029" y="4865915"/>
            <a:ext cx="3004457" cy="1461611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lt1"/>
          </a:solidFill>
          <a:ln cap="rnd" cmpd="sng" w="158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521707"/>
                </a:solidFill>
                <a:latin typeface="Calibri"/>
                <a:ea typeface="Calibri"/>
                <a:cs typeface="Calibri"/>
                <a:sym typeface="Calibri"/>
              </a:rPr>
              <a:t>Зворотна транскриптаза</a:t>
            </a:r>
            <a:endParaRPr b="1" i="0" sz="2800" u="none" cap="none" strike="noStrike">
              <a:solidFill>
                <a:srgbClr val="52170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"/>
          <p:cNvSpPr/>
          <p:nvPr/>
        </p:nvSpPr>
        <p:spPr>
          <a:xfrm>
            <a:off x="1524001" y="1175658"/>
            <a:ext cx="2122715" cy="954107"/>
          </a:xfrm>
          <a:prstGeom prst="rightArrowCallout">
            <a:avLst>
              <a:gd fmla="val 36004" name="adj1"/>
              <a:gd fmla="val 25000" name="adj2"/>
              <a:gd fmla="val 8495" name="adj3"/>
              <a:gd fmla="val 83358" name="adj4"/>
            </a:avLst>
          </a:prstGeom>
          <a:solidFill>
            <a:schemeClr val="lt1"/>
          </a:solidFill>
          <a:ln cap="rnd" cmpd="sng" w="158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521707"/>
                </a:solidFill>
                <a:latin typeface="Calibri"/>
                <a:ea typeface="Calibri"/>
                <a:cs typeface="Calibri"/>
                <a:sym typeface="Calibri"/>
              </a:rPr>
              <a:t>РНК - репліказа</a:t>
            </a:r>
            <a:endParaRPr b="1" i="0" sz="2800" u="none" cap="none" strike="noStrike">
              <a:solidFill>
                <a:srgbClr val="52170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4"/>
          <p:cNvSpPr/>
          <p:nvPr/>
        </p:nvSpPr>
        <p:spPr>
          <a:xfrm>
            <a:off x="6019800" y="78297"/>
            <a:ext cx="3004457" cy="801529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lt1"/>
          </a:solidFill>
          <a:ln cap="rnd" cmpd="sng" w="158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521707"/>
                </a:solidFill>
                <a:latin typeface="Calibri"/>
                <a:ea typeface="Calibri"/>
                <a:cs typeface="Calibri"/>
                <a:sym typeface="Calibri"/>
              </a:rPr>
              <a:t>РНК - полімераза</a:t>
            </a:r>
            <a:endParaRPr b="1" i="0" sz="2800" u="none" cap="none" strike="noStrike">
              <a:solidFill>
                <a:srgbClr val="52170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"/>
          <p:cNvSpPr/>
          <p:nvPr/>
        </p:nvSpPr>
        <p:spPr>
          <a:xfrm>
            <a:off x="1406255" y="0"/>
            <a:ext cx="1003285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1" i="1" lang="ru-RU" sz="28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Нуклеїнові кислоти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b="1" i="1" lang="ru-RU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складні високомолекулярні біополімери, </a:t>
            </a:r>
            <a:r>
              <a:rPr b="1" i="1" lang="ru-RU" sz="28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мономерами </a:t>
            </a:r>
            <a:r>
              <a:rPr b="1" i="1" lang="ru-RU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яких є </a:t>
            </a:r>
            <a:r>
              <a:rPr b="1" i="1" lang="ru-RU" sz="28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нуклеотиди.</a:t>
            </a:r>
            <a:endParaRPr/>
          </a:p>
        </p:txBody>
      </p:sp>
      <p:pic>
        <p:nvPicPr>
          <p:cNvPr id="240" name="Google Shape;24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1196" y="2210510"/>
            <a:ext cx="7498925" cy="4506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upload.wikimedia.org/wikipedia/commons/thumb/2/22/Difference_DNA_RNA-uk.svg/1371px-Difference_DNA_RNA-uk.svg.png" id="245" name="Google Shape;24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436" y="161925"/>
            <a:ext cx="11681564" cy="65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475" y="123824"/>
            <a:ext cx="2963537" cy="405287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7"/>
          <p:cNvSpPr/>
          <p:nvPr/>
        </p:nvSpPr>
        <p:spPr>
          <a:xfrm>
            <a:off x="3251012" y="-1"/>
            <a:ext cx="857258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1" i="1" lang="ru-RU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Вперше нуклеїнові кислоти були виділені у 1869 році з ядер </a:t>
            </a:r>
            <a:r>
              <a:rPr b="1" i="1" lang="ru-RU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лейкоцитів</a:t>
            </a:r>
            <a:r>
              <a:rPr b="1" i="1" lang="ru-RU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ран людини </a:t>
            </a:r>
            <a:endParaRPr b="1" i="1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результаті досліджень швейцарським хіміком </a:t>
            </a:r>
            <a:r>
              <a:rPr b="1" i="1" lang="ru-RU" sz="32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Фрідріхом Мішером.</a:t>
            </a:r>
            <a:endParaRPr b="1" i="1" sz="3200" u="none" cap="none" strike="noStrike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2" name="Google Shape;252;p7"/>
          <p:cNvPicPr preferRelativeResize="0"/>
          <p:nvPr/>
        </p:nvPicPr>
        <p:blipFill rotWithShape="1">
          <a:blip r:embed="rId4">
            <a:alphaModFix/>
          </a:blip>
          <a:srcRect b="13573" l="0" r="0" t="2571"/>
          <a:stretch/>
        </p:blipFill>
        <p:spPr>
          <a:xfrm>
            <a:off x="6980621" y="3580482"/>
            <a:ext cx="5211379" cy="327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45276" y="3580482"/>
            <a:ext cx="4635347" cy="3277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 txBox="1"/>
          <p:nvPr>
            <p:ph type="title"/>
          </p:nvPr>
        </p:nvSpPr>
        <p:spPr>
          <a:xfrm>
            <a:off x="352425" y="243110"/>
            <a:ext cx="11753849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F4210"/>
              </a:buClr>
              <a:buSzPts val="3600"/>
              <a:buFont typeface="Century Gothic"/>
              <a:buNone/>
            </a:pPr>
            <a:r>
              <a:rPr b="1" i="1" lang="ru-RU"/>
              <a:t>Ервін Чаргафф у 1950 році  сформулював правило</a:t>
            </a:r>
            <a:endParaRPr b="1" i="1"/>
          </a:p>
        </p:txBody>
      </p:sp>
      <p:pic>
        <p:nvPicPr>
          <p:cNvPr id="259" name="Google Shape;259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886" y="1350280"/>
            <a:ext cx="10448925" cy="5412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9980" y="1634868"/>
            <a:ext cx="8710703" cy="523852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9"/>
          <p:cNvSpPr/>
          <p:nvPr/>
        </p:nvSpPr>
        <p:spPr>
          <a:xfrm>
            <a:off x="314325" y="65208"/>
            <a:ext cx="1158612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4320" lvl="0" marL="274320" marR="0" rtl="0" algn="ctr">
              <a:spcBef>
                <a:spcPts val="0"/>
              </a:spcBef>
              <a:spcAft>
                <a:spcPts val="0"/>
              </a:spcAft>
              <a:buClr>
                <a:srgbClr val="FF6700"/>
              </a:buClr>
              <a:buSzPts val="1824"/>
              <a:buFont typeface="Arial"/>
              <a:buChar char="•"/>
            </a:pPr>
            <a:r>
              <a:rPr b="1" i="1" lang="ru-RU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Хімічний склад нуклеїнових кислот був остаточно встановлений тільки в кінці 30-х рр. XX ст., а їх будову встановили значно пізніше вчені Д. Вотсон і О. Крик, за що в 1953 р. вони були нагороджені Нобелівською премією.</a:t>
            </a:r>
            <a:endParaRPr b="1" i="1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Пасмо">
  <a:themeElements>
    <a:clrScheme name="Красный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2018-10-03T18:57:51Z</dcterms:created>
  <dc:creator>Герус Михайло</dc:creator>
</cp:coreProperties>
</file>