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4C6-995D-47F6-AB2F-CB89448F417B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74F0-E530-42D4-B735-445571E5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9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4C6-995D-47F6-AB2F-CB89448F417B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74F0-E530-42D4-B735-445571E5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7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4C6-995D-47F6-AB2F-CB89448F417B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74F0-E530-42D4-B735-445571E5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6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4C6-995D-47F6-AB2F-CB89448F417B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74F0-E530-42D4-B735-445571E5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0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4C6-995D-47F6-AB2F-CB89448F417B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74F0-E530-42D4-B735-445571E5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2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4C6-995D-47F6-AB2F-CB89448F417B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74F0-E530-42D4-B735-445571E5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1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4C6-995D-47F6-AB2F-CB89448F417B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74F0-E530-42D4-B735-445571E5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7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4C6-995D-47F6-AB2F-CB89448F417B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74F0-E530-42D4-B735-445571E5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52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4C6-995D-47F6-AB2F-CB89448F417B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74F0-E530-42D4-B735-445571E5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4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4C6-995D-47F6-AB2F-CB89448F417B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74F0-E530-42D4-B735-445571E5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3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4C6-995D-47F6-AB2F-CB89448F417B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74F0-E530-42D4-B735-445571E5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2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0E4C6-995D-47F6-AB2F-CB89448F417B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474F0-E530-42D4-B735-445571E552F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78592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9EB2A8-C8E5-4204-BBDA-6E2CA6C5CA00}"/>
              </a:ext>
            </a:extLst>
          </p:cNvPr>
          <p:cNvSpPr txBox="1"/>
          <p:nvPr/>
        </p:nvSpPr>
        <p:spPr>
          <a:xfrm>
            <a:off x="1438183" y="949912"/>
            <a:ext cx="10360240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Імунна система. Імунітет. Специфічний і неспецифічний імунітет. Імунізація. Алергія. СНІД.</a:t>
            </a:r>
            <a:endParaRPr lang="ru-RU" sz="2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1BEBD1-F943-4007-89B5-3516C3AC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3307857"/>
            <a:ext cx="5055648" cy="30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1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FCCF40-BC90-47AB-8F69-84A06C25D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113" y="257453"/>
            <a:ext cx="10963922" cy="62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86047B96-1435-4FD0-A552-B37E2EAF0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320" y="1036467"/>
            <a:ext cx="10195311" cy="47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9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2C175-4118-4E1F-BEAF-F91D4E3F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лікувальної сироватки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8A0B80D-2D89-4261-99F2-6565D1A7C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681" y="1192985"/>
            <a:ext cx="7936637" cy="531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11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645DB-160D-48D9-9BC6-B7DC24B7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7928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Алергія (від </a:t>
            </a:r>
            <a:r>
              <a:rPr lang="uk-UA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аllos</a:t>
            </a:r>
            <a:r>
              <a:rPr lang="uk-UA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інший, </a:t>
            </a:r>
            <a:r>
              <a:rPr lang="uk-UA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ergon</a:t>
            </a:r>
            <a:r>
              <a:rPr lang="uk-UA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дія) — специфічна реакція імунної системи на дію деяких факторів навколишнього середовища (хімічних речовин, мікроорганізмів і продуктів їхньої життєдіяльності, продуктів харчування тощо). Речовини, які викликають алергічну реакцію, називаються алергенами.</a:t>
            </a:r>
            <a:br>
              <a:rPr lang="ru-RU" sz="2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F448DCF-A99C-4F91-92D9-70C471DF6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6139" y="2770128"/>
            <a:ext cx="3719722" cy="356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1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DDDF075-4847-49AF-8880-2572C9DF4A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150920" y="274639"/>
            <a:ext cx="6267635" cy="4306240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A734C669-E418-481B-90E2-B47DAA44F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 імунодефіциту людини</a:t>
            </a:r>
            <a:endParaRPr lang="ru-RU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487D32-3B94-43D0-AF07-507F5FFE3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950" y="274639"/>
            <a:ext cx="5260121" cy="43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01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147546A-2EB8-41ED-BCFD-B7805631A8B6}"/>
              </a:ext>
            </a:extLst>
          </p:cNvPr>
          <p:cNvSpPr txBox="1"/>
          <p:nvPr/>
        </p:nvSpPr>
        <p:spPr>
          <a:xfrm>
            <a:off x="174594" y="656947"/>
            <a:ext cx="11842812" cy="5156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«Незакінчені речення»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8950" indent="-285750">
              <a:lnSpc>
                <a:spcPct val="150000"/>
              </a:lnSpc>
              <a:buFontTx/>
              <a:buChar char="-"/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організму захищати власну цілісність, біологічну індивідуальність і сталість внутрішнього середовища називається … </a:t>
            </a:r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Чужорідні речовини для організму, що здатні спричинювати імунну реакцію, називаються … 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Лейкоцити-«пожирачі» називаються … 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Імунітет, який забезпечують фагоцити, називається … 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Клітинний імунітет був відкритий … 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Крім клітинного імунітету є імунітет … 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Теорію гуморального імунітету розробив </a:t>
            </a:r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Імунітет, який забезпечують антитіла, називається …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До центральних органів імунної системи відносять … 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До периферичних органів імунної системи відносять … 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5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AD7230-3CB7-4A96-AAB2-09BAC83C9E3B}"/>
              </a:ext>
            </a:extLst>
          </p:cNvPr>
          <p:cNvSpPr txBox="1"/>
          <p:nvPr/>
        </p:nvSpPr>
        <p:spPr>
          <a:xfrm>
            <a:off x="115410" y="603681"/>
            <a:ext cx="11958221" cy="5156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«Незакінчені речення»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Здатність організму захищати власну цілісність, біологічну індивідуальність і сталість внутрішнього середовища називається … (</a:t>
            </a:r>
            <a:r>
              <a:rPr lang="uk-UA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імунітетом</a:t>
            </a: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Чужорідні речовини для організму, що здатні спричинювати імунну реакцію, називаються … (</a:t>
            </a:r>
            <a:r>
              <a:rPr lang="uk-UA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антигенами</a:t>
            </a: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Лейкоцити-«пожирачі» називаються … (</a:t>
            </a:r>
            <a:r>
              <a:rPr lang="uk-UA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фагоцитами</a:t>
            </a: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Імунітет, який забезпечують фагоцити, називається … (</a:t>
            </a:r>
            <a:r>
              <a:rPr lang="uk-UA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клітинним</a:t>
            </a: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Клітинний імунітет був відкритий … (</a:t>
            </a:r>
            <a:r>
              <a:rPr lang="uk-UA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І. Мечниковим</a:t>
            </a: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Крім клітинного імунітету є імунітет … (</a:t>
            </a:r>
            <a:r>
              <a:rPr lang="uk-UA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гуморальний</a:t>
            </a: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Теорію гуморального імунітету розробив … (</a:t>
            </a:r>
            <a:r>
              <a:rPr lang="uk-UA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uk-UA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Ерліх</a:t>
            </a: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Імунітет, який забезпечують антитіла, називається … (</a:t>
            </a:r>
            <a:r>
              <a:rPr lang="uk-UA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гуморальним</a:t>
            </a: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До центральних органів імунної системи відносять … (</a:t>
            </a:r>
            <a:r>
              <a:rPr lang="uk-UA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червоний кістковий мозок, </a:t>
            </a:r>
            <a:r>
              <a:rPr lang="uk-UA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вилочкову</a:t>
            </a:r>
            <a:r>
              <a:rPr lang="uk-UA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залозу</a:t>
            </a: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indent="-215900">
              <a:lnSpc>
                <a:spcPct val="150000"/>
              </a:lnSpc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До периферичних органів імунної системи відносять … (</a:t>
            </a:r>
            <a:r>
              <a:rPr lang="uk-UA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лімфатичні вузли, селезінку, мигдалики, апендикс</a:t>
            </a: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20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EDBD52-DD3B-4F9B-B2B5-28CE22B89206}"/>
              </a:ext>
            </a:extLst>
          </p:cNvPr>
          <p:cNvSpPr txBox="1"/>
          <p:nvPr/>
        </p:nvSpPr>
        <p:spPr>
          <a:xfrm>
            <a:off x="843379" y="488272"/>
            <a:ext cx="8298401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uk-UA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 висновок ми можемо зробити з цього уроку ? </a:t>
            </a:r>
            <a:endParaRPr lang="ru-RU" sz="24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uk-UA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 ви використаєте знання отримані сьогодні?</a:t>
            </a:r>
            <a:endParaRPr lang="ru-RU" sz="24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41544C-31F3-443C-8207-A594C030B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846" y="1851360"/>
            <a:ext cx="8167456" cy="45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79519D-7FF8-4A3A-968B-1C77DCAEF109}"/>
              </a:ext>
            </a:extLst>
          </p:cNvPr>
          <p:cNvSpPr txBox="1"/>
          <p:nvPr/>
        </p:nvSpPr>
        <p:spPr>
          <a:xfrm>
            <a:off x="665826" y="1091953"/>
            <a:ext cx="5752730" cy="1007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Домашнє завдання: опрацювати параграфи 56, 57,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виконати тестові завдання у</a:t>
            </a: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ru-RU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Форм</a:t>
            </a:r>
            <a:r>
              <a:rPr lang="uk-UA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і.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230C1E-DA5A-45CF-8C12-53DFC6130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21" y="1833979"/>
            <a:ext cx="46005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7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63C85-2A0C-44A0-8ADD-2DF129F0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першому тисячолітті нашої ери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невідомо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де точно, але на </a:t>
            </a:r>
            <a:r>
              <a:rPr lang="ru-RU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територіях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сучасної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Індії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Китаю та </a:t>
            </a:r>
            <a:r>
              <a:rPr lang="ru-RU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Близького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Сходу почали </a:t>
            </a:r>
            <a:r>
              <a:rPr lang="ru-RU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вико­ристовувати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технологію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варіоляції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інокуляції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B42EC0-63F9-4638-A85C-D1809D330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290" y="1762020"/>
            <a:ext cx="5270090" cy="317581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A4F66F-6E65-4351-91C1-5B86EE8E639C}"/>
              </a:ext>
            </a:extLst>
          </p:cNvPr>
          <p:cNvSpPr txBox="1"/>
          <p:nvPr/>
        </p:nvSpPr>
        <p:spPr>
          <a:xfrm>
            <a:off x="932155" y="4937839"/>
            <a:ext cx="458975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2800" b="0" i="0" u="none" strike="noStrike" baseline="0" dirty="0">
              <a:solidFill>
                <a:srgbClr val="000000"/>
              </a:solidFill>
              <a:latin typeface="Rostelecom Basis Light"/>
            </a:endParaRPr>
          </a:p>
          <a:p>
            <a:pPr algn="ctr"/>
            <a:r>
              <a:rPr lang="ru-RU" sz="2800" b="0" i="0" u="none" strike="noStrike" baseline="0" dirty="0">
                <a:solidFill>
                  <a:srgbClr val="000000"/>
                </a:solidFill>
                <a:latin typeface="Rostelecom Basis Light"/>
              </a:rPr>
              <a:t> 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Носова </a:t>
            </a:r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варіоляція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інокуляція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Китаї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XI </a:t>
            </a:r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0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B4DBE-4992-460F-800D-53449576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Дженнер робить першу </a:t>
            </a:r>
            <a:r>
              <a:rPr lang="ru-RU" sz="2800" b="0" i="0" u="none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вакцинацію</a:t>
            </a:r>
            <a:r>
              <a:rPr lang="ru-RU" sz="28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Джеймзові</a:t>
            </a:r>
            <a:r>
              <a:rPr lang="ru-RU" sz="28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Фіббзу</a:t>
            </a:r>
            <a:r>
              <a:rPr lang="ru-RU" sz="28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хлопцеві</a:t>
            </a:r>
            <a:r>
              <a:rPr lang="ru-RU" sz="28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800" b="0" i="0" u="none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14 </a:t>
            </a:r>
            <a:r>
              <a:rPr lang="ru-RU" sz="2800" b="0" i="0" u="none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8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1796 року 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6D82AF-089C-4278-BB9B-216BDF00A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157" y="1612162"/>
            <a:ext cx="7830105" cy="5043349"/>
          </a:xfrm>
        </p:spPr>
      </p:pic>
    </p:spTree>
    <p:extLst>
      <p:ext uri="{BB962C8B-B14F-4D97-AF65-F5344CB8AC3E}">
        <p14:creationId xmlns:p14="http://schemas.microsoft.com/office/powerpoint/2010/main" val="136598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BE52F3-C615-4115-A558-A60A1E2C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9395"/>
            <a:ext cx="10972800" cy="5646770"/>
          </a:xfrm>
        </p:spPr>
        <p:txBody>
          <a:bodyPr>
            <a:normAutofit/>
          </a:bodyPr>
          <a:lstStyle/>
          <a:p>
            <a:pPr marL="467360" indent="0"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152400" algn="l"/>
                <a:tab pos="810260" algn="l"/>
              </a:tabLst>
            </a:pPr>
            <a:r>
              <a:rPr lang="uk-UA" sz="4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yriad Pro"/>
              </a:rPr>
              <a:t>План</a:t>
            </a:r>
            <a:endParaRPr lang="ru-RU" sz="4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yriad Pro"/>
            </a:endParaRPr>
          </a:p>
          <a:p>
            <a:pPr marL="763270" indent="-457200">
              <a:lnSpc>
                <a:spcPct val="150000"/>
              </a:lnSpc>
              <a:buAutoNum type="arabicPeriod"/>
            </a:pPr>
            <a:r>
              <a:rPr lang="uk-UA" sz="4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Поняття про імунну систему та  імунітет. </a:t>
            </a:r>
          </a:p>
          <a:p>
            <a:pPr marL="306070" indent="0">
              <a:lnSpc>
                <a:spcPct val="150000"/>
              </a:lnSpc>
              <a:buNone/>
            </a:pPr>
            <a:r>
              <a:rPr lang="uk-UA" sz="4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      </a:t>
            </a:r>
            <a:r>
              <a:rPr lang="uk-UA" sz="4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Специфічний і неспецифічний імунітет</a:t>
            </a:r>
            <a:endParaRPr lang="ru-RU" sz="4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inion Pro"/>
            </a:endParaRPr>
          </a:p>
          <a:p>
            <a:pPr marL="306070" indent="0">
              <a:lnSpc>
                <a:spcPct val="150000"/>
              </a:lnSpc>
              <a:buNone/>
            </a:pPr>
            <a:r>
              <a:rPr lang="uk-UA" sz="4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inion Pro"/>
              </a:rPr>
              <a:t>2.	Види імунітету. </a:t>
            </a:r>
            <a:endParaRPr lang="ru-RU" sz="4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inion Pro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3.	</a:t>
            </a:r>
            <a:r>
              <a:rPr lang="ru-RU" sz="4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Алергія</a:t>
            </a:r>
            <a:r>
              <a:rPr lang="ru-RU" sz="4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СНІД.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9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62E0C-E351-404D-A9DD-2FC5539C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154362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Імунна система — сукупність органів, тканин, клітин, які забезпечують захист організму; система організму, яка контролює сталість клітинного та гуморального складу організму.</a:t>
            </a:r>
            <a:br>
              <a:rPr lang="ru-RU" sz="3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F3A813F-75DB-4A67-8B7A-6C156FAF2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748" y="2665422"/>
            <a:ext cx="6809172" cy="39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6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E922075A-5F08-45AB-BD30-9FCD862D7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86" y="5965794"/>
            <a:ext cx="3651852" cy="617568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Мечников Ілля Ілліч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E1129F-7D4F-4743-8598-6067339BFEF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1790" y="150019"/>
            <a:ext cx="3856038" cy="5430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E7F2F3-CBAE-46D2-9B48-046FA76E6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011" y="150019"/>
            <a:ext cx="5943600" cy="2971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839759-D034-4158-8F78-84C8B0E000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62"/>
          <a:stretch/>
        </p:blipFill>
        <p:spPr>
          <a:xfrm>
            <a:off x="6555388" y="3736181"/>
            <a:ext cx="4080061" cy="28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FAB359-83E5-4A3E-9736-368518CD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2761"/>
            <a:ext cx="10972800" cy="5673403"/>
          </a:xfrm>
        </p:spPr>
        <p:txBody>
          <a:bodyPr/>
          <a:lstStyle/>
          <a:p>
            <a:pPr marL="0" indent="0">
              <a:buNone/>
            </a:pP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Імунітет — це здатність організму захищати власну цілісність, біологічну індивідуальність і сталість внутрішнього середовища.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4252C5-4CA6-4CD8-AEA4-D3216143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81" y="2676017"/>
            <a:ext cx="5725222" cy="37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6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>
            <a:extLst>
              <a:ext uri="{FF2B5EF4-FFF2-40B4-BE49-F238E27FC236}">
                <a16:creationId xmlns:a16="http://schemas.microsoft.com/office/drawing/2014/main" id="{C03F3BB9-9841-485A-90F6-FFFFA3253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55107"/>
            <a:ext cx="10972800" cy="5771057"/>
          </a:xfrm>
        </p:spPr>
        <p:txBody>
          <a:bodyPr/>
          <a:lstStyle/>
          <a:p>
            <a:pPr marL="0" indent="0" algn="ctr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                                                 НЕСПЕЦИФІЧНИЙ</a:t>
            </a:r>
          </a:p>
          <a:p>
            <a:pPr marL="0" indent="0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 антитіла та Т-лімфоцити                                                                           фагоцити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97A279-7FE0-4687-8BE1-9255FCD5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535" y="4690009"/>
            <a:ext cx="2143125" cy="21431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D20194-2FA2-4354-9096-F39B2D9CB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36" y="2874961"/>
            <a:ext cx="3266243" cy="18372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6C0624-0B3E-4FEB-927F-39110B783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495" y="3009529"/>
            <a:ext cx="3643169" cy="25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D1DB3-ECDC-487A-B0A8-4BC9B19F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00554"/>
            <a:ext cx="10972800" cy="637629"/>
          </a:xfrm>
        </p:spPr>
        <p:txBody>
          <a:bodyPr>
            <a:normAutofit fontScale="90000"/>
          </a:bodyPr>
          <a:lstStyle/>
          <a:p>
            <a:r>
              <a:rPr lang="uk-UA" sz="3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Антитіла (від </a:t>
            </a:r>
            <a:r>
              <a:rPr lang="uk-UA" sz="3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sz="3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аnti</a:t>
            </a:r>
            <a:r>
              <a:rPr lang="uk-UA" sz="3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проти, тіло) — γ-глобуліни сироватки крові людини, що утворюються у відповідь на попадання в організм різних антигенів. Антитіла знешкоджують антигени, вступаючи з ними у реакції найрізноманітнішого характеру.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D2F591-1193-48CB-BD8C-D30A9E57A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09588"/>
            <a:ext cx="4344140" cy="43441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2E4809-6857-4A7F-A46D-6F2958D72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981" y="2279458"/>
            <a:ext cx="5491258" cy="43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15853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85</TotalTime>
  <Words>515</Words>
  <Application>Microsoft Office PowerPoint</Application>
  <PresentationFormat>Широкоэкранный</PresentationFormat>
  <Paragraphs>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Rostelecom Basis Light</vt:lpstr>
      <vt:lpstr>Times New Roman</vt:lpstr>
      <vt:lpstr>La mente</vt:lpstr>
      <vt:lpstr>Презентация PowerPoint</vt:lpstr>
      <vt:lpstr>У першому тисячолітті нашої ери, невідомо де точно, але на територіях сучасної Індії, Китаю та Близького Сходу почали вико­ристовувати технологію варіоляції (інокуляції)</vt:lpstr>
      <vt:lpstr>Доктор Дженнер робить першу вакцинацію Джеймзові Фіббзу, хлопцеві 8 років, 14 травня 1796 року </vt:lpstr>
      <vt:lpstr>Презентация PowerPoint</vt:lpstr>
      <vt:lpstr>Імунна система — сукупність органів, тканин, клітин, які забезпечують захист організму; система організму, яка контролює сталість клітинного та гуморального складу організму. </vt:lpstr>
      <vt:lpstr>Презентация PowerPoint</vt:lpstr>
      <vt:lpstr>Презентация PowerPoint</vt:lpstr>
      <vt:lpstr>Презентация PowerPoint</vt:lpstr>
      <vt:lpstr>Антитіла (від грец. аnti — проти, тіло) — γ-глобуліни сироватки крові людини, що утворюються у відповідь на попадання в організм різних антигенів. Антитіла знешкоджують антигени, вступаючи з ними у реакції найрізноманітнішого характеру. </vt:lpstr>
      <vt:lpstr>Презентация PowerPoint</vt:lpstr>
      <vt:lpstr>Презентация PowerPoint</vt:lpstr>
      <vt:lpstr>Виробництво лікувальної сироватки</vt:lpstr>
      <vt:lpstr>Алергія (від грец. аllos — інший, ergon — дія) — специфічна реакція імунної системи на дію деяких факторів навколишнього середовища (хімічних речовин, мікроорганізмів і продуктів їхньої життєдіяльності, продуктів харчування тощо). Речовини, які викликають алергічну реакцію, називаються алергенами.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2021-11-16T12:27:41Z</dcterms:created>
  <dcterms:modified xsi:type="dcterms:W3CDTF">2021-11-16T13:54:54Z</dcterms:modified>
</cp:coreProperties>
</file>