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4D4D4D"/>
    <a:srgbClr val="B92D14"/>
    <a:srgbClr val="35759D"/>
    <a:srgbClr val="35B19D"/>
    <a:srgbClr val="000000"/>
    <a:srgbClr val="E8E8E8"/>
    <a:srgbClr val="1E1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536" autoAdjust="0"/>
    <p:restoredTop sz="95596" autoAdjust="0"/>
  </p:normalViewPr>
  <p:slideViewPr>
    <p:cSldViewPr>
      <p:cViewPr varScale="1">
        <p:scale>
          <a:sx n="114" d="100"/>
          <a:sy n="114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1E9D9E-EB7A-4F1C-9466-D8F0B21518F3}" type="slidenum">
              <a:rPr lang="en-US" altLang="en-US"/>
              <a:pPr/>
              <a:t>‹№›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6D50F-7336-4FE1-A3DE-AA06FFC00654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altLang="en-US" noProof="0" smtClean="0"/>
              <a:t>Зразок заголовка</a:t>
            </a:r>
            <a:endParaRPr lang="en-US" alt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uk-UA" altLang="en-US" noProof="0" smtClean="0"/>
              <a:t>Клацніть, щоб редагувати стиль зразка підзаголовка</a:t>
            </a:r>
            <a:endParaRPr lang="en-US" alt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54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4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val="120223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2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2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0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14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val="32996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val="398231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Зразок заголовка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Редагувати стиль зразка тексту</a:t>
            </a:r>
          </a:p>
          <a:p>
            <a:pPr lvl="1"/>
            <a:r>
              <a:rPr lang="uk-UA" altLang="en-US" smtClean="0"/>
              <a:t>Другий рівень</a:t>
            </a:r>
          </a:p>
          <a:p>
            <a:pPr lvl="2"/>
            <a:r>
              <a:rPr lang="uk-UA" altLang="en-US" smtClean="0"/>
              <a:t>Третій рівень</a:t>
            </a:r>
          </a:p>
          <a:p>
            <a:pPr lvl="3"/>
            <a:r>
              <a:rPr lang="uk-UA" altLang="en-US" smtClean="0"/>
              <a:t>Четвертий рівень</a:t>
            </a:r>
          </a:p>
          <a:p>
            <a:pPr lvl="4"/>
            <a:r>
              <a:rPr lang="uk-UA" altLang="en-US" smtClean="0"/>
              <a:t>П’ятий рівень</a:t>
            </a:r>
            <a:endParaRPr lang="en-US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55576" y="908720"/>
            <a:ext cx="7760568" cy="1512168"/>
          </a:xfrm>
          <a:effectLst>
            <a:softEdge rad="12700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ru-RU" altLang="en-US" sz="4300" dirty="0" err="1" smtClean="0"/>
              <a:t>Внутрішня</a:t>
            </a:r>
            <a:r>
              <a:rPr lang="ru-RU" altLang="en-US" sz="4300" dirty="0" smtClean="0"/>
              <a:t> </a:t>
            </a:r>
            <a:r>
              <a:rPr lang="ru-RU" altLang="en-US" sz="4300" dirty="0" err="1" smtClean="0"/>
              <a:t>будова</a:t>
            </a:r>
            <a:r>
              <a:rPr lang="ru-RU" altLang="en-US" sz="4300" dirty="0" smtClean="0"/>
              <a:t> </a:t>
            </a:r>
            <a:r>
              <a:rPr lang="ru-RU" altLang="en-US" sz="4300" dirty="0" err="1" smtClean="0"/>
              <a:t>сучасного</a:t>
            </a:r>
            <a:r>
              <a:rPr lang="ru-RU" altLang="en-US" sz="4300" dirty="0" smtClean="0"/>
              <a:t> персонального </a:t>
            </a:r>
            <a:r>
              <a:rPr lang="ru-RU" altLang="en-US" sz="4300" dirty="0" err="1" smtClean="0"/>
              <a:t>комп’ютера</a:t>
            </a:r>
            <a:endParaRPr lang="ru-RU" altLang="en-US" sz="43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149080"/>
            <a:ext cx="7848872" cy="1296144"/>
          </a:xfrm>
          <a:solidFill>
            <a:schemeClr val="accent1">
              <a:lumMod val="50000"/>
            </a:schemeClr>
          </a:solidFill>
          <a:effectLst>
            <a:softEdge rad="127000"/>
          </a:effectLst>
        </p:spPr>
        <p:txBody>
          <a:bodyPr/>
          <a:lstStyle/>
          <a:p>
            <a:pPr algn="ctr"/>
            <a:r>
              <a:rPr lang="uk-UA" dirty="0" smtClean="0"/>
              <a:t>Презентацію приготував учитель </a:t>
            </a:r>
            <a:r>
              <a:rPr lang="uk-UA" dirty="0" err="1" smtClean="0"/>
              <a:t>Глобинського</a:t>
            </a:r>
            <a:r>
              <a:rPr lang="uk-UA" dirty="0" smtClean="0"/>
              <a:t> ліцею №1  ім. В.Є. </a:t>
            </a:r>
            <a:r>
              <a:rPr lang="uk-UA" dirty="0" err="1" smtClean="0"/>
              <a:t>Курченка</a:t>
            </a:r>
            <a:r>
              <a:rPr lang="uk-UA" dirty="0" smtClean="0"/>
              <a:t>  Жук С.В.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44001" cy="5373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852761"/>
            <a:ext cx="468052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Інтелект – найбільше , що нас об’єднує !</a:t>
            </a:r>
            <a:endParaRPr lang="en-US" dirty="0"/>
          </a:p>
        </p:txBody>
      </p:sp>
      <p:sp>
        <p:nvSpPr>
          <p:cNvPr id="4" name="Прямокутник 3"/>
          <p:cNvSpPr/>
          <p:nvPr/>
        </p:nvSpPr>
        <p:spPr>
          <a:xfrm>
            <a:off x="107504" y="1849746"/>
            <a:ext cx="4572000" cy="1938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/>
              <a:t>Штучний інтелект </a:t>
            </a:r>
            <a:r>
              <a:rPr lang="en-US" dirty="0" smtClean="0"/>
              <a:t>— </a:t>
            </a:r>
            <a:r>
              <a:rPr lang="uk-UA" dirty="0"/>
              <a:t>це здатність механічної системи отримувати, обробляти та застосовувати отримані знання та вміння</a:t>
            </a:r>
            <a:endParaRPr lang="en-US" dirty="0"/>
          </a:p>
        </p:txBody>
      </p:sp>
      <p:sp>
        <p:nvSpPr>
          <p:cNvPr id="5" name="Прямокутник 4"/>
          <p:cNvSpPr/>
          <p:nvPr/>
        </p:nvSpPr>
        <p:spPr>
          <a:xfrm>
            <a:off x="5580112" y="3645024"/>
            <a:ext cx="3419872" cy="30469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Людський інтелект – </a:t>
            </a:r>
            <a:r>
              <a:rPr lang="uk-UA" dirty="0"/>
              <a:t>ц</a:t>
            </a:r>
            <a:r>
              <a:rPr lang="uk-UA" dirty="0" smtClean="0"/>
              <a:t>е частина розуму</a:t>
            </a:r>
            <a:r>
              <a:rPr lang="uk-UA" dirty="0"/>
              <a:t>, яка відповідає за обробку інформації, абстрактне мислення, винахідницьку діяльність і прийняття рішень</a:t>
            </a:r>
            <a:endParaRPr lang="en-US" dirty="0"/>
          </a:p>
        </p:txBody>
      </p:sp>
      <p:sp>
        <p:nvSpPr>
          <p:cNvPr id="6" name="Прямокутник 5"/>
          <p:cNvSpPr/>
          <p:nvPr/>
        </p:nvSpPr>
        <p:spPr>
          <a:xfrm>
            <a:off x="53753" y="-20308"/>
            <a:ext cx="4572000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/>
              <a:t> </a:t>
            </a:r>
            <a:r>
              <a:rPr lang="uk-UA" dirty="0" smtClean="0"/>
              <a:t>І підводячи підсумки: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58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006"/>
            <a:ext cx="2793935" cy="393220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-42150" y="5274757"/>
            <a:ext cx="3510224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 err="1" smtClean="0"/>
              <a:t>Людині</a:t>
            </a:r>
            <a:r>
              <a:rPr lang="ru-RU" sz="1400" dirty="0" smtClean="0"/>
              <a:t> </a:t>
            </a:r>
            <a:r>
              <a:rPr lang="ru-RU" sz="1400" dirty="0" err="1" smtClean="0"/>
              <a:t>властиво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помилятися</a:t>
            </a:r>
            <a:r>
              <a:rPr lang="ru-RU" sz="1400" dirty="0" smtClean="0"/>
              <a:t>, а </a:t>
            </a:r>
            <a:r>
              <a:rPr lang="ru-RU" sz="1400" dirty="0" err="1" smtClean="0"/>
              <a:t>ще</a:t>
            </a:r>
            <a:r>
              <a:rPr lang="ru-RU" sz="1400" dirty="0" smtClean="0"/>
              <a:t> </a:t>
            </a:r>
            <a:r>
              <a:rPr lang="ru-RU" sz="1400" dirty="0" err="1" smtClean="0"/>
              <a:t>більше</a:t>
            </a:r>
            <a:r>
              <a:rPr lang="ru-RU" sz="1400" dirty="0" smtClean="0"/>
              <a:t>- </a:t>
            </a:r>
            <a:r>
              <a:rPr lang="ru-RU" sz="1400" dirty="0" err="1" smtClean="0"/>
              <a:t>звалювати</a:t>
            </a:r>
            <a:r>
              <a:rPr lang="ru-RU" sz="1400" dirty="0" smtClean="0"/>
              <a:t> </a:t>
            </a:r>
            <a:r>
              <a:rPr lang="ru-RU" sz="1400" dirty="0" err="1" smtClean="0"/>
              <a:t>провину</a:t>
            </a:r>
            <a:r>
              <a:rPr lang="ru-RU" sz="1400" dirty="0" smtClean="0"/>
              <a:t> за </a:t>
            </a:r>
            <a:r>
              <a:rPr lang="ru-RU" sz="1400" dirty="0" err="1" smtClean="0"/>
              <a:t>свої</a:t>
            </a:r>
            <a:r>
              <a:rPr lang="ru-RU" sz="1400" dirty="0" smtClean="0"/>
              <a:t> </a:t>
            </a:r>
            <a:r>
              <a:rPr lang="ru-RU" sz="1400" dirty="0" err="1" smtClean="0"/>
              <a:t>помилки</a:t>
            </a:r>
            <a:r>
              <a:rPr lang="ru-RU" sz="1400" dirty="0" smtClean="0"/>
              <a:t> на </a:t>
            </a:r>
            <a:r>
              <a:rPr lang="ru-RU" sz="1400" dirty="0" err="1" smtClean="0"/>
              <a:t>комп'ютер</a:t>
            </a:r>
            <a:r>
              <a:rPr lang="ru-RU" sz="1400" dirty="0" smtClean="0"/>
              <a:t>                           (Р. </a:t>
            </a:r>
            <a:r>
              <a:rPr lang="ru-RU" sz="1400" dirty="0" err="1" smtClean="0"/>
              <a:t>Орбен</a:t>
            </a:r>
            <a:r>
              <a:rPr lang="ru-RU" sz="1400" dirty="0" smtClean="0"/>
              <a:t>)</a:t>
            </a:r>
            <a:endParaRPr lang="en-US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05" y="260648"/>
            <a:ext cx="2808312" cy="3967298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468074" y="4077072"/>
            <a:ext cx="2400070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 smtClean="0"/>
              <a:t>Я не </a:t>
            </a:r>
            <a:r>
              <a:rPr lang="ru-RU" sz="1400" dirty="0" err="1" smtClean="0"/>
              <a:t>відчуваю</a:t>
            </a:r>
            <a:r>
              <a:rPr lang="ru-RU" sz="1400" dirty="0" smtClean="0"/>
              <a:t> страху перед </a:t>
            </a:r>
            <a:r>
              <a:rPr lang="ru-RU" sz="1400" dirty="0" err="1" smtClean="0"/>
              <a:t>комп'ютерами</a:t>
            </a:r>
            <a:r>
              <a:rPr lang="ru-RU" sz="1400" dirty="0" smtClean="0"/>
              <a:t>, я </a:t>
            </a:r>
            <a:r>
              <a:rPr lang="ru-RU" sz="1400" dirty="0" err="1" smtClean="0"/>
              <a:t>жахаюсь</a:t>
            </a:r>
            <a:r>
              <a:rPr lang="ru-RU" sz="1400" dirty="0" smtClean="0"/>
              <a:t> </a:t>
            </a:r>
            <a:r>
              <a:rPr lang="ru-RU" sz="1400" dirty="0" err="1" smtClean="0"/>
              <a:t>їх</a:t>
            </a:r>
            <a:r>
              <a:rPr lang="ru-RU" sz="1400" dirty="0" smtClean="0"/>
              <a:t> </a:t>
            </a:r>
            <a:r>
              <a:rPr lang="ru-RU" sz="1400" dirty="0" err="1" smtClean="0"/>
              <a:t>відсутності</a:t>
            </a:r>
            <a:endParaRPr lang="ru-RU" sz="1400" dirty="0" smtClean="0"/>
          </a:p>
          <a:p>
            <a:r>
              <a:rPr lang="ru-RU" sz="1400" dirty="0" smtClean="0"/>
              <a:t>(</a:t>
            </a:r>
            <a:r>
              <a:rPr lang="ru-RU" sz="1400" dirty="0" err="1" smtClean="0"/>
              <a:t>А.Азімов</a:t>
            </a:r>
            <a:r>
              <a:rPr lang="ru-RU" sz="1400" dirty="0" smtClean="0"/>
              <a:t>)</a:t>
            </a:r>
            <a:endParaRPr lang="en-US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177" y="404664"/>
            <a:ext cx="3124200" cy="1457325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6300192" y="1700808"/>
            <a:ext cx="2267744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dirty="0" err="1" smtClean="0"/>
              <a:t>Машини</a:t>
            </a:r>
            <a:r>
              <a:rPr lang="ru-RU" sz="1400" dirty="0" smtClean="0"/>
              <a:t> </a:t>
            </a:r>
            <a:r>
              <a:rPr lang="ru-RU" sz="1400" dirty="0" err="1" smtClean="0"/>
              <a:t>повинні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працювати</a:t>
            </a:r>
            <a:r>
              <a:rPr lang="ru-RU" sz="1400" dirty="0" smtClean="0"/>
              <a:t>. Люди </a:t>
            </a:r>
            <a:r>
              <a:rPr lang="ru-RU" sz="1400" dirty="0" err="1" smtClean="0"/>
              <a:t>повинні</a:t>
            </a:r>
            <a:r>
              <a:rPr lang="ru-RU" sz="1400" dirty="0" smtClean="0"/>
              <a:t> </a:t>
            </a:r>
            <a:r>
              <a:rPr lang="ru-RU" sz="1400" dirty="0" err="1" smtClean="0"/>
              <a:t>думати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(Принцип </a:t>
            </a:r>
            <a:r>
              <a:rPr lang="en-US" sz="1400" dirty="0" smtClean="0"/>
              <a:t>IBM)</a:t>
            </a:r>
            <a:endParaRPr lang="en-US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2780928"/>
            <a:ext cx="2341665" cy="3126242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3923928" y="5770228"/>
            <a:ext cx="4572000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sz="1400" dirty="0" smtClean="0"/>
              <a:t>Людина </a:t>
            </a:r>
            <a:r>
              <a:rPr lang="ru-RU" sz="1400" dirty="0" err="1" smtClean="0"/>
              <a:t>додає</a:t>
            </a:r>
            <a:r>
              <a:rPr lang="ru-RU" sz="1400" dirty="0" smtClean="0"/>
              <a:t> </a:t>
            </a:r>
            <a:r>
              <a:rPr lang="ru-RU" sz="1400" dirty="0" err="1" smtClean="0"/>
              <a:t>кібернетичним</a:t>
            </a:r>
            <a:r>
              <a:rPr lang="ru-RU" sz="1400" dirty="0" smtClean="0"/>
              <a:t> машинам </a:t>
            </a:r>
            <a:r>
              <a:rPr lang="ru-RU" sz="1400" dirty="0" err="1" smtClean="0"/>
              <a:t>здатність</a:t>
            </a:r>
            <a:r>
              <a:rPr lang="ru-RU" sz="1400" dirty="0" smtClean="0"/>
              <a:t> </a:t>
            </a:r>
            <a:r>
              <a:rPr lang="ru-RU" sz="1400" dirty="0" err="1" smtClean="0"/>
              <a:t>творити</a:t>
            </a:r>
            <a:r>
              <a:rPr lang="ru-RU" sz="1400" dirty="0" smtClean="0"/>
              <a:t> і </a:t>
            </a:r>
            <a:r>
              <a:rPr lang="ru-RU" sz="1400" dirty="0" err="1" smtClean="0"/>
              <a:t>створює</a:t>
            </a:r>
            <a:r>
              <a:rPr lang="ru-RU" sz="1400" dirty="0" smtClean="0"/>
              <a:t> </a:t>
            </a:r>
            <a:r>
              <a:rPr lang="ru-RU" sz="1400" dirty="0" err="1" smtClean="0"/>
              <a:t>цим</a:t>
            </a:r>
            <a:r>
              <a:rPr lang="ru-RU" sz="1400" dirty="0" smtClean="0"/>
              <a:t> </a:t>
            </a:r>
            <a:r>
              <a:rPr lang="ru-RU" sz="1400" dirty="0" err="1" smtClean="0"/>
              <a:t>собі</a:t>
            </a:r>
            <a:r>
              <a:rPr lang="ru-RU" sz="1400" dirty="0" smtClean="0"/>
              <a:t> </a:t>
            </a:r>
            <a:r>
              <a:rPr lang="ru-RU" sz="1400" dirty="0" err="1" smtClean="0"/>
              <a:t>могутнього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помічника</a:t>
            </a:r>
            <a:r>
              <a:rPr lang="en-US" sz="1400" dirty="0" smtClean="0"/>
              <a:t> (</a:t>
            </a:r>
            <a:r>
              <a:rPr lang="uk-UA" sz="1400" dirty="0" err="1" smtClean="0"/>
              <a:t>Н.Вінер</a:t>
            </a:r>
            <a:r>
              <a:rPr lang="uk-UA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4800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76250"/>
            <a:ext cx="4541838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6016" y="1052736"/>
            <a:ext cx="367240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Чи задумувалися ви колись , як схожі між собою люди і комп’ютери?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7" y="3227188"/>
            <a:ext cx="4685571" cy="3514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6" y="4797152"/>
            <a:ext cx="3630670" cy="1569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Ну що ж, давайте подивимося разом, і ви побачите, скільки у нас спільного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8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32656"/>
            <a:ext cx="3240360" cy="3653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184" y="2004893"/>
            <a:ext cx="3655293" cy="3655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1151980"/>
            <a:ext cx="5328592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/>
              <a:t>Скеле́т</a:t>
            </a:r>
            <a:r>
              <a:rPr lang="uk-UA" dirty="0" smtClean="0"/>
              <a:t> або </a:t>
            </a:r>
            <a:r>
              <a:rPr lang="uk-UA" dirty="0" err="1" smtClean="0"/>
              <a:t>кістя́к</a:t>
            </a:r>
            <a:r>
              <a:rPr lang="uk-UA" dirty="0" smtClean="0"/>
              <a:t> людини, слугує опорою тіла або окремих його частин</a:t>
            </a:r>
            <a:endParaRPr lang="en-US" dirty="0"/>
          </a:p>
        </p:txBody>
      </p:sp>
      <p:sp>
        <p:nvSpPr>
          <p:cNvPr id="5" name="Прямокутник 4"/>
          <p:cNvSpPr/>
          <p:nvPr/>
        </p:nvSpPr>
        <p:spPr>
          <a:xfrm>
            <a:off x="467544" y="4180344"/>
            <a:ext cx="4824536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 smtClean="0"/>
              <a:t>Скелет ПК, </a:t>
            </a:r>
            <a:r>
              <a:rPr lang="uk-UA" dirty="0" err="1"/>
              <a:t>м</a:t>
            </a:r>
            <a:r>
              <a:rPr lang="uk-UA" dirty="0" err="1" smtClean="0"/>
              <a:t>атери́нська</a:t>
            </a:r>
            <a:r>
              <a:rPr lang="uk-UA" dirty="0" smtClean="0"/>
              <a:t> </a:t>
            </a:r>
            <a:r>
              <a:rPr lang="uk-UA" dirty="0" err="1" smtClean="0"/>
              <a:t>пла́та</a:t>
            </a:r>
            <a:r>
              <a:rPr lang="uk-UA" dirty="0" smtClean="0"/>
              <a:t>, </a:t>
            </a:r>
            <a:r>
              <a:rPr lang="en-US" dirty="0" smtClean="0"/>
              <a:t>— </a:t>
            </a:r>
            <a:r>
              <a:rPr lang="uk-UA" dirty="0" smtClean="0"/>
              <a:t>плата, на якій містяться основні компоненти комп'ютера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657671"/>
            <a:ext cx="784887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Материнська плата є кістяком чи скелетом ПК, на ній кріпляться основні деталі, свого роду частини організму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6672" y="620688"/>
            <a:ext cx="7552839" cy="424847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427984" y="516936"/>
            <a:ext cx="4572000" cy="3416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ru-RU" dirty="0" err="1" smtClean="0"/>
              <a:t>Процесор</a:t>
            </a:r>
            <a:r>
              <a:rPr lang="ru-RU" dirty="0" smtClean="0"/>
              <a:t> — це «</a:t>
            </a:r>
            <a:r>
              <a:rPr lang="ru-RU" dirty="0" err="1" smtClean="0"/>
              <a:t>мозок</a:t>
            </a:r>
            <a:r>
              <a:rPr lang="ru-RU" dirty="0" smtClean="0"/>
              <a:t>» </a:t>
            </a:r>
            <a:r>
              <a:rPr lang="ru-RU" dirty="0" err="1" smtClean="0"/>
              <a:t>комп'ютера</a:t>
            </a:r>
            <a:r>
              <a:rPr lang="ru-RU" dirty="0" smtClean="0"/>
              <a:t>. </a:t>
            </a:r>
            <a:r>
              <a:rPr lang="ru-RU" dirty="0" err="1" smtClean="0"/>
              <a:t>Процесором</a:t>
            </a:r>
            <a:r>
              <a:rPr lang="ru-RU" dirty="0" smtClean="0"/>
              <a:t> </a:t>
            </a:r>
            <a:r>
              <a:rPr lang="ru-RU" dirty="0" err="1" smtClean="0"/>
              <a:t>називається</a:t>
            </a:r>
            <a:r>
              <a:rPr lang="ru-RU" dirty="0" smtClean="0"/>
              <a:t> </a:t>
            </a:r>
            <a:r>
              <a:rPr lang="ru-RU" dirty="0" err="1" smtClean="0"/>
              <a:t>пристрій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здатен</a:t>
            </a:r>
            <a:r>
              <a:rPr lang="ru-RU" dirty="0" smtClean="0"/>
              <a:t> </a:t>
            </a:r>
            <a:r>
              <a:rPr lang="ru-RU" dirty="0" err="1" smtClean="0"/>
              <a:t>обробляти</a:t>
            </a:r>
            <a:r>
              <a:rPr lang="ru-RU" dirty="0" smtClean="0"/>
              <a:t> </a:t>
            </a:r>
            <a:r>
              <a:rPr lang="ru-RU" dirty="0" err="1" smtClean="0"/>
              <a:t>програмний</a:t>
            </a:r>
            <a:r>
              <a:rPr lang="ru-RU" dirty="0" smtClean="0"/>
              <a:t> код і </a:t>
            </a:r>
            <a:r>
              <a:rPr lang="ru-RU" dirty="0" err="1" smtClean="0"/>
              <a:t>визначати</a:t>
            </a:r>
            <a:r>
              <a:rPr lang="ru-RU" dirty="0" smtClean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функції</a:t>
            </a:r>
            <a:r>
              <a:rPr lang="ru-RU" dirty="0" smtClean="0"/>
              <a:t> </a:t>
            </a:r>
            <a:r>
              <a:rPr lang="ru-RU" dirty="0" err="1" smtClean="0"/>
              <a:t>комп'ютера</a:t>
            </a:r>
            <a:r>
              <a:rPr lang="ru-RU" dirty="0" smtClean="0"/>
              <a:t> з </a:t>
            </a:r>
            <a:r>
              <a:rPr lang="ru-RU" dirty="0" err="1" smtClean="0"/>
              <a:t>обробки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процесор</a:t>
            </a:r>
            <a:r>
              <a:rPr lang="ru-RU" dirty="0" smtClean="0"/>
              <a:t> </a:t>
            </a:r>
            <a:r>
              <a:rPr lang="ru-RU" dirty="0" err="1" smtClean="0"/>
              <a:t>виконує</a:t>
            </a:r>
            <a:r>
              <a:rPr lang="ru-RU" dirty="0" smtClean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процеси</a:t>
            </a:r>
            <a:r>
              <a:rPr lang="ru-RU" dirty="0" smtClean="0"/>
              <a:t> в </a:t>
            </a:r>
            <a:r>
              <a:rPr lang="ru-RU" dirty="0" err="1" smtClean="0"/>
              <a:t>комп'ютері</a:t>
            </a:r>
            <a:r>
              <a:rPr lang="ru-RU" dirty="0" smtClean="0"/>
              <a:t>.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69" y="4293096"/>
            <a:ext cx="4086994" cy="2238519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473577" y="4797152"/>
            <a:ext cx="4572000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 smtClean="0"/>
              <a:t>Мозок людини відповідає за виконання найрізноманітніших задач: від контролю життєвих функцій до вищої психічної діяльності.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47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582" y="219868"/>
            <a:ext cx="3885901" cy="24714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1775123"/>
            <a:ext cx="5485111" cy="2548384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68287" y="214875"/>
            <a:ext cx="4572000" cy="23083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ru-RU" dirty="0" err="1" smtClean="0">
                <a:solidFill>
                  <a:srgbClr val="333333"/>
                </a:solidFill>
              </a:rPr>
              <a:t>Пам’ять</a:t>
            </a:r>
            <a:r>
              <a:rPr lang="ru-RU" dirty="0" smtClean="0">
                <a:solidFill>
                  <a:srgbClr val="333333"/>
                </a:solidFill>
              </a:rPr>
              <a:t> ПК - оперативна та </a:t>
            </a:r>
            <a:r>
              <a:rPr lang="ru-RU" dirty="0" err="1" smtClean="0">
                <a:solidFill>
                  <a:srgbClr val="333333"/>
                </a:solidFill>
              </a:rPr>
              <a:t>зовнішня</a:t>
            </a:r>
            <a:r>
              <a:rPr lang="ru-RU" dirty="0" smtClean="0">
                <a:solidFill>
                  <a:srgbClr val="333333"/>
                </a:solidFill>
              </a:rPr>
              <a:t> - </a:t>
            </a:r>
            <a:r>
              <a:rPr lang="ru-RU" dirty="0" err="1" smtClean="0">
                <a:solidFill>
                  <a:srgbClr val="333333"/>
                </a:solidFill>
              </a:rPr>
              <a:t>частина</a:t>
            </a:r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 err="1" smtClean="0">
                <a:solidFill>
                  <a:srgbClr val="333333"/>
                </a:solidFill>
              </a:rPr>
              <a:t>комп'ютера</a:t>
            </a:r>
            <a:r>
              <a:rPr lang="ru-RU" dirty="0" smtClean="0">
                <a:solidFill>
                  <a:srgbClr val="333333"/>
                </a:solidFill>
              </a:rPr>
              <a:t>, </a:t>
            </a:r>
            <a:r>
              <a:rPr lang="ru-RU" dirty="0" err="1" smtClean="0">
                <a:solidFill>
                  <a:srgbClr val="333333"/>
                </a:solidFill>
              </a:rPr>
              <a:t>фізичний</a:t>
            </a:r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 err="1" smtClean="0">
                <a:solidFill>
                  <a:srgbClr val="333333"/>
                </a:solidFill>
              </a:rPr>
              <a:t>пристрій</a:t>
            </a:r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 err="1" smtClean="0">
                <a:solidFill>
                  <a:srgbClr val="333333"/>
                </a:solidFill>
              </a:rPr>
              <a:t>або</a:t>
            </a:r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 err="1" smtClean="0">
                <a:solidFill>
                  <a:srgbClr val="333333"/>
                </a:solidFill>
              </a:rPr>
              <a:t>середовище</a:t>
            </a:r>
            <a:r>
              <a:rPr lang="ru-RU" dirty="0" smtClean="0">
                <a:solidFill>
                  <a:srgbClr val="333333"/>
                </a:solidFill>
              </a:rPr>
              <a:t> для </a:t>
            </a:r>
            <a:r>
              <a:rPr lang="ru-RU" dirty="0" err="1" smtClean="0">
                <a:solidFill>
                  <a:srgbClr val="333333"/>
                </a:solidFill>
              </a:rPr>
              <a:t>зберігання</a:t>
            </a:r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 err="1" smtClean="0">
                <a:solidFill>
                  <a:srgbClr val="333333"/>
                </a:solidFill>
              </a:rPr>
              <a:t>даних</a:t>
            </a:r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 err="1" smtClean="0">
                <a:solidFill>
                  <a:srgbClr val="333333"/>
                </a:solidFill>
              </a:rPr>
              <a:t>протягом</a:t>
            </a:r>
            <a:r>
              <a:rPr lang="ru-RU" dirty="0" smtClean="0">
                <a:solidFill>
                  <a:srgbClr val="333333"/>
                </a:solidFill>
              </a:rPr>
              <a:t> </a:t>
            </a:r>
            <a:r>
              <a:rPr lang="ru-RU" dirty="0" err="1" smtClean="0">
                <a:solidFill>
                  <a:srgbClr val="333333"/>
                </a:solidFill>
              </a:rPr>
              <a:t>певного</a:t>
            </a:r>
            <a:r>
              <a:rPr lang="ru-RU" dirty="0" smtClean="0">
                <a:solidFill>
                  <a:srgbClr val="333333"/>
                </a:solidFill>
              </a:rPr>
              <a:t> часу.</a:t>
            </a: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140968"/>
            <a:ext cx="3981437" cy="2638219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179512" y="4221088"/>
            <a:ext cx="4572000" cy="230832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 smtClean="0">
                <a:solidFill>
                  <a:srgbClr val="333333"/>
                </a:solidFill>
              </a:rPr>
              <a:t>Пам'ять людини - це психічний процес відображення досвіду людини шляхом засвоєння, збереження та подальшого відтворення обставин її життя та діяльності</a:t>
            </a:r>
            <a:endParaRPr lang="en-US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21047"/>
            <a:ext cx="3494951" cy="2428403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39552" y="688628"/>
            <a:ext cx="6336704" cy="156966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Очі</a:t>
            </a:r>
            <a:r>
              <a:rPr lang="ru-RU" dirty="0" smtClean="0"/>
              <a:t> ПК, </a:t>
            </a:r>
            <a:r>
              <a:rPr lang="ru-RU" dirty="0" err="1" smtClean="0"/>
              <a:t>відеокарта</a:t>
            </a:r>
            <a:r>
              <a:rPr lang="ru-RU" dirty="0" smtClean="0"/>
              <a:t>,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комп'ютера</a:t>
            </a:r>
            <a:r>
              <a:rPr lang="ru-RU" dirty="0" smtClean="0"/>
              <a:t>, </a:t>
            </a:r>
            <a:r>
              <a:rPr lang="ru-RU" dirty="0" err="1" smtClean="0"/>
              <a:t>призначена</a:t>
            </a:r>
            <a:r>
              <a:rPr lang="ru-RU" dirty="0" smtClean="0"/>
              <a:t> для </a:t>
            </a:r>
            <a:r>
              <a:rPr lang="ru-RU" dirty="0" err="1" smtClean="0"/>
              <a:t>генерації</a:t>
            </a:r>
            <a:r>
              <a:rPr lang="ru-RU" dirty="0" smtClean="0"/>
              <a:t> та </a:t>
            </a:r>
            <a:r>
              <a:rPr lang="ru-RU" dirty="0" err="1" smtClean="0"/>
              <a:t>обробки</a:t>
            </a:r>
            <a:r>
              <a:rPr lang="ru-RU" dirty="0" smtClean="0"/>
              <a:t> </a:t>
            </a:r>
            <a:r>
              <a:rPr lang="ru-RU" dirty="0" err="1" smtClean="0"/>
              <a:t>зображень</a:t>
            </a:r>
            <a:r>
              <a:rPr lang="ru-RU" dirty="0" smtClean="0"/>
              <a:t> з </a:t>
            </a:r>
            <a:r>
              <a:rPr lang="ru-RU" dirty="0" err="1" smtClean="0"/>
              <a:t>подальшим</a:t>
            </a:r>
            <a:r>
              <a:rPr lang="ru-RU" dirty="0" smtClean="0"/>
              <a:t> </a:t>
            </a:r>
            <a:r>
              <a:rPr lang="ru-RU" dirty="0" err="1" smtClean="0"/>
              <a:t>їхнім</a:t>
            </a:r>
            <a:r>
              <a:rPr lang="ru-RU" dirty="0" smtClean="0"/>
              <a:t> </a:t>
            </a:r>
            <a:r>
              <a:rPr lang="ru-RU" dirty="0" err="1" smtClean="0"/>
              <a:t>виведенням</a:t>
            </a:r>
            <a:r>
              <a:rPr lang="ru-RU" dirty="0" smtClean="0"/>
              <a:t> на </a:t>
            </a:r>
            <a:r>
              <a:rPr lang="ru-RU" dirty="0" err="1" smtClean="0"/>
              <a:t>екран</a:t>
            </a:r>
            <a:r>
              <a:rPr lang="ru-RU" dirty="0" smtClean="0"/>
              <a:t> </a:t>
            </a:r>
            <a:r>
              <a:rPr lang="ru-RU" dirty="0" err="1" smtClean="0"/>
              <a:t>периферійного</a:t>
            </a:r>
            <a:r>
              <a:rPr lang="ru-RU" dirty="0" smtClean="0"/>
              <a:t> пристрою.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6993">
            <a:off x="5148064" y="2132856"/>
            <a:ext cx="3810000" cy="245745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79512" y="4653136"/>
            <a:ext cx="8174285" cy="156966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Очі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передають</a:t>
            </a:r>
            <a:r>
              <a:rPr lang="ru-RU" dirty="0" smtClean="0"/>
              <a:t> в </a:t>
            </a:r>
            <a:r>
              <a:rPr lang="ru-RU" dirty="0" err="1" smtClean="0"/>
              <a:t>мозок</a:t>
            </a:r>
            <a:r>
              <a:rPr lang="ru-RU" dirty="0" smtClean="0"/>
              <a:t> </a:t>
            </a:r>
            <a:r>
              <a:rPr lang="ru-RU" dirty="0" err="1" smtClean="0"/>
              <a:t>величезну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інформації</a:t>
            </a:r>
            <a:r>
              <a:rPr lang="ru-RU" dirty="0" smtClean="0"/>
              <a:t> </a:t>
            </a:r>
            <a:r>
              <a:rPr lang="ru-RU" dirty="0" err="1" smtClean="0"/>
              <a:t>щогодини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зображень</a:t>
            </a:r>
            <a:r>
              <a:rPr lang="ru-RU" dirty="0" smtClean="0"/>
              <a:t>. </a:t>
            </a:r>
            <a:r>
              <a:rPr lang="ru-RU" dirty="0" err="1" smtClean="0"/>
              <a:t>Пропускну</a:t>
            </a:r>
            <a:r>
              <a:rPr lang="ru-RU" dirty="0" smtClean="0"/>
              <a:t>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каналу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порівняти</a:t>
            </a:r>
            <a:r>
              <a:rPr lang="ru-RU" dirty="0" smtClean="0"/>
              <a:t> з каналами </a:t>
            </a:r>
            <a:r>
              <a:rPr lang="ru-RU" dirty="0" err="1" smtClean="0"/>
              <a:t>інтернет-провайдерів</a:t>
            </a:r>
            <a:r>
              <a:rPr lang="ru-RU" dirty="0" smtClean="0"/>
              <a:t> великого </a:t>
            </a:r>
            <a:r>
              <a:rPr lang="ru-RU" dirty="0" err="1" smtClean="0"/>
              <a:t>міста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8" y="1396227"/>
            <a:ext cx="3888432" cy="388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836712"/>
            <a:ext cx="8064896" cy="8309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333333"/>
                </a:solidFill>
              </a:rPr>
              <a:t>Кулер</a:t>
            </a:r>
            <a:r>
              <a:rPr lang="uk-UA" dirty="0" smtClean="0">
                <a:solidFill>
                  <a:srgbClr val="333333"/>
                </a:solidFill>
              </a:rPr>
              <a:t> охолоджує комп’ютер, вентилює, виконує функцію , схожу на роботу людських </a:t>
            </a:r>
            <a:r>
              <a:rPr lang="uk-UA" dirty="0" err="1" smtClean="0">
                <a:solidFill>
                  <a:srgbClr val="333333"/>
                </a:solidFill>
              </a:rPr>
              <a:t>легеней</a:t>
            </a:r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067944" y="2060848"/>
            <a:ext cx="4572000" cy="15696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 err="1" smtClean="0"/>
              <a:t>Леге́ні</a:t>
            </a:r>
            <a:r>
              <a:rPr lang="uk-UA" dirty="0" smtClean="0"/>
              <a:t> </a:t>
            </a:r>
            <a:r>
              <a:rPr lang="en-US" dirty="0" smtClean="0"/>
              <a:t>— </a:t>
            </a:r>
            <a:r>
              <a:rPr lang="uk-UA" dirty="0" smtClean="0"/>
              <a:t>органи повітряного дихання  людини, постачальник кисню, </a:t>
            </a:r>
            <a:r>
              <a:rPr lang="uk-UA" dirty="0" err="1" smtClean="0"/>
              <a:t>вентелятор</a:t>
            </a:r>
            <a:r>
              <a:rPr lang="uk-UA" dirty="0" smtClean="0"/>
              <a:t> організму людини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719938"/>
            <a:ext cx="4855347" cy="2678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5059344"/>
            <a:ext cx="3888432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Страшний ворог обох організмів – висока температура. І тут ми сході теж!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6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477211"/>
            <a:ext cx="5080661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764704"/>
            <a:ext cx="3956678" cy="37856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333333"/>
                </a:solidFill>
              </a:rPr>
              <a:t>Тактова частота роботи процесора, свого роду робота серця. Чим більше навантаження, тим швидше воно б’ється, чим швидше воно б’ється, тим більш здоровий організм твого комп’ютера. А камери серця-це ядра твого процесора )  </a:t>
            </a:r>
            <a:endParaRPr lang="en-US" dirty="0">
              <a:solidFill>
                <a:srgbClr val="3333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694444"/>
            <a:ext cx="4286250" cy="2867025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462433" y="4005064"/>
            <a:ext cx="3667803" cy="26776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 err="1" smtClean="0"/>
              <a:t>Серце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- </a:t>
            </a:r>
            <a:r>
              <a:rPr lang="ru-RU" dirty="0" err="1" smtClean="0"/>
              <a:t>центральний</a:t>
            </a:r>
            <a:r>
              <a:rPr lang="ru-RU" dirty="0" smtClean="0"/>
              <a:t> орган </a:t>
            </a:r>
            <a:r>
              <a:rPr lang="ru-RU" dirty="0" err="1" smtClean="0"/>
              <a:t>кровоносної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</a:t>
            </a:r>
            <a:r>
              <a:rPr lang="ru-RU" dirty="0" err="1" smtClean="0"/>
              <a:t>м'язового</a:t>
            </a:r>
            <a:r>
              <a:rPr lang="ru-RU" dirty="0" smtClean="0"/>
              <a:t> </a:t>
            </a:r>
            <a:r>
              <a:rPr lang="ru-RU" dirty="0" err="1" smtClean="0"/>
              <a:t>мішка</a:t>
            </a:r>
            <a:r>
              <a:rPr lang="ru-RU" dirty="0" smtClean="0"/>
              <a:t>, </a:t>
            </a:r>
            <a:r>
              <a:rPr lang="ru-RU" dirty="0" err="1" smtClean="0"/>
              <a:t>ритмічні</a:t>
            </a:r>
            <a:r>
              <a:rPr lang="ru-RU" dirty="0" smtClean="0"/>
              <a:t> </a:t>
            </a:r>
            <a:r>
              <a:rPr lang="ru-RU" dirty="0" err="1" smtClean="0"/>
              <a:t>скорочення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кровообіг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47" y="3212976"/>
            <a:ext cx="4056534" cy="4056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437112"/>
            <a:ext cx="4907954" cy="19389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Любий організм потребує живлення, енергії. Блок живлення для комп’ютера – це орган травлення, який споживає  їжу у вигляді </a:t>
            </a:r>
            <a:r>
              <a:rPr lang="uk-UA" dirty="0" err="1" smtClean="0"/>
              <a:t>елетроенергії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4" y="392717"/>
            <a:ext cx="4876800" cy="366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0" y="1441448"/>
            <a:ext cx="396044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Людина  теж не може жити без енергії, яку вона бере з щоденного вживання їжі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808080"/>
      </a:dk1>
      <a:lt1>
        <a:srgbClr val="FFFFFF"/>
      </a:lt1>
      <a:dk2>
        <a:srgbClr val="808080"/>
      </a:dk2>
      <a:lt2>
        <a:srgbClr val="001DFF"/>
      </a:lt2>
      <a:accent1>
        <a:srgbClr val="2166FF"/>
      </a:accent1>
      <a:accent2>
        <a:srgbClr val="25A2FF"/>
      </a:accent2>
      <a:accent3>
        <a:srgbClr val="FFFFFF"/>
      </a:accent3>
      <a:accent4>
        <a:srgbClr val="6C6C6C"/>
      </a:accent4>
      <a:accent5>
        <a:srgbClr val="ABB8FF"/>
      </a:accent5>
      <a:accent6>
        <a:srgbClr val="2092E7"/>
      </a:accent6>
      <a:hlink>
        <a:srgbClr val="00DAFF"/>
      </a:hlink>
      <a:folHlink>
        <a:srgbClr val="D1D1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90</TotalTime>
  <Words>478</Words>
  <Application>Microsoft Office PowerPoint</Application>
  <PresentationFormat>Екран (4:3)</PresentationFormat>
  <Paragraphs>31</Paragraphs>
  <Slides>11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4" baseType="lpstr">
      <vt:lpstr>Arial</vt:lpstr>
      <vt:lpstr>Microsoft Sans Serif</vt:lpstr>
      <vt:lpstr>powerpoint-template-24</vt:lpstr>
      <vt:lpstr>Внутрішня будова сучасного персонального комп’ютера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Інститут Модернізації та Змісту освіти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Внутрішня будова сучасного персонального комп’ютера</dc:title>
  <dc:creator>Сергій Жук</dc:creator>
  <cp:lastModifiedBy>Сергій Жук</cp:lastModifiedBy>
  <cp:revision>13</cp:revision>
  <dcterms:created xsi:type="dcterms:W3CDTF">2021-11-17T17:02:59Z</dcterms:created>
  <dcterms:modified xsi:type="dcterms:W3CDTF">2021-11-17T18:35:54Z</dcterms:modified>
</cp:coreProperties>
</file>