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75" r:id="rId3"/>
    <p:sldId id="266" r:id="rId4"/>
    <p:sldId id="276" r:id="rId5"/>
    <p:sldId id="267" r:id="rId6"/>
    <p:sldId id="304" r:id="rId7"/>
    <p:sldId id="30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5"/>
            <p14:sldId id="266"/>
            <p14:sldId id="276"/>
            <p14:sldId id="267"/>
            <p14:sldId id="304"/>
            <p14:sldId id="30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3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8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hyperlink" Target="https://uk.wikipedia.org/wiki/CMYK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s://uk.wikipedia.org/wiki/RGB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57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/>
              <a:t>Клесівська</a:t>
            </a:r>
            <a:r>
              <a:rPr lang="uk-UA" dirty="0"/>
              <a:t> ЗОШ І-ІІ ступенів-ліцей</a:t>
            </a:r>
            <a:endParaRPr lang="ru-RU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06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Яременко Тетяна Анатоліївна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317721-349C-4D79-868F-BA13530C4C63}"/>
              </a:ext>
            </a:extLst>
          </p:cNvPr>
          <p:cNvSpPr/>
          <p:nvPr/>
        </p:nvSpPr>
        <p:spPr>
          <a:xfrm>
            <a:off x="37112" y="1720840"/>
            <a:ext cx="6840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№1. Побудова зображення з графічних примітивів</a:t>
            </a:r>
            <a:endParaRPr lang="ru-RU" sz="368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511C31DF-53DB-432E-886C-59771C28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8" y="160040"/>
            <a:ext cx="3019315" cy="2260711"/>
          </a:xfrm>
          <a:prstGeom prst="rect">
            <a:avLst/>
          </a:prstGeom>
          <a:ln w="38100" cap="sq">
            <a:solidFill>
              <a:srgbClr val="9C87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719CD6EF-6853-4B27-AFB1-4113CCA8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5" y="4649570"/>
            <a:ext cx="3088879" cy="1932755"/>
          </a:xfrm>
          <a:prstGeom prst="rect">
            <a:avLst/>
          </a:prstGeom>
          <a:ln w="38100" cap="sq">
            <a:solidFill>
              <a:srgbClr val="9C87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FC8DE34F-74EB-4269-86D0-421A61DF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2" y="245588"/>
            <a:ext cx="2276475" cy="2343150"/>
          </a:xfrm>
          <a:prstGeom prst="rect">
            <a:avLst/>
          </a:prstGeom>
          <a:ln w="38100" cap="sq">
            <a:solidFill>
              <a:srgbClr val="9C87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2DA75F81-000D-4E41-9755-7AEBA1A2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16" y="4497726"/>
            <a:ext cx="3332314" cy="2190997"/>
          </a:xfrm>
          <a:prstGeom prst="rect">
            <a:avLst/>
          </a:prstGeom>
          <a:ln w="38100" cap="sq">
            <a:solidFill>
              <a:srgbClr val="9C87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15CAA1B-4ACB-407B-BB8E-7615B498E420}"/>
              </a:ext>
            </a:extLst>
          </p:cNvPr>
          <p:cNvSpPr/>
          <p:nvPr/>
        </p:nvSpPr>
        <p:spPr>
          <a:xfrm>
            <a:off x="6461354" y="4661890"/>
            <a:ext cx="2320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/>
              <a:t>С</a:t>
            </a:r>
            <a:r>
              <a:rPr lang="vi-VN" b="1" dirty="0"/>
              <a:t>укупність прийомів та інструментів, призначених для зображення об'ємних об'єктів.</a:t>
            </a:r>
            <a:endParaRPr lang="uk-UA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7BC9087-19B2-4BCB-8E4D-B21EA8759B40}"/>
              </a:ext>
            </a:extLst>
          </p:cNvPr>
          <p:cNvSpPr/>
          <p:nvPr/>
        </p:nvSpPr>
        <p:spPr>
          <a:xfrm>
            <a:off x="3493202" y="4739496"/>
            <a:ext cx="223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Технологія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зображень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фракталів</a:t>
            </a:r>
            <a:r>
              <a:rPr lang="ru-RU" b="1" dirty="0"/>
              <a:t>. (</a:t>
            </a:r>
            <a:r>
              <a:rPr lang="ru-RU" b="1" dirty="0" err="1"/>
              <a:t>базується</a:t>
            </a:r>
            <a:r>
              <a:rPr lang="ru-RU" b="1" dirty="0"/>
              <a:t> на </a:t>
            </a:r>
            <a:r>
              <a:rPr lang="ru-RU" b="1" dirty="0" err="1"/>
              <a:t>геометрії</a:t>
            </a:r>
            <a:r>
              <a:rPr lang="ru-RU" b="1" dirty="0"/>
              <a:t>)</a:t>
            </a:r>
            <a:endParaRPr lang="uk-UA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5B03EAD-EBB1-4654-ADE6-834D6916FEA7}"/>
              </a:ext>
            </a:extLst>
          </p:cNvPr>
          <p:cNvSpPr/>
          <p:nvPr/>
        </p:nvSpPr>
        <p:spPr>
          <a:xfrm>
            <a:off x="3385269" y="678499"/>
            <a:ext cx="230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Растрове зображення є масивом кольорових пікселів.</a:t>
            </a:r>
            <a:endParaRPr lang="uk-UA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FBC73B8-60F9-4BF9-94A9-888E85A9E641}"/>
              </a:ext>
            </a:extLst>
          </p:cNvPr>
          <p:cNvSpPr/>
          <p:nvPr/>
        </p:nvSpPr>
        <p:spPr>
          <a:xfrm>
            <a:off x="6521593" y="678499"/>
            <a:ext cx="2881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Створена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з сукупності геометричних примітивів — (точок, ліній, кривих, полігонів)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E8E447-AF0D-4F72-A4C4-26A59C2C8C48}"/>
              </a:ext>
            </a:extLst>
          </p:cNvPr>
          <p:cNvSpPr/>
          <p:nvPr/>
        </p:nvSpPr>
        <p:spPr>
          <a:xfrm>
            <a:off x="714025" y="2420751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5CCD77-1AEA-4366-BB0F-E5D1A7910DBA}"/>
              </a:ext>
            </a:extLst>
          </p:cNvPr>
          <p:cNvSpPr/>
          <p:nvPr/>
        </p:nvSpPr>
        <p:spPr>
          <a:xfrm>
            <a:off x="489605" y="4086569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Фрактальна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088DC92-D1DF-4F7B-9BB1-9A8E3BE0E76A}"/>
              </a:ext>
            </a:extLst>
          </p:cNvPr>
          <p:cNvSpPr/>
          <p:nvPr/>
        </p:nvSpPr>
        <p:spPr>
          <a:xfrm>
            <a:off x="9917559" y="2633323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9EE1836-469B-48FA-BA52-7F7C03ABB61E}"/>
              </a:ext>
            </a:extLst>
          </p:cNvPr>
          <p:cNvSpPr/>
          <p:nvPr/>
        </p:nvSpPr>
        <p:spPr>
          <a:xfrm>
            <a:off x="9751909" y="3920067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Тривимірна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8A732C7-4438-4CBC-AE19-DFAC4AD1A69D}"/>
              </a:ext>
            </a:extLst>
          </p:cNvPr>
          <p:cNvSpPr/>
          <p:nvPr/>
        </p:nvSpPr>
        <p:spPr>
          <a:xfrm>
            <a:off x="3048000" y="27145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Комп’ютерна</a:t>
            </a:r>
          </a:p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графіка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765">
        <p14:switch dir="r"/>
      </p:transition>
    </mc:Choice>
    <mc:Fallback xmlns="">
      <p:transition spd="slow" advTm="4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AE2AC2-56E6-4253-B8E5-FDC5C54F89B5}"/>
              </a:ext>
            </a:extLst>
          </p:cNvPr>
          <p:cNvSpPr/>
          <p:nvPr/>
        </p:nvSpPr>
        <p:spPr>
          <a:xfrm>
            <a:off x="5467512" y="0"/>
            <a:ext cx="6629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Комп’ютерна графіка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2D416AD-89C9-4F32-98F0-409AC4BB7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3" r="6547"/>
          <a:stretch/>
        </p:blipFill>
        <p:spPr>
          <a:xfrm>
            <a:off x="29138" y="1067989"/>
            <a:ext cx="5972331" cy="253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 descr="Результат пошуку зображень за запитом &quot;векторна графіка&quot;">
            <a:extLst>
              <a:ext uri="{FF2B5EF4-FFF2-40B4-BE49-F238E27FC236}">
                <a16:creationId xmlns:a16="http://schemas.microsoft.com/office/drawing/2014/main" xmlns="" id="{6692D2FD-97C0-42AE-B09F-2166BF9B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4742"/>
          <a:stretch/>
        </p:blipFill>
        <p:spPr bwMode="auto">
          <a:xfrm>
            <a:off x="6219669" y="1074055"/>
            <a:ext cx="5972331" cy="252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94CD656-09D8-4C8B-970B-5EE7D480D57A}"/>
              </a:ext>
            </a:extLst>
          </p:cNvPr>
          <p:cNvSpPr/>
          <p:nvPr/>
        </p:nvSpPr>
        <p:spPr>
          <a:xfrm>
            <a:off x="687517" y="3740830"/>
            <a:ext cx="4655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Растрове</a:t>
            </a:r>
            <a:r>
              <a:rPr lang="ru-RU" b="1" dirty="0"/>
              <a:t> </a:t>
            </a:r>
            <a:r>
              <a:rPr lang="ru-RU" b="1" dirty="0" err="1"/>
              <a:t>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окремих</a:t>
            </a:r>
            <a:r>
              <a:rPr lang="ru-RU" b="1" dirty="0"/>
              <a:t> маленьких </a:t>
            </a:r>
            <a:r>
              <a:rPr lang="ru-RU" b="1" dirty="0" err="1"/>
              <a:t>прямокутників</a:t>
            </a:r>
            <a:r>
              <a:rPr lang="ru-RU" b="1" dirty="0"/>
              <a:t> — </a:t>
            </a:r>
            <a:r>
              <a:rPr lang="ru-RU" b="1" dirty="0" err="1"/>
              <a:t>пікселів</a:t>
            </a:r>
            <a:r>
              <a:rPr lang="ru-RU" b="1" dirty="0"/>
              <a:t>.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схоже на </a:t>
            </a:r>
            <a:r>
              <a:rPr lang="ru-RU" b="1" dirty="0" err="1"/>
              <a:t>мозаїку</a:t>
            </a:r>
            <a:endParaRPr lang="ru-RU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B7A3991-E680-4982-B593-8B0FA8169FFC}"/>
              </a:ext>
            </a:extLst>
          </p:cNvPr>
          <p:cNvSpPr/>
          <p:nvPr/>
        </p:nvSpPr>
        <p:spPr>
          <a:xfrm>
            <a:off x="6590664" y="3735229"/>
            <a:ext cx="5506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Векторне зображення будується з окремих базових об'єктів — графічних примітивів: лінії, прямокутники, </a:t>
            </a:r>
            <a:r>
              <a:rPr lang="uk-UA" b="1" dirty="0" err="1"/>
              <a:t>овіли</a:t>
            </a:r>
            <a:r>
              <a:rPr lang="uk-UA" b="1" dirty="0"/>
              <a:t> і т.д.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034254C-0DD6-4CB9-8DD2-13ADF49F70E3}"/>
              </a:ext>
            </a:extLst>
          </p:cNvPr>
          <p:cNvSpPr/>
          <p:nvPr/>
        </p:nvSpPr>
        <p:spPr>
          <a:xfrm>
            <a:off x="760635" y="5528401"/>
            <a:ext cx="2382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A89DC01-9549-46D2-94FE-8283636566E7}"/>
              </a:ext>
            </a:extLst>
          </p:cNvPr>
          <p:cNvSpPr/>
          <p:nvPr/>
        </p:nvSpPr>
        <p:spPr>
          <a:xfrm>
            <a:off x="8264882" y="5614127"/>
            <a:ext cx="2678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CA08CF9-E69D-4B5A-9EAA-FFE663340345}"/>
              </a:ext>
            </a:extLst>
          </p:cNvPr>
          <p:cNvSpPr/>
          <p:nvPr/>
        </p:nvSpPr>
        <p:spPr>
          <a:xfrm>
            <a:off x="5467511" y="0"/>
            <a:ext cx="6629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Комп’ютерна графіка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45A7851-984C-445C-ACF2-323473CF8AB0}"/>
              </a:ext>
            </a:extLst>
          </p:cNvPr>
          <p:cNvSpPr/>
          <p:nvPr/>
        </p:nvSpPr>
        <p:spPr>
          <a:xfrm>
            <a:off x="5467511" y="0"/>
            <a:ext cx="6629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Комп’ютерна графіка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1096A48-3493-4EBA-9FD8-BE0E305541CD}"/>
              </a:ext>
            </a:extLst>
          </p:cNvPr>
          <p:cNvSpPr/>
          <p:nvPr/>
        </p:nvSpPr>
        <p:spPr>
          <a:xfrm>
            <a:off x="4651169" y="1247311"/>
            <a:ext cx="75408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Піксель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найменшим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растрового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8F5095-2797-49F0-B6C4-32E252F25D78}"/>
              </a:ext>
            </a:extLst>
          </p:cNvPr>
          <p:cNvSpPr/>
          <p:nvPr/>
        </p:nvSpPr>
        <p:spPr>
          <a:xfrm>
            <a:off x="6572782" y="363663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опрацьовували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1" name="Picture 2" descr="Ð ÐµÐ·ÑÐ»ÑÑÐ°Ñ Ð¿Ð¾ÑÑÐºÑ Ð·Ð¾Ð±ÑÐ°Ð¶ÐµÐ½Ñ Ð·Ð° Ð·Ð°Ð¿Ð¸ÑÐ¾Ð¼ &quot;Ð¿ÐµÐ¹Ð½Ñ ÑÐºÑÐ°ÑÐ½ÑÑÐºÐ¾Ñ Ð¼Ð¾Ð²Ð¾Ñ&quot;">
            <a:extLst>
              <a:ext uri="{FF2B5EF4-FFF2-40B4-BE49-F238E27FC236}">
                <a16:creationId xmlns:a16="http://schemas.microsoft.com/office/drawing/2014/main" xmlns="" id="{524DCD6E-4C28-4010-8028-54F4AE73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3" y="3410451"/>
            <a:ext cx="4535178" cy="32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313CBA0-5C27-4BD6-985B-F80A1A11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0" y="928982"/>
            <a:ext cx="3879454" cy="21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A352FE5E-E9C4-458C-81A4-4DF41A43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781" y1="7422" x2="91797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50" y="434737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5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53">
        <p14:switch dir="r"/>
      </p:transition>
    </mc:Choice>
    <mc:Fallback xmlns="">
      <p:transition spd="slow" advTm="36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AE421D-19CB-4F62-B14C-5E325AAC00ED}"/>
              </a:ext>
            </a:extLst>
          </p:cNvPr>
          <p:cNvSpPr/>
          <p:nvPr/>
        </p:nvSpPr>
        <p:spPr>
          <a:xfrm>
            <a:off x="5012949" y="56035"/>
            <a:ext cx="6966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растрових зображень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FA0E6AF9-F682-4C09-80BE-68DE6241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65" y="1063817"/>
            <a:ext cx="3703835" cy="23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1C58E994-859D-4725-9659-1166527E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3705954"/>
            <a:ext cx="33337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80CDC226-F040-42E3-A6E6-5DD9535A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4"/>
            <a:ext cx="2516538" cy="26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660369-B706-4CD9-962F-0ADC9866A718}"/>
              </a:ext>
            </a:extLst>
          </p:cNvPr>
          <p:cNvSpPr/>
          <p:nvPr/>
        </p:nvSpPr>
        <p:spPr>
          <a:xfrm>
            <a:off x="6166104" y="8770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D12457-A296-4285-A2DA-79F9B4CC89A6}"/>
              </a:ext>
            </a:extLst>
          </p:cNvPr>
          <p:cNvSpPr/>
          <p:nvPr/>
        </p:nvSpPr>
        <p:spPr>
          <a:xfrm>
            <a:off x="6239256" y="22212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Роздільність (англ.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—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розкладання на складові)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9AD896C-003D-4084-8534-F75A426935EF}"/>
              </a:ext>
            </a:extLst>
          </p:cNvPr>
          <p:cNvSpPr/>
          <p:nvPr/>
        </p:nvSpPr>
        <p:spPr>
          <a:xfrm>
            <a:off x="7050845" y="5705012"/>
            <a:ext cx="4326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Колірний простір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RGB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RGB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CMY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CMYK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F4C347D4-B3C7-44FC-84A6-0EDF6D1E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90" y="3429586"/>
            <a:ext cx="3810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4ADF01-FAC6-4BFD-88BB-0FD8288544B5}"/>
              </a:ext>
            </a:extLst>
          </p:cNvPr>
          <p:cNvSpPr/>
          <p:nvPr/>
        </p:nvSpPr>
        <p:spPr>
          <a:xfrm>
            <a:off x="7967782" y="4130609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Глибина кольору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3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5"/>
    </mc:Choice>
    <mc:Fallback xmlns="">
      <p:transition spd="slow" advTm="6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FB80769-279D-4898-AF1F-DABC94319B61}"/>
              </a:ext>
            </a:extLst>
          </p:cNvPr>
          <p:cNvSpPr/>
          <p:nvPr/>
        </p:nvSpPr>
        <p:spPr>
          <a:xfrm>
            <a:off x="919195" y="1092167"/>
            <a:ext cx="4465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графічних примітивів,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яких будується зображення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8512F66-9BAD-493D-B34F-2729F900ED06}"/>
              </a:ext>
            </a:extLst>
          </p:cNvPr>
          <p:cNvSpPr/>
          <p:nvPr/>
        </p:nvSpPr>
        <p:spPr>
          <a:xfrm>
            <a:off x="6365289" y="1092167"/>
            <a:ext cx="5713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кольорів, що використовуються для створення зображення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D2225CE-044E-44D8-993A-7F04BA37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72" b="99149" l="0" r="99750">
                        <a14:foregroundMark x1="2625" y1="37021" x2="47750" y2="33901"/>
                        <a14:foregroundMark x1="4000" y1="63688" x2="48750" y2="6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" y="2466107"/>
            <a:ext cx="6076909" cy="267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xmlns="" id="{4DB0589B-FB36-4F96-8E9B-390FE749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88" y="2796337"/>
            <a:ext cx="5308623" cy="35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1D94B90-12EE-4CEB-B636-F70DBDA39A5D}"/>
              </a:ext>
            </a:extLst>
          </p:cNvPr>
          <p:cNvSpPr/>
          <p:nvPr/>
        </p:nvSpPr>
        <p:spPr>
          <a:xfrm>
            <a:off x="4903275" y="126662"/>
            <a:ext cx="7003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векторних зображень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3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61">
        <p14:doors dir="vert"/>
      </p:transition>
    </mc:Choice>
    <mc:Fallback xmlns="">
      <p:transition spd="slow" advTm="3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713FF5A-A935-4EF9-9DF8-67153735AAB3}"/>
              </a:ext>
            </a:extLst>
          </p:cNvPr>
          <p:cNvSpPr txBox="1"/>
          <p:nvPr/>
        </p:nvSpPr>
        <p:spPr>
          <a:xfrm>
            <a:off x="379365" y="3429000"/>
            <a:ext cx="563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63300"/>
                </a:solidFill>
              </a:rPr>
              <a:t>CTRL+C – </a:t>
            </a:r>
            <a:r>
              <a:rPr lang="uk-UA" sz="4800" b="1" dirty="0">
                <a:solidFill>
                  <a:srgbClr val="663300"/>
                </a:solidFill>
              </a:rPr>
              <a:t>копіювати</a:t>
            </a:r>
          </a:p>
          <a:p>
            <a:r>
              <a:rPr lang="en-US" sz="4800" b="1" dirty="0">
                <a:solidFill>
                  <a:srgbClr val="663300"/>
                </a:solidFill>
              </a:rPr>
              <a:t>CTRL+V </a:t>
            </a:r>
            <a:r>
              <a:rPr lang="uk-UA" sz="4800" b="1" dirty="0">
                <a:solidFill>
                  <a:srgbClr val="663300"/>
                </a:solidFill>
              </a:rPr>
              <a:t>- вставити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3E8D22-81DF-4D3F-8853-7995BAC372D0}"/>
              </a:ext>
            </a:extLst>
          </p:cNvPr>
          <p:cNvSpPr/>
          <p:nvPr/>
        </p:nvSpPr>
        <p:spPr>
          <a:xfrm>
            <a:off x="6527071" y="0"/>
            <a:ext cx="3291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LibreOfficeDraw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1">
            <a:extLst>
              <a:ext uri="{FF2B5EF4-FFF2-40B4-BE49-F238E27FC236}">
                <a16:creationId xmlns:a16="http://schemas.microsoft.com/office/drawing/2014/main" xmlns="" id="{18F967A5-365C-4458-A4A8-66E753910AF2}"/>
              </a:ext>
            </a:extLst>
          </p:cNvPr>
          <p:cNvSpPr/>
          <p:nvPr/>
        </p:nvSpPr>
        <p:spPr>
          <a:xfrm>
            <a:off x="2690528" y="1581705"/>
            <a:ext cx="1647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C2287B-C11B-418E-BA9B-10E58BB1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71" y="915879"/>
            <a:ext cx="4678796" cy="5476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5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1"/>
    </mc:Choice>
    <mc:Fallback xmlns="">
      <p:transition spd="slow" advTm="5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916" y="1047565"/>
            <a:ext cx="70666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2">
        <p14:switch dir="r"/>
      </p:transition>
    </mc:Choice>
    <mc:Fallback xmlns="">
      <p:transition spd="slow" advTm="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8|0.7|0.7|0.7|0.5|0.5|0.7|0.8|0.8|0.8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9|1.2|1.2|0.9|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9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179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182</cp:revision>
  <dcterms:created xsi:type="dcterms:W3CDTF">2016-11-18T14:12:19Z</dcterms:created>
  <dcterms:modified xsi:type="dcterms:W3CDTF">2021-11-18T08:11:29Z</dcterms:modified>
</cp:coreProperties>
</file>