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8" r:id="rId3"/>
    <p:sldId id="289" r:id="rId4"/>
    <p:sldId id="291" r:id="rId5"/>
    <p:sldId id="292" r:id="rId6"/>
    <p:sldId id="293" r:id="rId7"/>
    <p:sldId id="273" r:id="rId8"/>
    <p:sldId id="285" r:id="rId9"/>
    <p:sldId id="283" r:id="rId10"/>
    <p:sldId id="287" r:id="rId11"/>
    <p:sldId id="284" r:id="rId12"/>
    <p:sldId id="286" r:id="rId13"/>
    <p:sldId id="272" r:id="rId14"/>
    <p:sldId id="294" r:id="rId15"/>
    <p:sldId id="259" r:id="rId16"/>
    <p:sldId id="275" r:id="rId17"/>
    <p:sldId id="277" r:id="rId18"/>
    <p:sldId id="276" r:id="rId19"/>
    <p:sldId id="260" r:id="rId20"/>
    <p:sldId id="299" r:id="rId21"/>
    <p:sldId id="300" r:id="rId22"/>
    <p:sldId id="295" r:id="rId23"/>
    <p:sldId id="296" r:id="rId24"/>
    <p:sldId id="266" r:id="rId25"/>
    <p:sldId id="262" r:id="rId26"/>
    <p:sldId id="297" r:id="rId27"/>
    <p:sldId id="30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BD8"/>
    <a:srgbClr val="1F92A9"/>
    <a:srgbClr val="51DADD"/>
    <a:srgbClr val="0B696B"/>
    <a:srgbClr val="1F573A"/>
    <a:srgbClr val="285176"/>
    <a:srgbClr val="FFFFFF"/>
    <a:srgbClr val="73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25F37-5144-4EE8-859F-E7DCDABB08A1}" v="46" dt="2020-03-27T18:35:40.933"/>
    <p1510:client id="{10E60780-0D3D-4D9C-A80A-D195E7B57727}" v="338" dt="2020-03-27T15:51:08.991"/>
    <p1510:client id="{1A89CB53-0248-4B76-8F26-721CFB082FC6}" v="916" dt="2020-03-25T20:29:51.650"/>
    <p1510:client id="{3955F7A1-BE47-4814-94FA-8F8276AC44EF}" v="587" dt="2020-03-25T16:59:08.154"/>
    <p1510:client id="{BCF7040C-25DB-47FE-A005-80B5D1B5FC4D}" v="447" dt="2020-03-26T11:06:32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56" d="100"/>
          <a:sy n="56" d="100"/>
        </p:scale>
        <p:origin x="-78" y="-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ADBE-A9FE-4639-B3C9-48D97CF2623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5E675-1EBA-45D1-88CD-5380901CB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6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6ED1-AC7A-413D-A239-5184B75B0E93}" type="datetime1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6FAF-81A1-4012-B8D7-5137E356A75B}" type="datetime1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C322-A87C-43CF-83D8-6B3A93D390B6}" type="datetime1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9AFA-132E-407E-913E-0BB8F2BD6147}" type="datetime1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5BCE-565A-4375-84CD-8B400E1A073F}" type="datetime1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A497-A575-440C-B89E-7F59CBCD7157}" type="datetime1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105A-888E-40D5-BC5F-D9FDC1718938}" type="datetime1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5386-B5A1-4B1C-8015-37A4C8842EAA}" type="datetime1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C521-F62B-4550-B5E9-291AD6AB40A0}" type="datetime1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A09-03F7-46AD-BDA0-EA7402D7551A}" type="datetime1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53C1-A87E-4943-8F0A-71682F9DB887}" type="datetime1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7CD5D-05D9-44D1-B068-DDD01845D21D}" type="datetime1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Підготувала    Гасюк Світлана Степанівна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6170" y="4480982"/>
            <a:ext cx="8263890" cy="1650044"/>
          </a:xfrm>
        </p:spPr>
        <p:txBody>
          <a:bodyPr anchor="t">
            <a:normAutofit/>
          </a:bodyPr>
          <a:lstStyle/>
          <a:p>
            <a:pPr algn="l"/>
            <a:r>
              <a:rPr lang="uk-UA" sz="3200" b="1" dirty="0" smtClean="0">
                <a:latin typeface="Verdana" pitchFamily="34" charset="0"/>
                <a:ea typeface="Verdana" pitchFamily="34" charset="0"/>
                <a:cs typeface="Calibri Light"/>
              </a:rPr>
              <a:t>Розділ 3. Алгоритми та програми</a:t>
            </a:r>
            <a:endParaRPr lang="uk-UA" sz="3200" b="1" dirty="0">
              <a:latin typeface="Verdana" pitchFamily="34" charset="0"/>
              <a:ea typeface="Verdana" pitchFamily="34" charset="0"/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0752" y="3778322"/>
            <a:ext cx="5609219" cy="5767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uk-UA" sz="2800" b="1" dirty="0" smtClean="0">
                <a:ea typeface="+mn-lt"/>
                <a:cs typeface="+mn-lt"/>
              </a:rPr>
              <a:t>Інформатика   6 клас</a:t>
            </a:r>
            <a:endParaRPr lang="uk-UA" sz="2800" dirty="0">
              <a:ea typeface="+mn-lt"/>
              <a:cs typeface="+mn-lt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=""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=""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5586BA4-C851-439E-8599-A8357A319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" r="2703" b="4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2D2B0A3-4A0D-4A80-BE02-6EE9E2A5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2" r="38388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ED6E802-6D7F-4346-B1B8-5F3590BFA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31103AB2-C090-458F-B752-294F23AFA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7" descr="Изображение выглядит как человек, внутренний, мужчина, держ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C90D21D-CBBC-4A7F-BE55-345CAC287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4" r="26434" b="-2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53E60C6D-4E85-4E14-BCDF-BF15C241F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E92F25-D9FB-41D7-9F44-54EF0E2C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008" y="564125"/>
            <a:ext cx="7967132" cy="98890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Назвати алгоритмічну структуру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="" xmlns:a16="http://schemas.microsoft.com/office/drawing/2014/main" id="{C2747ABA-A1E5-47F1-99B6-FC5784AF47F8}"/>
              </a:ext>
            </a:extLst>
          </p:cNvPr>
          <p:cNvSpPr/>
          <p:nvPr/>
        </p:nvSpPr>
        <p:spPr>
          <a:xfrm>
            <a:off x="188340" y="3071003"/>
            <a:ext cx="2286000" cy="2242867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F095CC3-36BD-4967-A1AC-CE884530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1335712" y="57110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BB6D45-42D4-41AB-86F9-15D780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-4256" y="10"/>
            <a:ext cx="2087708" cy="1221300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DEF15AC4-EE0A-47E5-8F6F-C3D92C64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7" y="1946684"/>
            <a:ext cx="72788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 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Структура, що складається із циклу в циклі, називається </a:t>
            </a:r>
            <a:r>
              <a:rPr lang="uk-UA" b="1" u="sng" dirty="0">
                <a:solidFill>
                  <a:srgbClr val="C00000"/>
                </a:solidFill>
                <a:ea typeface="+mn-lt"/>
                <a:cs typeface="+mn-lt"/>
              </a:rPr>
              <a:t>вкладеними циклами.</a:t>
            </a:r>
            <a:r>
              <a:rPr lang="uk-UA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uk-UA" b="1" dirty="0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EF49A1B-F82A-4AD2-A209-80ABA0B8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253" y="5159912"/>
            <a:ext cx="1590756" cy="15907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993764"/>
            <a:ext cx="504825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246709" y="1700212"/>
            <a:ext cx="2785533" cy="360363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639475" y="2024210"/>
            <a:ext cx="6351" cy="31682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668064" y="2869791"/>
            <a:ext cx="0" cy="2159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613374" y="5575053"/>
            <a:ext cx="2054689" cy="18502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5613374" y="4159374"/>
            <a:ext cx="1" cy="1434181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571465" y="4159374"/>
            <a:ext cx="746467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7689683" y="4434580"/>
            <a:ext cx="0" cy="287337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248826" y="2344719"/>
            <a:ext cx="2783416" cy="504825"/>
          </a:xfrm>
          <a:prstGeom prst="hexagon">
            <a:avLst>
              <a:gd name="adj" fmla="val 88253"/>
              <a:gd name="vf" fmla="val 115470"/>
            </a:avLst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339238" y="4759492"/>
            <a:ext cx="2783416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6550025" y="6316823"/>
            <a:ext cx="2785533" cy="3603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7680327" y="3615976"/>
            <a:ext cx="0" cy="3055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297975" y="3125665"/>
            <a:ext cx="2783416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6317932" y="3906962"/>
            <a:ext cx="2783416" cy="504825"/>
          </a:xfrm>
          <a:prstGeom prst="hexagon">
            <a:avLst>
              <a:gd name="adj" fmla="val 88253"/>
              <a:gd name="vf" fmla="val 115470"/>
            </a:avLst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7697860" y="5306218"/>
            <a:ext cx="0" cy="287337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>
            <a:off x="5067129" y="5865927"/>
            <a:ext cx="4642927" cy="18502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H="1" flipV="1">
            <a:off x="5011029" y="2578072"/>
            <a:ext cx="1" cy="3292009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4969121" y="2578073"/>
            <a:ext cx="1277587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H="1" flipV="1">
            <a:off x="9150047" y="4189074"/>
            <a:ext cx="560010" cy="5342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H="1" flipV="1">
            <a:off x="9680706" y="4154368"/>
            <a:ext cx="1" cy="1720809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H="1">
            <a:off x="7837712" y="6048469"/>
            <a:ext cx="2539999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H="1" flipV="1">
            <a:off x="9058274" y="2597131"/>
            <a:ext cx="1303564" cy="5342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flipH="1" flipV="1">
            <a:off x="10377712" y="2602473"/>
            <a:ext cx="0" cy="3464498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7850260" y="6066971"/>
            <a:ext cx="0" cy="287337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53E60C6D-4E85-4E14-BCDF-BF15C241F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E92F25-D9FB-41D7-9F44-54EF0E2C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008" y="477041"/>
            <a:ext cx="7967132" cy="116888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Назвати алгоритмічну структуру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="" xmlns:a16="http://schemas.microsoft.com/office/drawing/2014/main" id="{C2747ABA-A1E5-47F1-99B6-FC5784AF47F8}"/>
              </a:ext>
            </a:extLst>
          </p:cNvPr>
          <p:cNvSpPr/>
          <p:nvPr/>
        </p:nvSpPr>
        <p:spPr>
          <a:xfrm>
            <a:off x="188340" y="3071003"/>
            <a:ext cx="2286000" cy="2242867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F095CC3-36BD-4967-A1AC-CE884530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1335712" y="57110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BB6D45-42D4-41AB-86F9-15D780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-4256" y="10"/>
            <a:ext cx="2087708" cy="1221300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DEF15AC4-EE0A-47E5-8F6F-C3D92C64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7" y="1946684"/>
            <a:ext cx="72788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 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Структура, що складається із циклу в циклі, називається </a:t>
            </a:r>
            <a:r>
              <a:rPr lang="uk-UA" b="1" u="sng" dirty="0">
                <a:solidFill>
                  <a:srgbClr val="C00000"/>
                </a:solidFill>
                <a:ea typeface="+mn-lt"/>
                <a:cs typeface="+mn-lt"/>
              </a:rPr>
              <a:t>вкладеними циклами.</a:t>
            </a:r>
            <a:r>
              <a:rPr lang="uk-UA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uk-UA" b="1" dirty="0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EF49A1B-F82A-4AD2-A209-80ABA0B8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769" y="5115458"/>
            <a:ext cx="1590756" cy="1590756"/>
          </a:xfrm>
          <a:prstGeom prst="rect">
            <a:avLst/>
          </a:prstGeom>
        </p:spPr>
      </p:pic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7624167" y="2757448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7624167" y="3476585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>
            <a:off x="5152264" y="3477132"/>
            <a:ext cx="0" cy="4318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9195775" y="3477195"/>
            <a:ext cx="960967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10156742" y="4196206"/>
            <a:ext cx="0" cy="288925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>
            <a:off x="7596591" y="2359533"/>
            <a:ext cx="0" cy="288925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7600400" y="2944938"/>
            <a:ext cx="0" cy="287338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 flipV="1">
            <a:off x="5152264" y="4483543"/>
            <a:ext cx="2767245" cy="1588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7637995" y="4483543"/>
            <a:ext cx="0" cy="4318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8" name="Line 26"/>
          <p:cNvSpPr>
            <a:spLocks noChangeShapeType="1"/>
          </p:cNvSpPr>
          <p:nvPr/>
        </p:nvSpPr>
        <p:spPr bwMode="auto">
          <a:xfrm>
            <a:off x="7637995" y="5249862"/>
            <a:ext cx="9949" cy="422782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9" name="Oval 27"/>
          <p:cNvSpPr>
            <a:spLocks noChangeArrowheads="1"/>
          </p:cNvSpPr>
          <p:nvPr/>
        </p:nvSpPr>
        <p:spPr bwMode="auto">
          <a:xfrm>
            <a:off x="6081989" y="2000757"/>
            <a:ext cx="2976033" cy="3603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70" name="Rectangle 28"/>
          <p:cNvSpPr>
            <a:spLocks noChangeArrowheads="1"/>
          </p:cNvSpPr>
          <p:nvPr/>
        </p:nvSpPr>
        <p:spPr bwMode="auto">
          <a:xfrm>
            <a:off x="6136852" y="2648458"/>
            <a:ext cx="2880784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71" name="AutoShape 29"/>
          <p:cNvSpPr>
            <a:spLocks noChangeArrowheads="1"/>
          </p:cNvSpPr>
          <p:nvPr/>
        </p:nvSpPr>
        <p:spPr bwMode="auto">
          <a:xfrm>
            <a:off x="5999693" y="3224720"/>
            <a:ext cx="3263900" cy="504825"/>
          </a:xfrm>
          <a:prstGeom prst="diamond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72" name="Rectangle 30"/>
          <p:cNvSpPr>
            <a:spLocks noChangeArrowheads="1"/>
          </p:cNvSpPr>
          <p:nvPr/>
        </p:nvSpPr>
        <p:spPr bwMode="auto">
          <a:xfrm>
            <a:off x="3984625" y="3872420"/>
            <a:ext cx="2880784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73" name="Rectangle 31"/>
          <p:cNvSpPr>
            <a:spLocks noChangeArrowheads="1"/>
          </p:cNvSpPr>
          <p:nvPr/>
        </p:nvSpPr>
        <p:spPr bwMode="auto">
          <a:xfrm>
            <a:off x="8687859" y="3872420"/>
            <a:ext cx="2880784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6197603" y="4960937"/>
            <a:ext cx="2880784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75" name="Oval 33"/>
          <p:cNvSpPr>
            <a:spLocks noChangeArrowheads="1"/>
          </p:cNvSpPr>
          <p:nvPr/>
        </p:nvSpPr>
        <p:spPr bwMode="auto">
          <a:xfrm>
            <a:off x="6197603" y="5672645"/>
            <a:ext cx="2976033" cy="360363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>
            <a:off x="5132706" y="3476585"/>
            <a:ext cx="865716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10147597" y="3440619"/>
            <a:ext cx="0" cy="4318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cxnSp>
        <p:nvCxnSpPr>
          <p:cNvPr id="78" name="Прямая соединительная линия 77"/>
          <p:cNvCxnSpPr>
            <a:stCxn id="62" idx="1"/>
            <a:endCxn id="66" idx="1"/>
          </p:cNvCxnSpPr>
          <p:nvPr/>
        </p:nvCxnSpPr>
        <p:spPr>
          <a:xfrm flipH="1" flipV="1">
            <a:off x="7919509" y="4483543"/>
            <a:ext cx="2237234" cy="15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5328709" y="2839254"/>
            <a:ext cx="506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3200" b="1" i="1" dirty="0"/>
              <a:t>ні</a:t>
            </a:r>
            <a:endParaRPr lang="ru-RU" b="1" i="1" dirty="0"/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9287956" y="2899602"/>
            <a:ext cx="8402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800" b="1" i="1" dirty="0"/>
              <a:t>так</a:t>
            </a:r>
            <a:endParaRPr lang="ru-RU" sz="2800" b="1" i="1" dirty="0"/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5152264" y="4192436"/>
            <a:ext cx="0" cy="288925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11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E92F25-D9FB-41D7-9F44-54EF0E2C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008" y="513617"/>
            <a:ext cx="7967132" cy="1132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Назвати алгоритмічну структуру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="" xmlns:a16="http://schemas.microsoft.com/office/drawing/2014/main" id="{C2747ABA-A1E5-47F1-99B6-FC5784AF47F8}"/>
              </a:ext>
            </a:extLst>
          </p:cNvPr>
          <p:cNvSpPr/>
          <p:nvPr/>
        </p:nvSpPr>
        <p:spPr>
          <a:xfrm>
            <a:off x="188340" y="3071003"/>
            <a:ext cx="2286000" cy="2242867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F095CC3-36BD-4967-A1AC-CE884530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1335712" y="57110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BB6D45-42D4-41AB-86F9-15D780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-4256" y="10"/>
            <a:ext cx="2087708" cy="1221300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DEF15AC4-EE0A-47E5-8F6F-C3D92C64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7" y="1946684"/>
            <a:ext cx="72788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 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Структура, що складається із циклу в циклі, називається </a:t>
            </a:r>
            <a:r>
              <a:rPr lang="uk-UA" b="1" u="sng" dirty="0">
                <a:solidFill>
                  <a:srgbClr val="C00000"/>
                </a:solidFill>
                <a:ea typeface="+mn-lt"/>
                <a:cs typeface="+mn-lt"/>
              </a:rPr>
              <a:t>вкладеними циклами.</a:t>
            </a:r>
            <a:r>
              <a:rPr lang="uk-UA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uk-UA" b="1" dirty="0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EF49A1B-F82A-4AD2-A209-80ABA0B8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769" y="5115458"/>
            <a:ext cx="1590756" cy="1590756"/>
          </a:xfrm>
          <a:prstGeom prst="rect">
            <a:avLst/>
          </a:prstGeom>
        </p:spPr>
      </p:pic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9497329" y="3354961"/>
            <a:ext cx="0" cy="433388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3218552" y="1878586"/>
            <a:ext cx="6278035" cy="4032250"/>
            <a:chOff x="1072" y="981"/>
            <a:chExt cx="2966" cy="2540"/>
          </a:xfrm>
          <a:solidFill>
            <a:schemeClr val="bg1">
              <a:lumMod val="65000"/>
            </a:schemeClr>
          </a:solidFill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1743" y="1906"/>
              <a:ext cx="0" cy="272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3628" y="1911"/>
              <a:ext cx="410" cy="0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2835" y="1207"/>
              <a:ext cx="0" cy="182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2857" y="1570"/>
              <a:ext cx="0" cy="181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>
              <a:off x="1745" y="2341"/>
              <a:ext cx="7" cy="726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1752" y="3067"/>
              <a:ext cx="1406" cy="0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3017" y="2351"/>
              <a:ext cx="0" cy="272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3017" y="3067"/>
              <a:ext cx="0" cy="227"/>
            </a:xfrm>
            <a:prstGeom prst="lin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8" name="Oval 4"/>
            <p:cNvSpPr>
              <a:spLocks noChangeArrowheads="1"/>
            </p:cNvSpPr>
            <p:nvPr/>
          </p:nvSpPr>
          <p:spPr bwMode="auto">
            <a:xfrm>
              <a:off x="2154" y="981"/>
              <a:ext cx="1406" cy="227"/>
            </a:xfrm>
            <a:prstGeom prst="ellips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2154" y="1389"/>
              <a:ext cx="1361" cy="182"/>
            </a:xfrm>
            <a:prstGeom prst="rect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50" name="AutoShape 10"/>
            <p:cNvSpPr>
              <a:spLocks noChangeArrowheads="1"/>
            </p:cNvSpPr>
            <p:nvPr/>
          </p:nvSpPr>
          <p:spPr bwMode="auto">
            <a:xfrm>
              <a:off x="2086" y="1752"/>
              <a:ext cx="1542" cy="318"/>
            </a:xfrm>
            <a:prstGeom prst="diamond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072" y="2184"/>
              <a:ext cx="1361" cy="182"/>
            </a:xfrm>
            <a:prstGeom prst="rect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2434" y="2628"/>
              <a:ext cx="1195" cy="182"/>
            </a:xfrm>
            <a:prstGeom prst="rect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dirty="0" smtClean="0"/>
                <a:t> </a:t>
              </a:r>
              <a:endParaRPr lang="ru-RU" dirty="0"/>
            </a:p>
          </p:txBody>
        </p:sp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381" y="3294"/>
              <a:ext cx="1406" cy="227"/>
            </a:xfrm>
            <a:prstGeom prst="ellips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</p:grp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4654354" y="3354961"/>
            <a:ext cx="674157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7875708" y="3793431"/>
            <a:ext cx="3263900" cy="504825"/>
          </a:xfrm>
          <a:prstGeom prst="diamond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7306056" y="4037586"/>
            <a:ext cx="648000" cy="8257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7635703" y="5190111"/>
            <a:ext cx="3848938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11488654" y="4079371"/>
            <a:ext cx="0" cy="111074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11148752" y="4053461"/>
            <a:ext cx="345033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7335470" y="4782876"/>
            <a:ext cx="0" cy="4318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7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3959AE-6AD4-4BC7-9C9D-29CF9720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38" y="868454"/>
            <a:ext cx="4624342" cy="1325563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Verdana" pitchFamily="34" charset="0"/>
                <a:ea typeface="Verdana" pitchFamily="34" charset="0"/>
                <a:cs typeface="Calibri Light"/>
              </a:rPr>
              <a:t>Пригадай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4A709FC-1ADC-45CD-856D-3B1A50C583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AE67272E-0E66-4396-9C0C-4E154CCE20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E8D4324-6318-47A4-A479-0F6855CB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79" y="868454"/>
            <a:ext cx="1546056" cy="67813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484BA5-05A4-436D-9457-A4541B8E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51" y="2053342"/>
            <a:ext cx="4874544" cy="31816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uk" b="1" dirty="0" smtClean="0">
                <a:ea typeface="+mn-lt"/>
                <a:cs typeface="+mn-lt"/>
              </a:rPr>
              <a:t>Якими блоками у середовищі Скретч описують циклічні алгоритми? </a:t>
            </a:r>
            <a:endParaRPr lang="ru-RU" b="1" dirty="0">
              <a:ea typeface="+mn-lt"/>
              <a:cs typeface="+mn-lt"/>
            </a:endParaRPr>
          </a:p>
          <a:p>
            <a:r>
              <a:rPr lang="uk" b="1" dirty="0" smtClean="0">
                <a:ea typeface="+mn-lt"/>
                <a:cs typeface="+mn-lt"/>
              </a:rPr>
              <a:t>Якими </a:t>
            </a:r>
            <a:r>
              <a:rPr lang="uk" b="1" dirty="0">
                <a:ea typeface="+mn-lt"/>
                <a:cs typeface="+mn-lt"/>
              </a:rPr>
              <a:t>блоками у середовищі Скретч описують алгоритми з розгалуженням?</a:t>
            </a:r>
            <a:endParaRPr lang="ru-RU" b="1" dirty="0">
              <a:cs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BCB8E572-32F0-4C78-B268-2702C859F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BFC6224A-7B8A-4699-99DC-A6C9CD617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0611C424-EB44-492D-9C48-78BB0D5DC9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59156A24-128C-4054-AAFF-F8CA5BA0E7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00B5633-0AE8-474D-B497-28515814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004" y="546479"/>
            <a:ext cx="2730354" cy="1176152"/>
          </a:xfrm>
          <a:prstGeom prst="rect">
            <a:avLst/>
          </a:prstGeom>
        </p:spPr>
      </p:pic>
      <p:pic>
        <p:nvPicPr>
          <p:cNvPr id="6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0080DF9-46F1-43DD-879F-835CEEBE8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846" y="3497045"/>
            <a:ext cx="1789619" cy="1269002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646E8F12-06B4-4D6B-866C-1743B253C8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3CC324B9-DFFF-42F1-8D81-AAD42554B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10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796E308-B502-4F46-98FC-C24C4EDC5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017" y="5265106"/>
            <a:ext cx="2998983" cy="10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06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31798" y="4018611"/>
            <a:ext cx="2694679" cy="26873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7" name="Поле 80"/>
          <p:cNvSpPr txBox="1"/>
          <p:nvPr/>
        </p:nvSpPr>
        <p:spPr>
          <a:xfrm>
            <a:off x="2970612" y="2710532"/>
            <a:ext cx="6318109" cy="1381975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8000" b="1" spc="-200" dirty="0">
                <a:ln w="57150" cap="flat" cmpd="thinThick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Times New Roman"/>
                <a:cs typeface="Times New Roman"/>
              </a:rPr>
              <a:t>ІНФОЛОТО</a:t>
            </a:r>
            <a:endParaRPr sz="11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3959AE-6AD4-4BC7-9C9D-29CF9720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312" y="2006366"/>
            <a:ext cx="684802" cy="423135"/>
          </a:xfrm>
        </p:spPr>
        <p:txBody>
          <a:bodyPr>
            <a:normAutofit/>
          </a:bodyPr>
          <a:lstStyle/>
          <a:p>
            <a:endParaRPr lang="uk-UA" sz="1100" b="1" i="1" dirty="0">
              <a:latin typeface="Verdana" pitchFamily="34" charset="0"/>
              <a:ea typeface="Verdana" pitchFamily="34" charset="0"/>
              <a:cs typeface="Calibri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4A709FC-1ADC-45CD-856D-3B1A50C583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AE67272E-0E66-4396-9C0C-4E154CCE20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E8D4324-6318-47A4-A479-0F6855CB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79" y="868454"/>
            <a:ext cx="1546056" cy="678136"/>
          </a:xfrm>
          <a:prstGeom prst="rect">
            <a:avLst/>
          </a:prstGeom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40484BA5-05A4-436D-9457-A4541B8E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907" y="3138657"/>
            <a:ext cx="1302149" cy="3583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ru-RU" b="1" dirty="0">
              <a:cs typeface="Calibri"/>
            </a:endParaRPr>
          </a:p>
        </p:txBody>
      </p:sp>
      <p:sp>
        <p:nvSpPr>
          <p:cNvPr id="38" name="Oval 37" hidden="1">
            <a:extLst>
              <a:ext uri="{FF2B5EF4-FFF2-40B4-BE49-F238E27FC236}">
                <a16:creationId xmlns="" xmlns:a16="http://schemas.microsoft.com/office/drawing/2014/main" id="{BCB8E572-32F0-4C78-B268-2702C859F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BFC6224A-7B8A-4699-99DC-A6C9CD617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 hidden="1">
            <a:extLst>
              <a:ext uri="{FF2B5EF4-FFF2-40B4-BE49-F238E27FC236}">
                <a16:creationId xmlns="" xmlns:a16="http://schemas.microsoft.com/office/drawing/2014/main" id="{0611C424-EB44-492D-9C48-78BB0D5DC9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59156A24-128C-4054-AAFF-F8CA5BA0E7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00B5633-0AE8-474D-B497-28515814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004" y="546479"/>
            <a:ext cx="2730354" cy="1176152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646E8F12-06B4-4D6B-866C-1743B253C8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3CC324B9-DFFF-42F1-8D81-AAD42554B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10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796E308-B502-4F46-98FC-C24C4EDC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017" y="5265106"/>
            <a:ext cx="2998983" cy="1083741"/>
          </a:xfrm>
          <a:prstGeom prst="rect">
            <a:avLst/>
          </a:prstGeom>
        </p:spPr>
      </p:pic>
      <p:pic>
        <p:nvPicPr>
          <p:cNvPr id="18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ED6E802-6D7F-4346-B1B8-5F3590BFA4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3"/>
          <a:stretch/>
        </p:blipFill>
        <p:spPr>
          <a:xfrm>
            <a:off x="748407" y="4131546"/>
            <a:ext cx="2461462" cy="2461462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3046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8" name="Freeform: Shape 17" hidden="1">
            <a:extLst>
              <a:ext uri="{FF2B5EF4-FFF2-40B4-BE49-F238E27FC236}">
                <a16:creationId xmlns="" xmlns:a16="http://schemas.microsoft.com/office/drawing/2014/main" id="{A86541C6-61B1-4DAA-B57A-EAF3F24F0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71750011-2006-46BB-AFDE-C6E461752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3517A5E6-8F81-4D35-8F53-A998D3F3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532" y="3"/>
            <a:ext cx="9318118" cy="21197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Алгоритми із вкладеними розгалуженнями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  <a:p>
            <a:endParaRPr lang="ru-RU" sz="2800" dirty="0">
              <a:cs typeface="Calibri Light"/>
            </a:endParaRPr>
          </a:p>
        </p:txBody>
      </p:sp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80F3B891-3054-43B1-BF69-3E470CC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73" y="1951832"/>
            <a:ext cx="1114655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Складні алгоритми часто поєднують декілька алгоритмічних структур, які можуть бути вкладеними одна в іншу.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 dirty="0">
              <a:cs typeface="Calibri"/>
            </a:endParaRPr>
          </a:p>
        </p:txBody>
      </p:sp>
      <p:pic>
        <p:nvPicPr>
          <p:cNvPr id="8" name="Рисунок 8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11B8920-ED15-4154-978B-8D0E633E0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5" r="-2" b="22018"/>
          <a:stretch/>
        </p:blipFill>
        <p:spPr>
          <a:xfrm>
            <a:off x="-4150" y="3"/>
            <a:ext cx="2891788" cy="1344538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16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431C182-54AA-4EDC-B956-0FBC6E20B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2" r="38388"/>
          <a:stretch/>
        </p:blipFill>
        <p:spPr>
          <a:xfrm>
            <a:off x="20" y="4723355"/>
            <a:ext cx="1652430" cy="2139895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EB68C5-4DA7-4AA3-9E2A-DA4E7AC789D0}"/>
              </a:ext>
            </a:extLst>
          </p:cNvPr>
          <p:cNvSpPr txBox="1"/>
          <p:nvPr/>
        </p:nvSpPr>
        <p:spPr>
          <a:xfrm>
            <a:off x="1441744" y="1532060"/>
            <a:ext cx="5552245" cy="4401205"/>
          </a:xfrm>
          <a:prstGeom prst="rect">
            <a:avLst/>
          </a:prstGeom>
          <a:solidFill>
            <a:srgbClr val="1F92A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У попередньому пункті ви розглядали алгоритм задачі-гри, коли комп'ютер «загадував» число, а учень намагався його відгадати. Але в тому алгоритмі, якщо учень з першої спроби не відгадав число, гра закінчувалася.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21734" y="280038"/>
            <a:ext cx="8765466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latin typeface="Verdana" pitchFamily="34" charset="0"/>
                <a:ea typeface="Verdana" pitchFamily="34" charset="0"/>
              </a:rPr>
              <a:t>Вкладені алгоритми з розгалуженням</a:t>
            </a:r>
            <a:endParaRPr lang="uk-UA" sz="30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 descr="Вопросительный знак на значке вектора экрана компьютера, плоском ПК  ноутбука мультфильма с символом вопроса, идеей проблемы интер Иллюстрация  вектора - иллюстрации насчитывающей : 1494995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54" y="1481392"/>
            <a:ext cx="4341574" cy="43415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6" descr="Изображение выглядит как человек, женщина, фотография, часы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B506438-35FF-41C9-B865-B1E0CA878C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5196" r="2076" b="-2"/>
          <a:stretch/>
        </p:blipFill>
        <p:spPr>
          <a:xfrm>
            <a:off x="9977251" y="5200650"/>
            <a:ext cx="2214752" cy="1657348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698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8" name="Freeform: Shape 17" hidden="1">
            <a:extLst>
              <a:ext uri="{FF2B5EF4-FFF2-40B4-BE49-F238E27FC236}">
                <a16:creationId xmlns="" xmlns:a16="http://schemas.microsoft.com/office/drawing/2014/main" id="{A86541C6-61B1-4DAA-B57A-EAF3F24F0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71750011-2006-46BB-AFDE-C6E461752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3517A5E6-8F81-4D35-8F53-A998D3F3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532" y="3"/>
            <a:ext cx="9318118" cy="21197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Алгоритми із вкладеними розгалуженнями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  <a:p>
            <a:endParaRPr lang="ru-RU" sz="2800" dirty="0">
              <a:cs typeface="Calibri Light"/>
            </a:endParaRPr>
          </a:p>
        </p:txBody>
      </p:sp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80F3B891-3054-43B1-BF69-3E470CC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73" y="1951832"/>
            <a:ext cx="1114655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Складні алгоритми часто поєднують декілька алгоритмічних структур, які можуть бути вкладеними одна в іншу.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 dirty="0">
              <a:cs typeface="Calibri"/>
            </a:endParaRPr>
          </a:p>
        </p:txBody>
      </p:sp>
      <p:pic>
        <p:nvPicPr>
          <p:cNvPr id="8" name="Рисунок 8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11B8920-ED15-4154-978B-8D0E633E0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5" r="-2" b="22018"/>
          <a:stretch/>
        </p:blipFill>
        <p:spPr>
          <a:xfrm>
            <a:off x="-4150" y="3"/>
            <a:ext cx="2891788" cy="1344538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16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431C182-54AA-4EDC-B956-0FBC6E20B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2" r="38388"/>
          <a:stretch/>
        </p:blipFill>
        <p:spPr>
          <a:xfrm>
            <a:off x="20" y="4723355"/>
            <a:ext cx="1652430" cy="2139895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EB68C5-4DA7-4AA3-9E2A-DA4E7AC789D0}"/>
              </a:ext>
            </a:extLst>
          </p:cNvPr>
          <p:cNvSpPr txBox="1"/>
          <p:nvPr/>
        </p:nvSpPr>
        <p:spPr>
          <a:xfrm>
            <a:off x="1441745" y="1532060"/>
            <a:ext cx="5313386" cy="3970318"/>
          </a:xfrm>
          <a:prstGeom prst="rect">
            <a:avLst/>
          </a:prstGeom>
          <a:solidFill>
            <a:srgbClr val="1F92A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Або в алгоритмі, коли </a:t>
            </a:r>
            <a:r>
              <a:rPr lang="uk-UA" sz="2800" b="1" i="1" kern="0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спрайт</a:t>
            </a:r>
            <a:r>
              <a:rPr lang="uk-UA" sz="2800" b="1" i="1" kern="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 переміщався по сцені в залежності від того, яка стрілка натиснута. Для руху </a:t>
            </a:r>
            <a:r>
              <a:rPr lang="uk-UA" sz="2800" b="1" i="1" kern="0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спрайта</a:t>
            </a:r>
            <a:r>
              <a:rPr lang="uk-UA" sz="2800" b="1" i="1" kern="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 потрібно затискати стрілку і запускати проект на виконання.  </a:t>
            </a:r>
            <a:endParaRPr lang="uk-UA" sz="2800" b="1" i="1" kern="0" dirty="0">
              <a:solidFill>
                <a:srgbClr val="FFFFF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21734" y="280038"/>
            <a:ext cx="8765466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latin typeface="Verdana" pitchFamily="34" charset="0"/>
                <a:ea typeface="Verdana" pitchFamily="34" charset="0"/>
              </a:rPr>
              <a:t>Вкладені алгоритми з розгалуженням</a:t>
            </a:r>
            <a:endParaRPr lang="uk-UA" sz="30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6" descr="Изображение выглядит как человек, женщина, фотография, часы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B506438-35FF-41C9-B865-B1E0CA878C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196" r="2076" b="-2"/>
          <a:stretch/>
        </p:blipFill>
        <p:spPr>
          <a:xfrm>
            <a:off x="9977251" y="5200650"/>
            <a:ext cx="2214752" cy="1657348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pic>
        <p:nvPicPr>
          <p:cNvPr id="2052" name="Picture 4" descr="Editar una Hoja de Cálculo | MICROINFORMÁT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88" y="1775068"/>
            <a:ext cx="5006167" cy="32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41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8" name="Freeform: Shape 17" hidden="1">
            <a:extLst>
              <a:ext uri="{FF2B5EF4-FFF2-40B4-BE49-F238E27FC236}">
                <a16:creationId xmlns="" xmlns:a16="http://schemas.microsoft.com/office/drawing/2014/main" id="{A86541C6-61B1-4DAA-B57A-EAF3F24F0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71750011-2006-46BB-AFDE-C6E461752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3517A5E6-8F81-4D35-8F53-A998D3F3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532" y="3"/>
            <a:ext cx="9318118" cy="21197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Алгоритми із вкладеними розгалуженнями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  <a:p>
            <a:endParaRPr lang="ru-RU" sz="2800" dirty="0">
              <a:cs typeface="Calibri Light"/>
            </a:endParaRPr>
          </a:p>
        </p:txBody>
      </p:sp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80F3B891-3054-43B1-BF69-3E470CC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73" y="1951832"/>
            <a:ext cx="1114655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Складні алгоритми часто поєднують декілька алгоритмічних структур, які можуть бути вкладеними одна в іншу.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 dirty="0">
              <a:cs typeface="Calibri"/>
            </a:endParaRPr>
          </a:p>
        </p:txBody>
      </p:sp>
      <p:pic>
        <p:nvPicPr>
          <p:cNvPr id="8" name="Рисунок 8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11B8920-ED15-4154-978B-8D0E633E0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5" r="-2" b="22018"/>
          <a:stretch/>
        </p:blipFill>
        <p:spPr>
          <a:xfrm>
            <a:off x="-4150" y="3"/>
            <a:ext cx="2891788" cy="1344538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16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431C182-54AA-4EDC-B956-0FBC6E20B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2" r="38388"/>
          <a:stretch/>
        </p:blipFill>
        <p:spPr>
          <a:xfrm>
            <a:off x="20" y="4723355"/>
            <a:ext cx="1652430" cy="2139895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EB68C5-4DA7-4AA3-9E2A-DA4E7AC789D0}"/>
              </a:ext>
            </a:extLst>
          </p:cNvPr>
          <p:cNvSpPr txBox="1"/>
          <p:nvPr/>
        </p:nvSpPr>
        <p:spPr>
          <a:xfrm>
            <a:off x="137160" y="1424551"/>
            <a:ext cx="11932920" cy="523220"/>
          </a:xfrm>
          <a:prstGeom prst="rect">
            <a:avLst/>
          </a:prstGeom>
          <a:solidFill>
            <a:srgbClr val="1F92A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</a:rPr>
              <a:t>Як вдосконалити алгоритми?</a:t>
            </a:r>
            <a:endParaRPr lang="uk-UA" sz="2800" b="1" i="1" kern="0" dirty="0">
              <a:solidFill>
                <a:srgbClr val="FFFFF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21734" y="280038"/>
            <a:ext cx="8765466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latin typeface="Verdana" pitchFamily="34" charset="0"/>
                <a:ea typeface="Verdana" pitchFamily="34" charset="0"/>
              </a:rPr>
              <a:t>Вкладені алгоритми з розгалуженням</a:t>
            </a:r>
            <a:endParaRPr lang="uk-UA" sz="30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6" descr="Изображение выглядит как человек, женщина, фотография, часы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B506438-35FF-41C9-B865-B1E0CA878C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196" r="2076" b="-2"/>
          <a:stretch/>
        </p:blipFill>
        <p:spPr>
          <a:xfrm>
            <a:off x="9977251" y="5200650"/>
            <a:ext cx="2214752" cy="1657348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4144" y1="24510" x2="5405" y2="9150"/>
                        <a14:foregroundMark x1="35435" y1="9477" x2="41441" y2="12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9" y="1947771"/>
            <a:ext cx="5177790" cy="475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26A2EF7-39B3-48D4-982E-98C80BEA5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317" y="2309931"/>
            <a:ext cx="5213453" cy="42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0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4244" y="4480982"/>
            <a:ext cx="7095745" cy="1363215"/>
          </a:xfrm>
        </p:spPr>
        <p:txBody>
          <a:bodyPr anchor="t">
            <a:noAutofit/>
          </a:bodyPr>
          <a:lstStyle/>
          <a:p>
            <a:pPr algn="l"/>
            <a:r>
              <a:rPr lang="uk-UA" sz="4000" b="1" dirty="0">
                <a:latin typeface="Verdana" pitchFamily="34" charset="0"/>
                <a:ea typeface="Verdana" pitchFamily="34" charset="0"/>
                <a:cs typeface="Calibri Light"/>
              </a:rPr>
              <a:t>Вкладені алгоритмічні структури повторення та розгалуження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76" y="3780826"/>
            <a:ext cx="5609219" cy="5767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uk-UA" sz="2800" b="1" dirty="0">
                <a:ea typeface="+mn-lt"/>
                <a:cs typeface="+mn-lt"/>
              </a:rPr>
              <a:t>Інформатика   6 </a:t>
            </a:r>
            <a:r>
              <a:rPr lang="uk-UA" sz="2800" b="1" dirty="0" smtClean="0">
                <a:ea typeface="+mn-lt"/>
                <a:cs typeface="+mn-lt"/>
              </a:rPr>
              <a:t>клас</a:t>
            </a:r>
            <a:endParaRPr lang="uk-UA" sz="2800" dirty="0">
              <a:ea typeface="+mn-lt"/>
              <a:cs typeface="+mn-lt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=""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=""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5586BA4-C851-439E-8599-A8357A319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" r="2703" b="4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2D2B0A3-4A0D-4A80-BE02-6EE9E2A5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2" r="38388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ED6E802-6D7F-4346-B1B8-5F3590BFA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31103AB2-C090-458F-B752-294F23AFA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7" descr="Изображение выглядит как человек, внутренний, мужчина, держ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C90D21D-CBBC-4A7F-BE55-345CAC287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4" r="26434" b="-2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0583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9EB9833-83A1-4082-BFE9-3DEB74A7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824" y="388942"/>
            <a:ext cx="5120561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cs typeface="Calibri Light"/>
              </a:rPr>
              <a:t>Приклад</a:t>
            </a:r>
            <a:endParaRPr lang="ru-RU" b="1" dirty="0">
              <a:solidFill>
                <a:srgbClr val="000000"/>
              </a:solidFill>
              <a:cs typeface="Calibri Light" panose="020F0302020204030204"/>
            </a:endParaRPr>
          </a:p>
        </p:txBody>
      </p:sp>
      <p:sp>
        <p:nvSpPr>
          <p:cNvPr id="12" name="Oval 15" hidden="1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AE4BB01-EA5A-41AE-A651-AD0749E22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2" r="31388"/>
          <a:stretch/>
        </p:blipFill>
        <p:spPr>
          <a:xfrm>
            <a:off x="9454014" y="4222974"/>
            <a:ext cx="2737987" cy="263502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" name="Arc 17" hidden="1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1570894"/>
            <a:ext cx="11582401" cy="533952"/>
          </a:xfr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Перш </a:t>
            </a:r>
            <a:r>
              <a:rPr lang="ru-RU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ніж</a:t>
            </a:r>
            <a:r>
              <a:rPr lang="ru-RU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створювати</a:t>
            </a:r>
            <a:r>
              <a:rPr lang="ru-RU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складні</a:t>
            </a:r>
            <a:r>
              <a:rPr lang="ru-RU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проекти</a:t>
            </a:r>
            <a:r>
              <a:rPr lang="ru-RU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Скретч</a:t>
            </a:r>
            <a:r>
              <a:rPr lang="ru-RU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слід</a:t>
            </a:r>
            <a:r>
              <a:rPr lang="ru-RU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:</a:t>
            </a:r>
            <a:endParaRPr lang="ru-RU" b="1" i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lvl="1"/>
            <a:endParaRPr lang="ru-RU" sz="28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42513" y="280038"/>
            <a:ext cx="8706929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Як створюють проекти які реалізують складні алгоритми?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304798" y="2579078"/>
            <a:ext cx="11582401" cy="509179"/>
          </a:xfrm>
          <a:prstGeom prst="rect">
            <a:avLst/>
          </a:prstGeom>
          <a:solidFill>
            <a:srgbClr val="1F573A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1) </a:t>
            </a:r>
            <a:r>
              <a:rPr lang="uk-UA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визначити об'єкти проекту та їх зображення;</a:t>
            </a:r>
            <a:endParaRPr lang="ru-RU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293262" y="3141018"/>
            <a:ext cx="11582400" cy="835761"/>
          </a:xfrm>
          <a:prstGeom prst="rect">
            <a:avLst/>
          </a:prstGeom>
          <a:solidFill>
            <a:srgbClr val="0B696B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39713">
              <a:buNone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)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виділити події проекту та дібрати відповідні команди для їх реалізації;</a:t>
            </a:r>
          </a:p>
        </p:txBody>
      </p:sp>
      <p:pic>
        <p:nvPicPr>
          <p:cNvPr id="19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8FE13FC-D08D-4625-8F4F-C4E75AF2D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9692889" y="1428"/>
            <a:ext cx="2260236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293262" y="4051556"/>
            <a:ext cx="11582400" cy="1201931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39713">
              <a:buNone/>
            </a:pPr>
            <a:r>
              <a:rPr lang="uk-UA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3) задати </a:t>
            </a:r>
            <a:r>
              <a:rPr lang="uk-UA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метод розв'язування завдання, розділити завдання на </a:t>
            </a:r>
            <a:r>
              <a:rPr lang="uk-UA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підзадачі</a:t>
            </a:r>
            <a:r>
              <a:rPr lang="uk-UA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, у яких виділити базові алгоритмічні структури;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293262" y="5342527"/>
            <a:ext cx="8850738" cy="885745"/>
          </a:xfrm>
          <a:prstGeom prst="rect">
            <a:avLst/>
          </a:prstGeom>
          <a:solidFill>
            <a:srgbClr val="51DADD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39713">
              <a:buNone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4)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створити алгоритм і подати його словесно чи у вигляді схеми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uk-UA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"/>
          <a:stretch/>
        </p:blipFill>
        <p:spPr bwMode="auto">
          <a:xfrm>
            <a:off x="8443831" y="2507118"/>
            <a:ext cx="3174509" cy="272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50" y="1469571"/>
            <a:ext cx="9741680" cy="976015"/>
          </a:xfrm>
          <a:solidFill>
            <a:srgbClr val="1F92A9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Calibri"/>
              </a:rPr>
              <a:t>Алгоритми можуть складатись </a:t>
            </a:r>
            <a:endParaRPr lang="uk-UA" b="1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Calibri"/>
            </a:endParaRPr>
          </a:p>
          <a:p>
            <a:pPr marL="0" indent="0" algn="ctr">
              <a:buNone/>
            </a:pPr>
            <a:r>
              <a:rPr lang="uk-UA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Calibri"/>
              </a:rPr>
              <a:t>із </a:t>
            </a:r>
            <a:r>
              <a:rPr lang="uk-UA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Calibri"/>
              </a:rPr>
              <a:t>трьох базових структур: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pic>
        <p:nvPicPr>
          <p:cNvPr id="111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2DBB72F-694F-492C-9A4C-BECF35ACB2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"/>
          <a:stretch/>
        </p:blipFill>
        <p:spPr>
          <a:xfrm>
            <a:off x="48473" y="90387"/>
            <a:ext cx="1530212" cy="1458325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2" name="Блок-схема: узел 111">
            <a:extLst>
              <a:ext uri="{FF2B5EF4-FFF2-40B4-BE49-F238E27FC236}">
                <a16:creationId xmlns="" xmlns:a16="http://schemas.microsoft.com/office/drawing/2014/main" id="{3B1E1BFB-8E72-47CD-B210-A30A143B46C5}"/>
              </a:ext>
            </a:extLst>
          </p:cNvPr>
          <p:cNvSpPr/>
          <p:nvPr/>
        </p:nvSpPr>
        <p:spPr>
          <a:xfrm>
            <a:off x="10151850" y="-322053"/>
            <a:ext cx="2932981" cy="2904225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587493F-9B26-4ACF-92C2-5F23ACF04A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12" r="38388"/>
          <a:stretch/>
        </p:blipFill>
        <p:spPr>
          <a:xfrm>
            <a:off x="20" y="5470980"/>
            <a:ext cx="991071" cy="1392272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BB582E1-91C1-45A7-BE66-1F626131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02" y="2102112"/>
            <a:ext cx="1048354" cy="4800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DC30127-B860-4640-9CC8-27F083B779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5" r="2703" b="4"/>
          <a:stretch/>
        </p:blipFill>
        <p:spPr>
          <a:xfrm>
            <a:off x="9341027" y="10"/>
            <a:ext cx="2202727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715844" y="337188"/>
            <a:ext cx="7168351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Базові алгоритмічні структури</a:t>
            </a:r>
            <a:endParaRPr lang="uk-UA" sz="3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"/>
          <a:stretch/>
        </p:blipFill>
        <p:spPr bwMode="auto">
          <a:xfrm>
            <a:off x="813579" y="2507121"/>
            <a:ext cx="3174509" cy="272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"/>
          <a:stretch/>
        </p:blipFill>
        <p:spPr bwMode="auto">
          <a:xfrm>
            <a:off x="4642349" y="2507120"/>
            <a:ext cx="3174509" cy="272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3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9EB9833-83A1-4082-BFE9-3DEB74A7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824" y="388942"/>
            <a:ext cx="5120561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cs typeface="Calibri Light"/>
              </a:rPr>
              <a:t>Приклад</a:t>
            </a:r>
            <a:endParaRPr lang="ru-RU" b="1" dirty="0">
              <a:solidFill>
                <a:srgbClr val="000000"/>
              </a:solidFill>
              <a:cs typeface="Calibri Light" panose="020F0302020204030204"/>
            </a:endParaRPr>
          </a:p>
        </p:txBody>
      </p:sp>
      <p:sp>
        <p:nvSpPr>
          <p:cNvPr id="12" name="Oval 15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AE4BB01-EA5A-41AE-A651-AD0749E22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2" r="31388"/>
          <a:stretch/>
        </p:blipFill>
        <p:spPr>
          <a:xfrm>
            <a:off x="9454014" y="4222974"/>
            <a:ext cx="2737987" cy="263502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" name="Arc 17" hidden="1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E4D5272-3BCB-4FEC-9550-6ACCC6FB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8950964" y="16811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52371"/>
            <a:ext cx="8324233" cy="1386939"/>
          </a:xfrm>
          <a:solidFill>
            <a:srgbClr val="1F92A9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+mn-lt"/>
              </a:rPr>
              <a:t>	Розгалуження вкладають у цикл тоді , коли виконавець алгоритму має  багаторазово перевіряти певну умову. </a:t>
            </a:r>
            <a:endParaRPr lang="uk-UA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+mn-lt"/>
            </a:endParaRPr>
          </a:p>
          <a:p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57944" y="280038"/>
            <a:ext cx="11044687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У яких випадках використовують розгалуження, що вкладені в цикл?</a:t>
            </a:r>
            <a:endParaRPr lang="uk-UA" sz="3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293074" y="2988837"/>
            <a:ext cx="8324233" cy="1958301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+mn-lt"/>
              </a:rPr>
              <a:t>	Можливі будь-які комбінації: вкладання повного чи неповного розгалуження в цикл, що виконується певну кількість разів, у цикл «поки не», у цикл «завжди» тощо.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lc="http://schemas.openxmlformats.org/drawingml/2006/lockedCanvas" id="{ED54BA43-536E-4B2E-804C-9DC1562636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45" y="5097412"/>
            <a:ext cx="3946710" cy="17605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lc="http://schemas.openxmlformats.org/drawingml/2006/lockedCanvas" id="{6A7A1AC9-4B57-43A7-ADB8-B580A6B7A6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0" y="5097413"/>
            <a:ext cx="2853690" cy="1689735"/>
          </a:xfrm>
          <a:prstGeom prst="rect">
            <a:avLst/>
          </a:prstGeom>
        </p:spPr>
      </p:pic>
      <p:pic>
        <p:nvPicPr>
          <p:cNvPr id="20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8FE13FC-D08D-4625-8F4F-C4E75AF2D0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5" r="2703" b="4"/>
          <a:stretch/>
        </p:blipFill>
        <p:spPr>
          <a:xfrm>
            <a:off x="-312602" y="10"/>
            <a:ext cx="2260236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03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9EB9833-83A1-4082-BFE9-3DEB74A7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824" y="388942"/>
            <a:ext cx="5120561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cs typeface="Calibri Light"/>
              </a:rPr>
              <a:t>Приклад</a:t>
            </a:r>
            <a:endParaRPr lang="ru-RU" b="1" dirty="0">
              <a:solidFill>
                <a:srgbClr val="000000"/>
              </a:solidFill>
              <a:cs typeface="Calibri Light" panose="020F0302020204030204"/>
            </a:endParaRPr>
          </a:p>
        </p:txBody>
      </p:sp>
      <p:sp>
        <p:nvSpPr>
          <p:cNvPr id="12" name="Oval 15" hidden="1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AE4BB01-EA5A-41AE-A651-AD0749E22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2" r="31388"/>
          <a:stretch/>
        </p:blipFill>
        <p:spPr>
          <a:xfrm>
            <a:off x="9454014" y="4222974"/>
            <a:ext cx="2737987" cy="263502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" name="Arc 17" hidden="1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1570893"/>
            <a:ext cx="11582401" cy="890953"/>
          </a:xfr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Подумай, </a:t>
            </a:r>
            <a:r>
              <a:rPr lang="ru-RU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які</a:t>
            </a:r>
            <a:r>
              <a:rPr lang="ru-RU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події</a:t>
            </a:r>
            <a:r>
              <a:rPr lang="ru-RU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в </a:t>
            </a:r>
            <a:r>
              <a:rPr lang="ru-RU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запропонованому</a:t>
            </a:r>
            <a:r>
              <a:rPr lang="ru-RU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списку </a:t>
            </a:r>
            <a:r>
              <a:rPr lang="ru-RU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можна</a:t>
            </a:r>
            <a:r>
              <a:rPr lang="ru-RU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подати алгоритмами </a:t>
            </a:r>
            <a:r>
              <a:rPr lang="ru-RU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із</a:t>
            </a:r>
            <a:r>
              <a:rPr lang="ru-RU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вкладеними</a:t>
            </a:r>
            <a:r>
              <a:rPr lang="ru-RU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розгалуженнями</a:t>
            </a:r>
            <a:r>
              <a:rPr lang="ru-RU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:</a:t>
            </a:r>
          </a:p>
          <a:p>
            <a:pPr lvl="1"/>
            <a:endParaRPr lang="ru-RU" sz="28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42513" y="280038"/>
            <a:ext cx="11044687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У яких випадках використовують розгалуження, що вкладені в цикл?</a:t>
            </a:r>
            <a:endParaRPr lang="uk-UA" sz="3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304798" y="2579078"/>
            <a:ext cx="11582401" cy="849922"/>
          </a:xfrm>
          <a:prstGeom prst="rect">
            <a:avLst/>
          </a:prstGeom>
          <a:solidFill>
            <a:srgbClr val="28BBD8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проїзд автомобіля через перехрестя, яке регулюється світлофором;</a:t>
            </a:r>
            <a:endParaRPr lang="ru-RU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304799" y="3519589"/>
            <a:ext cx="11582400" cy="489703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ru-RU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вибір</a:t>
            </a: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одягу</a:t>
            </a: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прогулянки</a:t>
            </a: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різної</a:t>
            </a: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погоди</a:t>
            </a: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;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9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8FE13FC-D08D-4625-8F4F-C4E75AF2D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9692889" y="1428"/>
            <a:ext cx="2260236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293262" y="4129190"/>
            <a:ext cx="11582400" cy="489703"/>
          </a:xfrm>
          <a:prstGeom prst="rect">
            <a:avLst/>
          </a:prstGeom>
          <a:solidFill>
            <a:srgbClr val="28BBD8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uk-UA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проведення часу з 9.00 до 14.00 у різні дні тижня;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293262" y="4738791"/>
            <a:ext cx="8850738" cy="489703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1"/>
            <a:r>
              <a:rPr lang="uk-UA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приготування піци;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293262" y="5342527"/>
            <a:ext cx="8850738" cy="489703"/>
          </a:xfrm>
          <a:prstGeom prst="rect">
            <a:avLst/>
          </a:prstGeom>
          <a:solidFill>
            <a:srgbClr val="28BBD8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1"/>
            <a:r>
              <a:rPr lang="en-US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догляд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за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кімнатними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рослинами</a:t>
            </a:r>
            <a:r>
              <a:rPr lang="uk-UA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;</a:t>
            </a:r>
            <a:endParaRPr lang="uk-UA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B058718A-0465-4061-9AD9-5AC7E5930BF3}"/>
              </a:ext>
            </a:extLst>
          </p:cNvPr>
          <p:cNvSpPr txBox="1">
            <a:spLocks/>
          </p:cNvSpPr>
          <p:nvPr/>
        </p:nvSpPr>
        <p:spPr>
          <a:xfrm>
            <a:off x="293262" y="5873260"/>
            <a:ext cx="8850738" cy="489703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1"/>
            <a:r>
              <a:rPr lang="uk-UA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Вивчення вірша напам’ять.</a:t>
            </a:r>
            <a:endParaRPr lang="uk-UA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31798" y="4018611"/>
            <a:ext cx="2694679" cy="26873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7" name="Поле 80"/>
          <p:cNvSpPr txBox="1"/>
          <p:nvPr/>
        </p:nvSpPr>
        <p:spPr>
          <a:xfrm>
            <a:off x="1609898" y="2759935"/>
            <a:ext cx="8731531" cy="1381975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8000" b="1" spc="-200" dirty="0" err="1" smtClean="0">
                <a:ln w="57150" cap="flat" cmpd="thinThick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Times New Roman"/>
                <a:cs typeface="Times New Roman"/>
              </a:rPr>
              <a:t>Фізкультхвилинка</a:t>
            </a:r>
            <a:endParaRPr sz="11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3959AE-6AD4-4BC7-9C9D-29CF9720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312" y="2006366"/>
            <a:ext cx="684802" cy="423135"/>
          </a:xfrm>
        </p:spPr>
        <p:txBody>
          <a:bodyPr>
            <a:normAutofit/>
          </a:bodyPr>
          <a:lstStyle/>
          <a:p>
            <a:endParaRPr lang="uk-UA" sz="1100" b="1" i="1" dirty="0">
              <a:latin typeface="Verdana" pitchFamily="34" charset="0"/>
              <a:ea typeface="Verdana" pitchFamily="34" charset="0"/>
              <a:cs typeface="Calibri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4A709FC-1ADC-45CD-856D-3B1A50C583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AE67272E-0E66-4396-9C0C-4E154CCE20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E8D4324-6318-47A4-A479-0F6855CB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79" y="868454"/>
            <a:ext cx="1546056" cy="678136"/>
          </a:xfrm>
          <a:prstGeom prst="rect">
            <a:avLst/>
          </a:prstGeom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40484BA5-05A4-436D-9457-A4541B8E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907" y="3138657"/>
            <a:ext cx="1302149" cy="3583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ru-RU" b="1" dirty="0">
              <a:cs typeface="Calibri"/>
            </a:endParaRPr>
          </a:p>
        </p:txBody>
      </p:sp>
      <p:sp>
        <p:nvSpPr>
          <p:cNvPr id="38" name="Oval 37" hidden="1">
            <a:extLst>
              <a:ext uri="{FF2B5EF4-FFF2-40B4-BE49-F238E27FC236}">
                <a16:creationId xmlns="" xmlns:a16="http://schemas.microsoft.com/office/drawing/2014/main" id="{BCB8E572-32F0-4C78-B268-2702C859F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BFC6224A-7B8A-4699-99DC-A6C9CD617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 hidden="1">
            <a:extLst>
              <a:ext uri="{FF2B5EF4-FFF2-40B4-BE49-F238E27FC236}">
                <a16:creationId xmlns="" xmlns:a16="http://schemas.microsoft.com/office/drawing/2014/main" id="{0611C424-EB44-492D-9C48-78BB0D5DC9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59156A24-128C-4054-AAFF-F8CA5BA0E7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00B5633-0AE8-474D-B497-28515814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004" y="546479"/>
            <a:ext cx="2730354" cy="1176152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646E8F12-06B4-4D6B-866C-1743B253C8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3CC324B9-DFFF-42F1-8D81-AAD42554B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10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796E308-B502-4F46-98FC-C24C4EDC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017" y="5265106"/>
            <a:ext cx="2998983" cy="1083741"/>
          </a:xfrm>
          <a:prstGeom prst="rect">
            <a:avLst/>
          </a:prstGeom>
        </p:spPr>
      </p:pic>
      <p:pic>
        <p:nvPicPr>
          <p:cNvPr id="18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ED6E802-6D7F-4346-B1B8-5F3590BFA4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3"/>
          <a:stretch/>
        </p:blipFill>
        <p:spPr>
          <a:xfrm>
            <a:off x="748407" y="4131546"/>
            <a:ext cx="2461462" cy="2461462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3563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31798" y="4018611"/>
            <a:ext cx="2694679" cy="26873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7" name="Поле 80"/>
          <p:cNvSpPr txBox="1"/>
          <p:nvPr/>
        </p:nvSpPr>
        <p:spPr>
          <a:xfrm>
            <a:off x="1609898" y="2759935"/>
            <a:ext cx="8731531" cy="1381975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8000" b="1" spc="-200" dirty="0" smtClean="0">
                <a:ln w="57150" cap="flat" cmpd="thinThick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Times New Roman"/>
                <a:cs typeface="Times New Roman"/>
              </a:rPr>
              <a:t>Правила ТБ</a:t>
            </a:r>
            <a:endParaRPr sz="11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3959AE-6AD4-4BC7-9C9D-29CF9720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312" y="2006366"/>
            <a:ext cx="684802" cy="423135"/>
          </a:xfrm>
        </p:spPr>
        <p:txBody>
          <a:bodyPr>
            <a:normAutofit/>
          </a:bodyPr>
          <a:lstStyle/>
          <a:p>
            <a:endParaRPr lang="uk-UA" sz="1100" b="1" i="1" dirty="0">
              <a:latin typeface="Verdana" pitchFamily="34" charset="0"/>
              <a:ea typeface="Verdana" pitchFamily="34" charset="0"/>
              <a:cs typeface="Calibri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4A709FC-1ADC-45CD-856D-3B1A50C583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AE67272E-0E66-4396-9C0C-4E154CCE20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E8D4324-6318-47A4-A479-0F6855CB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79" y="868454"/>
            <a:ext cx="1546056" cy="678136"/>
          </a:xfrm>
          <a:prstGeom prst="rect">
            <a:avLst/>
          </a:prstGeom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40484BA5-05A4-436D-9457-A4541B8E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907" y="3138657"/>
            <a:ext cx="1302149" cy="3583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ru-RU" b="1" dirty="0">
              <a:cs typeface="Calibri"/>
            </a:endParaRPr>
          </a:p>
        </p:txBody>
      </p:sp>
      <p:sp>
        <p:nvSpPr>
          <p:cNvPr id="38" name="Oval 37" hidden="1">
            <a:extLst>
              <a:ext uri="{FF2B5EF4-FFF2-40B4-BE49-F238E27FC236}">
                <a16:creationId xmlns="" xmlns:a16="http://schemas.microsoft.com/office/drawing/2014/main" id="{BCB8E572-32F0-4C78-B268-2702C859F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BFC6224A-7B8A-4699-99DC-A6C9CD617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 hidden="1">
            <a:extLst>
              <a:ext uri="{FF2B5EF4-FFF2-40B4-BE49-F238E27FC236}">
                <a16:creationId xmlns="" xmlns:a16="http://schemas.microsoft.com/office/drawing/2014/main" id="{0611C424-EB44-492D-9C48-78BB0D5DC9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59156A24-128C-4054-AAFF-F8CA5BA0E7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00B5633-0AE8-474D-B497-28515814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004" y="546479"/>
            <a:ext cx="2730354" cy="1176152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646E8F12-06B4-4D6B-866C-1743B253C8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3CC324B9-DFFF-42F1-8D81-AAD42554B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10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796E308-B502-4F46-98FC-C24C4EDC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017" y="5265106"/>
            <a:ext cx="2998983" cy="1083741"/>
          </a:xfrm>
          <a:prstGeom prst="rect">
            <a:avLst/>
          </a:prstGeom>
        </p:spPr>
      </p:pic>
      <p:pic>
        <p:nvPicPr>
          <p:cNvPr id="18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ED6E802-6D7F-4346-B1B8-5F3590BFA4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3"/>
          <a:stretch/>
        </p:blipFill>
        <p:spPr>
          <a:xfrm>
            <a:off x="748407" y="4131546"/>
            <a:ext cx="2461462" cy="2461462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099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29E92F25-D9FB-41D7-9F44-54EF0E2C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664" y="3071003"/>
            <a:ext cx="5886067" cy="1325563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Спробуємо?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53E60C6D-4E85-4E14-BCDF-BF15C241F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 hidden="1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DEF15AC4-EE0A-47E5-8F6F-C3D92C64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7" y="1946684"/>
            <a:ext cx="72788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 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Структура, що складається із циклу в циклі, називається </a:t>
            </a:r>
            <a:r>
              <a:rPr lang="uk-UA" b="1" u="sng" dirty="0">
                <a:solidFill>
                  <a:srgbClr val="C00000"/>
                </a:solidFill>
                <a:ea typeface="+mn-lt"/>
                <a:cs typeface="+mn-lt"/>
              </a:rPr>
              <a:t>вкладеними циклами.</a:t>
            </a:r>
            <a:r>
              <a:rPr lang="uk-UA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uk-UA" b="1" dirty="0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00627" y="2151402"/>
            <a:ext cx="20446" cy="1658599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9834333" y="2109286"/>
            <a:ext cx="1116868" cy="22453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5388429" y="571101"/>
            <a:ext cx="4430931" cy="3121279"/>
          </a:xfrm>
          <a:prstGeom prst="diamond">
            <a:avLst/>
          </a:prstGeom>
          <a:solidFill>
            <a:srgbClr val="51DADD"/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214361" y="3810001"/>
            <a:ext cx="3621466" cy="2536370"/>
          </a:xfrm>
          <a:prstGeom prst="rect">
            <a:avLst/>
          </a:prstGeom>
          <a:solidFill>
            <a:srgbClr val="51DADD"/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7932427" y="3810001"/>
            <a:ext cx="3621466" cy="2536370"/>
          </a:xfrm>
          <a:prstGeom prst="rect">
            <a:avLst/>
          </a:prstGeom>
          <a:solidFill>
            <a:srgbClr val="51DADD"/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10951201" y="2109288"/>
            <a:ext cx="0" cy="1700714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400627" y="2151402"/>
            <a:ext cx="1043556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6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000" l="4938" r="90123">
                        <a14:foregroundMark x1="24691" y1="83200" x2="42469" y2="7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17" y="1124517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3.bp.blogspot.com/-cKtUh2KDroM/VNdTuAJZasI/AAAAAAAAYrQ/rXL-WkRuawM/s1600/icon_true_fals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9"/>
          <a:stretch/>
        </p:blipFill>
        <p:spPr bwMode="auto">
          <a:xfrm>
            <a:off x="10009213" y="2221864"/>
            <a:ext cx="767107" cy="7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3.bp.blogspot.com/-cKtUh2KDroM/VNdTuAJZasI/AAAAAAAAYrQ/rXL-WkRuawM/s1600/icon_true_fals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5" b="-5080"/>
          <a:stretch/>
        </p:blipFill>
        <p:spPr bwMode="auto">
          <a:xfrm>
            <a:off x="4607013" y="2287356"/>
            <a:ext cx="805250" cy="7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ой сайт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297" y1="46875" x2="93359" y2="85938"/>
                        <a14:foregroundMark x1="76563" y1="47656" x2="78906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67" y="3895342"/>
            <a:ext cx="2149275" cy="21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Мой сайт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297" y1="46875" x2="93359" y2="85938"/>
                        <a14:foregroundMark x1="76563" y1="47656" x2="78906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68522" y="4105656"/>
            <a:ext cx="2149275" cy="21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Блок-схема: узел 29">
            <a:extLst>
              <a:ext uri="{FF2B5EF4-FFF2-40B4-BE49-F238E27FC236}">
                <a16:creationId xmlns="" xmlns:a16="http://schemas.microsoft.com/office/drawing/2014/main" id="{3B1E1BFB-8E72-47CD-B210-A30A143B46C5}"/>
              </a:ext>
            </a:extLst>
          </p:cNvPr>
          <p:cNvSpPr/>
          <p:nvPr/>
        </p:nvSpPr>
        <p:spPr>
          <a:xfrm>
            <a:off x="-1170188" y="1166446"/>
            <a:ext cx="4009645" cy="4013848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8" y="4455668"/>
            <a:ext cx="16891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BB6D45-42D4-41AB-86F9-15D780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75" r="2703" b="4"/>
          <a:stretch/>
        </p:blipFill>
        <p:spPr>
          <a:xfrm>
            <a:off x="-77408" y="0"/>
            <a:ext cx="3211128" cy="1878496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29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рок &quot;Scratch - гра ЛАБІРИНТ&quot; українською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655F2ED-9F88-40F6-9F8C-4C602B12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3" y="537654"/>
            <a:ext cx="4362091" cy="2533261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ea typeface="+mj-lt"/>
                <a:cs typeface="+mj-lt"/>
              </a:rPr>
              <a:t>Алгоритм у </a:t>
            </a:r>
            <a:br>
              <a:rPr lang="uk-UA" b="1" dirty="0">
                <a:solidFill>
                  <a:srgbClr val="002060"/>
                </a:solidFill>
                <a:ea typeface="+mj-lt"/>
                <a:cs typeface="+mj-lt"/>
              </a:rPr>
            </a:br>
            <a:r>
              <a:rPr lang="uk-UA" b="1" dirty="0">
                <a:solidFill>
                  <a:srgbClr val="002060"/>
                </a:solidFill>
                <a:ea typeface="+mj-lt"/>
                <a:cs typeface="+mj-lt"/>
              </a:rPr>
              <a:t>середовищі </a:t>
            </a:r>
            <a:br>
              <a:rPr lang="uk-UA" b="1" dirty="0">
                <a:solidFill>
                  <a:srgbClr val="002060"/>
                </a:solidFill>
                <a:ea typeface="+mj-lt"/>
                <a:cs typeface="+mj-lt"/>
              </a:rPr>
            </a:br>
            <a:r>
              <a:rPr lang="uk-UA" b="1" dirty="0" err="1">
                <a:solidFill>
                  <a:srgbClr val="002060"/>
                </a:solidFill>
                <a:ea typeface="+mj-lt"/>
                <a:cs typeface="+mj-lt"/>
              </a:rPr>
              <a:t>Скретч</a:t>
            </a: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504DED29-0BD2-48C9-B4E3-D539CFCF1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14" y="2903928"/>
            <a:ext cx="4678393" cy="2856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Даний алгоритм реалізується в середовищі </a:t>
            </a:r>
            <a:r>
              <a:rPr lang="uk" b="1" dirty="0" err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Скретч</a:t>
            </a:r>
            <a:r>
              <a:rPr lang="uk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 у вигляді фрагмента програми.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ru-RU" b="1" dirty="0">
              <a:solidFill>
                <a:schemeClr val="accent6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15" name="Рисунок 6" descr="Изображение выглядит как человек, внутренний, стол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843CCE4-838F-4534-AFAA-DB0F6F3BB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82" b="-6"/>
          <a:stretch/>
        </p:blipFill>
        <p:spPr>
          <a:xfrm>
            <a:off x="45881" y="5546927"/>
            <a:ext cx="1236165" cy="1236165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sp>
        <p:nvSpPr>
          <p:cNvPr id="5" name="Блок-схема: узел 4">
            <a:extLst>
              <a:ext uri="{FF2B5EF4-FFF2-40B4-BE49-F238E27FC236}">
                <a16:creationId xmlns="" xmlns:a16="http://schemas.microsoft.com/office/drawing/2014/main" id="{028A1A32-7952-4740-931E-16EC274ABAC4}"/>
              </a:ext>
            </a:extLst>
          </p:cNvPr>
          <p:cNvSpPr/>
          <p:nvPr/>
        </p:nvSpPr>
        <p:spPr>
          <a:xfrm>
            <a:off x="10911530" y="202257"/>
            <a:ext cx="978822" cy="937775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29E92F25-D9FB-41D7-9F44-54EF0E2C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664" y="3071003"/>
            <a:ext cx="5886067" cy="1325563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Спробуємо?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53E60C6D-4E85-4E14-BCDF-BF15C241F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 hidden="1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DEF15AC4-EE0A-47E5-8F6F-C3D92C64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7" y="1946684"/>
            <a:ext cx="72788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 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Структура, що складається із циклу в циклі, називається </a:t>
            </a:r>
            <a:r>
              <a:rPr lang="uk-UA" b="1" u="sng" dirty="0">
                <a:solidFill>
                  <a:srgbClr val="C00000"/>
                </a:solidFill>
                <a:ea typeface="+mn-lt"/>
                <a:cs typeface="+mn-lt"/>
              </a:rPr>
              <a:t>вкладеними циклами.</a:t>
            </a:r>
            <a:r>
              <a:rPr lang="uk-UA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uk-UA" b="1" dirty="0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="" xmlns:a16="http://schemas.microsoft.com/office/drawing/2014/main" id="{3B1E1BFB-8E72-47CD-B210-A30A143B46C5}"/>
              </a:ext>
            </a:extLst>
          </p:cNvPr>
          <p:cNvSpPr/>
          <p:nvPr/>
        </p:nvSpPr>
        <p:spPr>
          <a:xfrm>
            <a:off x="-1170188" y="1166446"/>
            <a:ext cx="4009645" cy="4013848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8" y="4455668"/>
            <a:ext cx="16891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pic>
        <p:nvPicPr>
          <p:cNvPr id="1026" name="Picture 2" descr="H:\Атестація\36837.00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0" y="1591617"/>
            <a:ext cx="7598019" cy="38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4492869" y="415672"/>
            <a:ext cx="5522343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Доповніть речення:</a:t>
            </a:r>
            <a:endParaRPr lang="uk-UA" sz="3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BB6D45-42D4-41AB-86F9-15D780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5" r="2703" b="4"/>
          <a:stretch/>
        </p:blipFill>
        <p:spPr>
          <a:xfrm>
            <a:off x="-77408" y="0"/>
            <a:ext cx="3211128" cy="1878496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23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29E92F25-D9FB-41D7-9F44-54EF0E2C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664" y="3071003"/>
            <a:ext cx="5886067" cy="1325563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Спробуємо?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53E60C6D-4E85-4E14-BCDF-BF15C241F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 hidden="1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DEF15AC4-EE0A-47E5-8F6F-C3D92C64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7" y="1946684"/>
            <a:ext cx="72788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 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Структура, що складається із циклу в циклі, називається </a:t>
            </a:r>
            <a:r>
              <a:rPr lang="uk-UA" b="1" u="sng" dirty="0">
                <a:solidFill>
                  <a:srgbClr val="C00000"/>
                </a:solidFill>
                <a:ea typeface="+mn-lt"/>
                <a:cs typeface="+mn-lt"/>
              </a:rPr>
              <a:t>вкладеними циклами.</a:t>
            </a:r>
            <a:r>
              <a:rPr lang="uk-UA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uk-UA" b="1" dirty="0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="" xmlns:a16="http://schemas.microsoft.com/office/drawing/2014/main" id="{3B1E1BFB-8E72-47CD-B210-A30A143B46C5}"/>
              </a:ext>
            </a:extLst>
          </p:cNvPr>
          <p:cNvSpPr/>
          <p:nvPr/>
        </p:nvSpPr>
        <p:spPr>
          <a:xfrm>
            <a:off x="-1170188" y="1166446"/>
            <a:ext cx="4009645" cy="4013848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8" y="4455668"/>
            <a:ext cx="16891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492869" y="415672"/>
            <a:ext cx="5522343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Домашнє завдання</a:t>
            </a:r>
            <a:endParaRPr lang="uk-UA" sz="3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BB6D45-42D4-41AB-86F9-15D780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-77408" y="0"/>
            <a:ext cx="3211128" cy="1878496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1195" y="1623646"/>
            <a:ext cx="4659626" cy="53478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93046" y="2485428"/>
            <a:ext cx="4955700" cy="173664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створити гру аналогічну лабіринту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50" y="1702964"/>
            <a:ext cx="9741680" cy="742622"/>
          </a:xfrm>
          <a:solidFill>
            <a:srgbClr val="1F92A9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Calibri"/>
              </a:rPr>
              <a:t>Алгоритми можуть складатись із трьох базових структур:</a:t>
            </a:r>
          </a:p>
        </p:txBody>
      </p:sp>
      <p:pic>
        <p:nvPicPr>
          <p:cNvPr id="111" name="Рисунок 7" descr="Изображение выглядит как еда&#10;&#10;Описание создано с очень высокой степенью достоверности">
            <a:hlinkClick r:id="rId2" action="ppaction://hlinksldjump"/>
            <a:extLst>
              <a:ext uri="{FF2B5EF4-FFF2-40B4-BE49-F238E27FC236}">
                <a16:creationId xmlns="" xmlns:a16="http://schemas.microsoft.com/office/drawing/2014/main" id="{22DBB72F-694F-492C-9A4C-BECF35ACB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48473" y="90387"/>
            <a:ext cx="1530212" cy="1458325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2" name="Блок-схема: узел 111">
            <a:extLst>
              <a:ext uri="{FF2B5EF4-FFF2-40B4-BE49-F238E27FC236}">
                <a16:creationId xmlns="" xmlns:a16="http://schemas.microsoft.com/office/drawing/2014/main" id="{3B1E1BFB-8E72-47CD-B210-A30A143B46C5}"/>
              </a:ext>
            </a:extLst>
          </p:cNvPr>
          <p:cNvSpPr/>
          <p:nvPr/>
        </p:nvSpPr>
        <p:spPr>
          <a:xfrm>
            <a:off x="10151850" y="-322053"/>
            <a:ext cx="2932981" cy="2904225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587493F-9B26-4ACF-92C2-5F23ACF04A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12" r="38388"/>
          <a:stretch/>
        </p:blipFill>
        <p:spPr>
          <a:xfrm>
            <a:off x="20" y="5470980"/>
            <a:ext cx="991071" cy="1392272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BB582E1-91C1-45A7-BE66-1F626131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02" y="2102112"/>
            <a:ext cx="1048354" cy="4800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DC30127-B860-4640-9CC8-27F083B779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5" r="2703" b="4"/>
          <a:stretch/>
        </p:blipFill>
        <p:spPr>
          <a:xfrm>
            <a:off x="9341027" y="10"/>
            <a:ext cx="2202727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4" y="328436"/>
            <a:ext cx="6541406" cy="5142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 txBox="1">
            <a:spLocks/>
          </p:cNvSpPr>
          <p:nvPr/>
        </p:nvSpPr>
        <p:spPr>
          <a:xfrm>
            <a:off x="1456635" y="5771381"/>
            <a:ext cx="9741680" cy="742622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Calibri"/>
              </a:rPr>
              <a:t>22 16 12 6 24 3 1 18 18 33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Calibri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 txBox="1">
            <a:spLocks/>
          </p:cNvSpPr>
          <p:nvPr/>
        </p:nvSpPr>
        <p:spPr>
          <a:xfrm>
            <a:off x="1456635" y="5771381"/>
            <a:ext cx="9741680" cy="742622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Calibri"/>
              </a:rPr>
              <a:t>Слідування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0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6" y="2043844"/>
            <a:ext cx="11074028" cy="26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50" y="1702964"/>
            <a:ext cx="9741680" cy="742622"/>
          </a:xfrm>
          <a:solidFill>
            <a:srgbClr val="1F92A9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Calibri"/>
              </a:rPr>
              <a:t>Алгоритми можуть складатись із трьох базових структур:</a:t>
            </a:r>
          </a:p>
        </p:txBody>
      </p:sp>
      <p:pic>
        <p:nvPicPr>
          <p:cNvPr id="111" name="Рисунок 7" descr="Изображение выглядит как еда&#10;&#10;Описание создано с очень высокой степенью достоверности">
            <a:hlinkClick r:id="rId3" action="ppaction://hlinksldjump"/>
            <a:extLst>
              <a:ext uri="{FF2B5EF4-FFF2-40B4-BE49-F238E27FC236}">
                <a16:creationId xmlns="" xmlns:a16="http://schemas.microsoft.com/office/drawing/2014/main" id="{22DBB72F-694F-492C-9A4C-BECF35ACB2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"/>
          <a:stretch/>
        </p:blipFill>
        <p:spPr>
          <a:xfrm>
            <a:off x="48473" y="90387"/>
            <a:ext cx="1530212" cy="1458325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2" name="Блок-схема: узел 111">
            <a:extLst>
              <a:ext uri="{FF2B5EF4-FFF2-40B4-BE49-F238E27FC236}">
                <a16:creationId xmlns="" xmlns:a16="http://schemas.microsoft.com/office/drawing/2014/main" id="{3B1E1BFB-8E72-47CD-B210-A30A143B46C5}"/>
              </a:ext>
            </a:extLst>
          </p:cNvPr>
          <p:cNvSpPr/>
          <p:nvPr/>
        </p:nvSpPr>
        <p:spPr>
          <a:xfrm>
            <a:off x="10151850" y="-322053"/>
            <a:ext cx="2932981" cy="2904225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587493F-9B26-4ACF-92C2-5F23ACF04A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12" r="38388"/>
          <a:stretch/>
        </p:blipFill>
        <p:spPr>
          <a:xfrm>
            <a:off x="20" y="5470980"/>
            <a:ext cx="991071" cy="1392272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BB582E1-91C1-45A7-BE66-1F626131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02" y="2102112"/>
            <a:ext cx="1048354" cy="4800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DC30127-B860-4640-9CC8-27F083B779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5" r="2703" b="4"/>
          <a:stretch/>
        </p:blipFill>
        <p:spPr>
          <a:xfrm>
            <a:off x="9341027" y="10"/>
            <a:ext cx="2202727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 txBox="1">
            <a:spLocks/>
          </p:cNvSpPr>
          <p:nvPr/>
        </p:nvSpPr>
        <p:spPr>
          <a:xfrm>
            <a:off x="1456635" y="5771381"/>
            <a:ext cx="9741680" cy="742622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Calibri"/>
              </a:rPr>
              <a:t>Повторення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2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50" y="1702964"/>
            <a:ext cx="9741680" cy="742622"/>
          </a:xfrm>
          <a:solidFill>
            <a:srgbClr val="1F92A9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Calibri"/>
              </a:rPr>
              <a:t>Алгоритми можуть складатись із трьох базових структур: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pic>
        <p:nvPicPr>
          <p:cNvPr id="111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2DBB72F-694F-492C-9A4C-BECF35ACB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48473" y="90387"/>
            <a:ext cx="1530212" cy="1458325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2" name="Блок-схема: узел 111">
            <a:extLst>
              <a:ext uri="{FF2B5EF4-FFF2-40B4-BE49-F238E27FC236}">
                <a16:creationId xmlns="" xmlns:a16="http://schemas.microsoft.com/office/drawing/2014/main" id="{3B1E1BFB-8E72-47CD-B210-A30A143B46C5}"/>
              </a:ext>
            </a:extLst>
          </p:cNvPr>
          <p:cNvSpPr/>
          <p:nvPr/>
        </p:nvSpPr>
        <p:spPr>
          <a:xfrm>
            <a:off x="10151850" y="-322053"/>
            <a:ext cx="2932981" cy="2904225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587493F-9B26-4ACF-92C2-5F23ACF04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2" r="38388"/>
          <a:stretch/>
        </p:blipFill>
        <p:spPr>
          <a:xfrm>
            <a:off x="20" y="5470980"/>
            <a:ext cx="991071" cy="1392272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BB582E1-91C1-45A7-BE66-1F626131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02" y="2102112"/>
            <a:ext cx="1048354" cy="4800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DC30127-B860-4640-9CC8-27F083B77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" r="2703" b="4"/>
          <a:stretch/>
        </p:blipFill>
        <p:spPr>
          <a:xfrm>
            <a:off x="9341027" y="10"/>
            <a:ext cx="2202727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 txBox="1">
            <a:spLocks/>
          </p:cNvSpPr>
          <p:nvPr/>
        </p:nvSpPr>
        <p:spPr>
          <a:xfrm>
            <a:off x="1456635" y="5771381"/>
            <a:ext cx="9741680" cy="742622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Calibri"/>
              </a:rPr>
              <a:t>Розгалуження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79" y="1509288"/>
            <a:ext cx="3961692" cy="39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50" y="1469571"/>
            <a:ext cx="9741680" cy="976015"/>
          </a:xfrm>
          <a:solidFill>
            <a:srgbClr val="1F92A9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Calibri"/>
              </a:rPr>
              <a:t>Алгоритми можуть складатись </a:t>
            </a:r>
            <a:endParaRPr lang="uk-UA" b="1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Calibri"/>
            </a:endParaRPr>
          </a:p>
          <a:p>
            <a:pPr marL="0" indent="0" algn="ctr">
              <a:buNone/>
            </a:pPr>
            <a:r>
              <a:rPr lang="uk-UA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Calibri"/>
              </a:rPr>
              <a:t>із </a:t>
            </a:r>
            <a:r>
              <a:rPr lang="uk-UA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Calibri"/>
              </a:rPr>
              <a:t>трьох базових структур: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23074" y="0"/>
            <a:ext cx="12215073" cy="1336329"/>
          </a:xfrm>
          <a:prstGeom prst="rect">
            <a:avLst/>
          </a:prstGeom>
          <a:solidFill>
            <a:srgbClr val="0B6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pic>
        <p:nvPicPr>
          <p:cNvPr id="111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2DBB72F-694F-492C-9A4C-BECF35ACB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48473" y="90387"/>
            <a:ext cx="1530212" cy="1458325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2" name="Блок-схема: узел 111">
            <a:extLst>
              <a:ext uri="{FF2B5EF4-FFF2-40B4-BE49-F238E27FC236}">
                <a16:creationId xmlns="" xmlns:a16="http://schemas.microsoft.com/office/drawing/2014/main" id="{3B1E1BFB-8E72-47CD-B210-A30A143B46C5}"/>
              </a:ext>
            </a:extLst>
          </p:cNvPr>
          <p:cNvSpPr/>
          <p:nvPr/>
        </p:nvSpPr>
        <p:spPr>
          <a:xfrm>
            <a:off x="10151850" y="-322053"/>
            <a:ext cx="2932981" cy="2904225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" descr="Изображение выглядит как цепь, часы, компьютер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587493F-9B26-4ACF-92C2-5F23ACF04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2" r="38388"/>
          <a:stretch/>
        </p:blipFill>
        <p:spPr>
          <a:xfrm>
            <a:off x="20" y="5470980"/>
            <a:ext cx="991071" cy="1392272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BB582E1-91C1-45A7-BE66-1F626131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02" y="2102112"/>
            <a:ext cx="1048354" cy="4800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DC30127-B860-4640-9CC8-27F083B77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" r="2703" b="4"/>
          <a:stretch/>
        </p:blipFill>
        <p:spPr>
          <a:xfrm>
            <a:off x="9341027" y="10"/>
            <a:ext cx="2202727" cy="1336319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715844" y="337188"/>
            <a:ext cx="7168351" cy="66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Базові алгоритмічні структури</a:t>
            </a:r>
            <a:endParaRPr lang="uk-UA" sz="3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"/>
          <a:stretch/>
        </p:blipFill>
        <p:spPr bwMode="auto">
          <a:xfrm>
            <a:off x="813579" y="2507121"/>
            <a:ext cx="3174509" cy="272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"/>
          <a:stretch/>
        </p:blipFill>
        <p:spPr bwMode="auto">
          <a:xfrm>
            <a:off x="738126" y="1652979"/>
            <a:ext cx="3390720" cy="355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 txBox="1">
            <a:spLocks/>
          </p:cNvSpPr>
          <p:nvPr/>
        </p:nvSpPr>
        <p:spPr>
          <a:xfrm>
            <a:off x="448488" y="2350860"/>
            <a:ext cx="3904687" cy="662968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Calibri"/>
              </a:rPr>
              <a:t>Слідування</a:t>
            </a:r>
            <a:endParaRPr lang="uk-U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"/>
          <a:stretch/>
        </p:blipFill>
        <p:spPr bwMode="auto">
          <a:xfrm>
            <a:off x="4389102" y="1691563"/>
            <a:ext cx="3390720" cy="355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"/>
          <a:stretch/>
        </p:blipFill>
        <p:spPr bwMode="auto">
          <a:xfrm>
            <a:off x="8227620" y="1674749"/>
            <a:ext cx="3390720" cy="355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 txBox="1">
            <a:spLocks/>
          </p:cNvSpPr>
          <p:nvPr/>
        </p:nvSpPr>
        <p:spPr>
          <a:xfrm>
            <a:off x="4019953" y="3124118"/>
            <a:ext cx="4129017" cy="660101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Calibri"/>
              </a:rPr>
              <a:t>Повторення</a:t>
            </a:r>
            <a:endParaRPr lang="uk-U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Calibri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740EBA71-C3E9-4F36-881C-613B8947D743}"/>
              </a:ext>
            </a:extLst>
          </p:cNvPr>
          <p:cNvSpPr txBox="1">
            <a:spLocks/>
          </p:cNvSpPr>
          <p:nvPr/>
        </p:nvSpPr>
        <p:spPr>
          <a:xfrm>
            <a:off x="7206342" y="2301874"/>
            <a:ext cx="4800600" cy="760940"/>
          </a:xfrm>
          <a:prstGeom prst="rect">
            <a:avLst/>
          </a:prstGeom>
          <a:solidFill>
            <a:srgbClr val="1F92A9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Calibri"/>
              </a:rPr>
              <a:t>Розгалуження</a:t>
            </a:r>
            <a:endParaRPr lang="uk-U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3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 hidden="1"/>
          <p:cNvSpPr/>
          <p:nvPr/>
        </p:nvSpPr>
        <p:spPr>
          <a:xfrm>
            <a:off x="631798" y="4018611"/>
            <a:ext cx="2694679" cy="26873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"/>
          </a:p>
        </p:txBody>
      </p:sp>
      <p:sp>
        <p:nvSpPr>
          <p:cNvPr id="17" name="Поле 80"/>
          <p:cNvSpPr txBox="1"/>
          <p:nvPr/>
        </p:nvSpPr>
        <p:spPr>
          <a:xfrm>
            <a:off x="2970612" y="2710532"/>
            <a:ext cx="6318109" cy="1381975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8000" b="1" spc="-200" dirty="0" smtClean="0">
                <a:ln w="57150" cap="flat" cmpd="thinThick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ea typeface="Times New Roman"/>
                <a:cs typeface="Times New Roman"/>
              </a:rPr>
              <a:t>ТІНЬ</a:t>
            </a:r>
            <a:endParaRPr sz="11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3959AE-6AD4-4BC7-9C9D-29CF9720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312" y="2006366"/>
            <a:ext cx="684802" cy="423135"/>
          </a:xfrm>
        </p:spPr>
        <p:txBody>
          <a:bodyPr>
            <a:normAutofit/>
          </a:bodyPr>
          <a:lstStyle/>
          <a:p>
            <a:endParaRPr lang="uk-UA" sz="1100" b="1" i="1" dirty="0">
              <a:latin typeface="Verdana" pitchFamily="34" charset="0"/>
              <a:ea typeface="Verdana" pitchFamily="34" charset="0"/>
              <a:cs typeface="Calibri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4A709FC-1ADC-45CD-856D-3B1A50C583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AE67272E-0E66-4396-9C0C-4E154CCE20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E8D4324-6318-47A4-A479-0F6855CB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79" y="868454"/>
            <a:ext cx="1546056" cy="678136"/>
          </a:xfrm>
          <a:prstGeom prst="rect">
            <a:avLst/>
          </a:prstGeom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40484BA5-05A4-436D-9457-A4541B8E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907" y="3138657"/>
            <a:ext cx="1302149" cy="3583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ru-RU" b="1" dirty="0">
              <a:cs typeface="Calibri"/>
            </a:endParaRPr>
          </a:p>
        </p:txBody>
      </p:sp>
      <p:sp>
        <p:nvSpPr>
          <p:cNvPr id="38" name="Oval 37" hidden="1">
            <a:extLst>
              <a:ext uri="{FF2B5EF4-FFF2-40B4-BE49-F238E27FC236}">
                <a16:creationId xmlns="" xmlns:a16="http://schemas.microsoft.com/office/drawing/2014/main" id="{BCB8E572-32F0-4C78-B268-2702C859F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BFC6224A-7B8A-4699-99DC-A6C9CD617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 hidden="1">
            <a:extLst>
              <a:ext uri="{FF2B5EF4-FFF2-40B4-BE49-F238E27FC236}">
                <a16:creationId xmlns="" xmlns:a16="http://schemas.microsoft.com/office/drawing/2014/main" id="{0611C424-EB44-492D-9C48-78BB0D5DC9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59156A24-128C-4054-AAFF-F8CA5BA0E7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00B5633-0AE8-474D-B497-28515814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004" y="546479"/>
            <a:ext cx="2730354" cy="1176152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646E8F12-06B4-4D6B-866C-1743B253C8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3CC324B9-DFFF-42F1-8D81-AAD42554B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10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796E308-B502-4F46-98FC-C24C4EDC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017" y="5265106"/>
            <a:ext cx="2998983" cy="1083741"/>
          </a:xfrm>
          <a:prstGeom prst="rect">
            <a:avLst/>
          </a:prstGeom>
        </p:spPr>
      </p:pic>
      <p:pic>
        <p:nvPicPr>
          <p:cNvPr id="5122" name="Picture 2" descr="Скретч — Скретч В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49" y="1738521"/>
            <a:ext cx="2857500" cy="3086101"/>
          </a:xfrm>
          <a:prstGeom prst="rect">
            <a:avLst/>
          </a:prstGeom>
          <a:noFill/>
          <a:effectLst>
            <a:outerShdw blurRad="50800" dist="1638300" dir="1278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38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53E60C6D-4E85-4E14-BCDF-BF15C241F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E92F25-D9FB-41D7-9F44-54EF0E2C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008" y="422176"/>
            <a:ext cx="7967132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Назвати алгоритмічну структуру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="" xmlns:a16="http://schemas.microsoft.com/office/drawing/2014/main" id="{C2747ABA-A1E5-47F1-99B6-FC5784AF47F8}"/>
              </a:ext>
            </a:extLst>
          </p:cNvPr>
          <p:cNvSpPr/>
          <p:nvPr/>
        </p:nvSpPr>
        <p:spPr>
          <a:xfrm>
            <a:off x="188340" y="3071003"/>
            <a:ext cx="2286000" cy="2242867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F095CC3-36BD-4967-A1AC-CE884530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1335712" y="57110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BB6D45-42D4-41AB-86F9-15D780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-4256" y="10"/>
            <a:ext cx="2087708" cy="1221300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DEF15AC4-EE0A-47E5-8F6F-C3D92C64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7" y="1946684"/>
            <a:ext cx="72788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 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Структура, що складається із циклу в циклі, називається </a:t>
            </a:r>
            <a:r>
              <a:rPr lang="uk-UA" b="1" u="sng" dirty="0">
                <a:solidFill>
                  <a:srgbClr val="C00000"/>
                </a:solidFill>
                <a:ea typeface="+mn-lt"/>
                <a:cs typeface="+mn-lt"/>
              </a:rPr>
              <a:t>вкладеними циклами.</a:t>
            </a:r>
            <a:r>
              <a:rPr lang="uk-UA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uk-UA" b="1" dirty="0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EF49A1B-F82A-4AD2-A209-80ABA0B8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769" y="5115458"/>
            <a:ext cx="1590756" cy="1590756"/>
          </a:xfrm>
          <a:prstGeom prst="rect">
            <a:avLst/>
          </a:prstGeom>
        </p:spPr>
      </p:pic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5941417" y="2280501"/>
            <a:ext cx="3266016" cy="4333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5894851" y="2973349"/>
            <a:ext cx="3359149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894851" y="3692485"/>
            <a:ext cx="3359149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894851" y="4413211"/>
            <a:ext cx="3359149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5991159" y="5122936"/>
            <a:ext cx="3266016" cy="4333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7624167" y="2757448"/>
            <a:ext cx="0" cy="2159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7624167" y="3476585"/>
            <a:ext cx="0" cy="2159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>
            <a:off x="7624167" y="4197310"/>
            <a:ext cx="0" cy="2159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7624167" y="4918035"/>
            <a:ext cx="0" cy="2159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7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53E60C6D-4E85-4E14-BCDF-BF15C241F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E92F25-D9FB-41D7-9F44-54EF0E2C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008" y="422176"/>
            <a:ext cx="7967132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Назвати алгоритмічну структуру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="" xmlns:a16="http://schemas.microsoft.com/office/drawing/2014/main" id="{C2747ABA-A1E5-47F1-99B6-FC5784AF47F8}"/>
              </a:ext>
            </a:extLst>
          </p:cNvPr>
          <p:cNvSpPr/>
          <p:nvPr/>
        </p:nvSpPr>
        <p:spPr>
          <a:xfrm>
            <a:off x="188340" y="3071003"/>
            <a:ext cx="2286000" cy="2242867"/>
          </a:xfrm>
          <a:prstGeom prst="flowChartConnector">
            <a:avLst/>
          </a:prstGeom>
          <a:solidFill>
            <a:srgbClr val="25A4A8"/>
          </a:solidFill>
          <a:ln>
            <a:solidFill>
              <a:srgbClr val="25A4A8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7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F095CC3-36BD-4967-A1AC-CE884530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1335712" y="57110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5" name="Рисунок 17" descr="Изображение выглядит как электроника, компьютер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BB6D45-42D4-41AB-86F9-15D780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r="2703" b="4"/>
          <a:stretch/>
        </p:blipFill>
        <p:spPr>
          <a:xfrm>
            <a:off x="-4256" y="10"/>
            <a:ext cx="2087708" cy="1221300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3" name="Объект 2" hidden="1">
            <a:extLst>
              <a:ext uri="{FF2B5EF4-FFF2-40B4-BE49-F238E27FC236}">
                <a16:creationId xmlns="" xmlns:a16="http://schemas.microsoft.com/office/drawing/2014/main" id="{DEF15AC4-EE0A-47E5-8F6F-C3D92C64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7" y="1946684"/>
            <a:ext cx="72788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 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Структура, що складається із циклу в циклі, називається </a:t>
            </a:r>
            <a:r>
              <a:rPr lang="uk-UA" b="1" u="sng" dirty="0">
                <a:solidFill>
                  <a:srgbClr val="C00000"/>
                </a:solidFill>
                <a:ea typeface="+mn-lt"/>
                <a:cs typeface="+mn-lt"/>
              </a:rPr>
              <a:t>вкладеними циклами.</a:t>
            </a:r>
            <a:r>
              <a:rPr lang="uk-UA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uk-UA" b="1" dirty="0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EF49A1B-F82A-4AD2-A209-80ABA0B8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817" y="5267244"/>
            <a:ext cx="1590756" cy="15907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306513"/>
            <a:ext cx="504825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288618" y="2060576"/>
            <a:ext cx="2785533" cy="360363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727951" y="2420938"/>
            <a:ext cx="0" cy="360362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727951" y="3284538"/>
            <a:ext cx="0" cy="2159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4892415" y="5313870"/>
            <a:ext cx="2857166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847166" y="3855612"/>
            <a:ext cx="0" cy="1458258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809395" y="3855612"/>
            <a:ext cx="1350488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7750553" y="5026533"/>
            <a:ext cx="0" cy="287337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334338" y="2779713"/>
            <a:ext cx="2783416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6185535" y="3518788"/>
            <a:ext cx="3073400" cy="673648"/>
          </a:xfrm>
          <a:prstGeom prst="hexagon">
            <a:avLst>
              <a:gd name="adj" fmla="val 57321"/>
              <a:gd name="vf" fmla="val 115470"/>
            </a:avLst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385305" y="4497936"/>
            <a:ext cx="2783416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6317439" y="6129972"/>
            <a:ext cx="2785533" cy="3603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7740138" y="4192436"/>
            <a:ext cx="0" cy="30550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H="1">
            <a:off x="7740138" y="5632704"/>
            <a:ext cx="2857166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10597304" y="3919276"/>
            <a:ext cx="0" cy="1713428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9246816" y="3914869"/>
            <a:ext cx="1350488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 flipH="1">
            <a:off x="7726046" y="5632704"/>
            <a:ext cx="2537" cy="539496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9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724</Words>
  <Application>Microsoft Office PowerPoint</Application>
  <PresentationFormat>Произвольный</PresentationFormat>
  <Paragraphs>92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Розділ 3. Алгоритми та програми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Назвати алгоритмічну структуру</vt:lpstr>
      <vt:lpstr>Назвати алгоритмічну структуру</vt:lpstr>
      <vt:lpstr>Назвати алгоритмічну структуру</vt:lpstr>
      <vt:lpstr>Назвати алгоритмічну структуру</vt:lpstr>
      <vt:lpstr>Назвати алгоритмічну структуру</vt:lpstr>
      <vt:lpstr>Пригадай</vt:lpstr>
      <vt:lpstr>Презентация PowerPoint</vt:lpstr>
      <vt:lpstr>Алгоритми із вкладеними розгалуженнями </vt:lpstr>
      <vt:lpstr>Алгоритми із вкладеними розгалуженнями </vt:lpstr>
      <vt:lpstr>Алгоритми із вкладеними розгалуженнями </vt:lpstr>
      <vt:lpstr>Вкладені алгоритмічні структури повторення та розгалуження</vt:lpstr>
      <vt:lpstr>Приклад</vt:lpstr>
      <vt:lpstr>Приклад</vt:lpstr>
      <vt:lpstr>Приклад</vt:lpstr>
      <vt:lpstr>Презентация PowerPoint</vt:lpstr>
      <vt:lpstr>Презентация PowerPoint</vt:lpstr>
      <vt:lpstr>Спробуємо?</vt:lpstr>
      <vt:lpstr>Алгоритм у  середовищі  Скретч </vt:lpstr>
      <vt:lpstr>Спробуємо?</vt:lpstr>
      <vt:lpstr>Спробуємо?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Администратор</cp:lastModifiedBy>
  <cp:revision>1374</cp:revision>
  <dcterms:created xsi:type="dcterms:W3CDTF">2020-03-25T15:04:28Z</dcterms:created>
  <dcterms:modified xsi:type="dcterms:W3CDTF">2021-03-19T08:22:12Z</dcterms:modified>
</cp:coreProperties>
</file>