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63" r:id="rId3"/>
    <p:sldId id="258" r:id="rId4"/>
    <p:sldId id="257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3B9A2-EB09-40A5-B31E-DF9C93040ACA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176B7-FE4B-4940-8596-0196AC1B677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4821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176B7-FE4B-4940-8596-0196AC1B677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9074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176B7-FE4B-4940-8596-0196AC1B677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9931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769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025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0452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0028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6068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4404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9887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02665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9780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4211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9253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93759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80507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73689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6022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5615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3450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4697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5126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187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5892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5198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458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786B816-036B-441B-9CE4-4D48974718E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2AE90F-728B-4962-8F73-E34B5EDFF28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8847"/>
            <a:ext cx="9144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Monotype Corsiva" pitchFamily="66" charset="0"/>
              </a:rPr>
              <a:t>Інтегрований </a:t>
            </a:r>
            <a:r>
              <a:rPr lang="uk-UA" sz="3200" b="1" dirty="0" smtClean="0">
                <a:solidFill>
                  <a:srgbClr val="FF0000"/>
                </a:solidFill>
                <a:latin typeface="Monotype Corsiva" pitchFamily="66" charset="0"/>
              </a:rPr>
              <a:t> урок </a:t>
            </a:r>
            <a:r>
              <a:rPr lang="uk-UA" sz="3200" b="1" dirty="0">
                <a:solidFill>
                  <a:srgbClr val="FF0000"/>
                </a:solidFill>
                <a:latin typeface="Monotype Corsiva" pitchFamily="66" charset="0"/>
              </a:rPr>
              <a:t>у  </a:t>
            </a:r>
            <a:r>
              <a:rPr lang="uk-UA" sz="3200" b="1" dirty="0" smtClean="0">
                <a:solidFill>
                  <a:srgbClr val="FF0000"/>
                </a:solidFill>
                <a:latin typeface="Monotype Corsiva" pitchFamily="66" charset="0"/>
              </a:rPr>
              <a:t>з </a:t>
            </a:r>
            <a:r>
              <a:rPr lang="uk-UA" sz="3200" b="1" dirty="0">
                <a:solidFill>
                  <a:srgbClr val="FF0000"/>
                </a:solidFill>
                <a:latin typeface="Monotype Corsiva" pitchFamily="66" charset="0"/>
              </a:rPr>
              <a:t>алгебри та інформатики</a:t>
            </a:r>
            <a:endParaRPr lang="ru-RU" sz="3200" dirty="0">
              <a:solidFill>
                <a:srgbClr val="FF0000"/>
              </a:solidFill>
              <a:latin typeface="Monotype Corsiva" pitchFamily="66" charset="0"/>
            </a:endParaRPr>
          </a:p>
          <a:p>
            <a:pPr algn="ctr"/>
            <a:r>
              <a:rPr lang="uk-UA" sz="4400" b="1" dirty="0">
                <a:solidFill>
                  <a:srgbClr val="0070C0"/>
                </a:solidFill>
                <a:latin typeface="Monotype Corsiva" pitchFamily="66" charset="0"/>
              </a:rPr>
              <a:t>Тема:</a:t>
            </a:r>
            <a:r>
              <a:rPr lang="uk-UA" sz="4400" b="1" dirty="0">
                <a:latin typeface="Monotype Corsiva" pitchFamily="66" charset="0"/>
              </a:rPr>
              <a:t> </a:t>
            </a:r>
            <a:r>
              <a:rPr lang="uk-UA" sz="3600" b="1" dirty="0">
                <a:latin typeface="Monotype Corsiva" pitchFamily="66" charset="0"/>
              </a:rPr>
              <a:t>використання хмарних сервісів </a:t>
            </a:r>
            <a:endParaRPr lang="uk-UA" sz="3600" b="1" dirty="0" smtClean="0">
              <a:latin typeface="Monotype Corsiva" pitchFamily="66" charset="0"/>
            </a:endParaRPr>
          </a:p>
          <a:p>
            <a:pPr algn="ctr"/>
            <a:r>
              <a:rPr lang="uk-UA" sz="3600" b="1" dirty="0" smtClean="0">
                <a:latin typeface="Monotype Corsiva" pitchFamily="66" charset="0"/>
              </a:rPr>
              <a:t>для </a:t>
            </a:r>
            <a:r>
              <a:rPr lang="uk-UA" sz="3600" b="1" dirty="0">
                <a:latin typeface="Monotype Corsiva" pitchFamily="66" charset="0"/>
              </a:rPr>
              <a:t>узагальнення теми </a:t>
            </a:r>
            <a:endParaRPr lang="uk-UA" sz="3600" b="1" dirty="0" smtClean="0">
              <a:latin typeface="Monotype Corsiva" pitchFamily="66" charset="0"/>
            </a:endParaRPr>
          </a:p>
          <a:p>
            <a:pPr algn="ctr"/>
            <a:r>
              <a:rPr lang="uk-UA" sz="3600" b="1" dirty="0" smtClean="0">
                <a:latin typeface="Monotype Corsiva" pitchFamily="66" charset="0"/>
              </a:rPr>
              <a:t>«</a:t>
            </a:r>
            <a:r>
              <a:rPr lang="uk-UA" sz="3600" b="1" dirty="0">
                <a:latin typeface="Monotype Corsiva" pitchFamily="66" charset="0"/>
              </a:rPr>
              <a:t>Графіки функцій та їх властивості</a:t>
            </a:r>
            <a:r>
              <a:rPr lang="uk-UA" sz="3600" b="1" dirty="0" smtClean="0">
                <a:latin typeface="Monotype Corsiva" pitchFamily="66" charset="0"/>
              </a:rPr>
              <a:t>»</a:t>
            </a:r>
          </a:p>
          <a:p>
            <a:pPr algn="just"/>
            <a:r>
              <a:rPr lang="uk-UA" sz="2400" b="1" dirty="0" smtClean="0">
                <a:latin typeface="Monotype Corsiva" pitchFamily="66" charset="0"/>
              </a:rPr>
              <a:t>Мета</a:t>
            </a:r>
            <a:r>
              <a:rPr lang="uk-UA" sz="2400" b="1" dirty="0">
                <a:latin typeface="Monotype Corsiva" pitchFamily="66" charset="0"/>
              </a:rPr>
              <a:t>: </a:t>
            </a:r>
            <a:r>
              <a:rPr lang="uk-UA" sz="2400" dirty="0">
                <a:latin typeface="Monotype Corsiva" pitchFamily="66" charset="0"/>
              </a:rPr>
              <a:t>систематизувати та узагальнити знання учнів по темі «Графіки функцій та їх властивості»; удосконалити вміння колективно </a:t>
            </a:r>
            <a:r>
              <a:rPr lang="uk-UA" sz="2400" dirty="0" smtClean="0">
                <a:latin typeface="Monotype Corsiva" pitchFamily="66" charset="0"/>
              </a:rPr>
              <a:t>використовувати </a:t>
            </a:r>
            <a:r>
              <a:rPr lang="uk-UA" sz="2400" dirty="0">
                <a:latin typeface="Monotype Corsiva" pitchFamily="66" charset="0"/>
              </a:rPr>
              <a:t>хмарні сервіси та програму </a:t>
            </a:r>
            <a:r>
              <a:rPr lang="en-US" sz="2400" dirty="0">
                <a:latin typeface="Monotype Corsiva" pitchFamily="66" charset="0"/>
              </a:rPr>
              <a:t>PowerPoint</a:t>
            </a:r>
            <a:r>
              <a:rPr lang="uk-UA" sz="2400" dirty="0">
                <a:latin typeface="Monotype Corsiva" pitchFamily="66" charset="0"/>
              </a:rPr>
              <a:t>; </a:t>
            </a:r>
            <a:r>
              <a:rPr lang="ru-RU" sz="2400" dirty="0" err="1">
                <a:latin typeface="Monotype Corsiva" pitchFamily="66" charset="0"/>
              </a:rPr>
              <a:t>ефективно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опрацьовувати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великі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обсяги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інформації</a:t>
            </a:r>
            <a:r>
              <a:rPr lang="ru-RU" sz="2400" dirty="0">
                <a:latin typeface="Monotype Corsiva" pitchFamily="66" charset="0"/>
              </a:rPr>
              <a:t> та </a:t>
            </a:r>
            <a:r>
              <a:rPr lang="ru-RU" sz="2400" dirty="0" err="1">
                <a:latin typeface="Monotype Corsiva" pitchFamily="66" charset="0"/>
              </a:rPr>
              <a:t>раціонально</a:t>
            </a:r>
            <a:r>
              <a:rPr lang="ru-RU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використовувати</a:t>
            </a:r>
            <a:r>
              <a:rPr lang="ru-RU" sz="2400" dirty="0">
                <a:latin typeface="Monotype Corsiva" pitchFamily="66" charset="0"/>
              </a:rPr>
              <a:t> час і </a:t>
            </a:r>
            <a:r>
              <a:rPr lang="ru-RU" sz="2400" dirty="0" err="1">
                <a:latin typeface="Monotype Corsiva" pitchFamily="66" charset="0"/>
              </a:rPr>
              <a:t>можливості</a:t>
            </a:r>
            <a:r>
              <a:rPr lang="ru-RU" sz="2400" dirty="0">
                <a:latin typeface="Monotype Corsiva" pitchFamily="66" charset="0"/>
              </a:rPr>
              <a:t> для </a:t>
            </a:r>
            <a:r>
              <a:rPr lang="ru-RU" sz="2400" dirty="0" err="1">
                <a:latin typeface="Monotype Corsiva" pitchFamily="66" charset="0"/>
              </a:rPr>
              <a:t>навчання</a:t>
            </a:r>
            <a:r>
              <a:rPr lang="uk-UA" sz="2400" dirty="0">
                <a:latin typeface="Monotype Corsiva" pitchFamily="66" charset="0"/>
              </a:rPr>
              <a:t>; розвивати навики роботи з відповідним програмним забезпеченням для побудови графіків функції з метою дослідження їх властивостей; формувати </a:t>
            </a:r>
            <a:r>
              <a:rPr lang="uk-UA" sz="2400" dirty="0" smtClean="0">
                <a:latin typeface="Monotype Corsiva" pitchFamily="66" charset="0"/>
              </a:rPr>
              <a:t>математичну та інформаційну </a:t>
            </a:r>
            <a:r>
              <a:rPr lang="uk-UA" sz="2400" dirty="0">
                <a:latin typeface="Monotype Corsiva" pitchFamily="66" charset="0"/>
              </a:rPr>
              <a:t>культуру під час усного і писемного мовлення, розвивати логічне мислення , уяву, спостережливість; виховувати вміння працювати в колективі та індивідуально, любов до математики, </a:t>
            </a:r>
            <a:r>
              <a:rPr lang="uk-UA" sz="2400" dirty="0" smtClean="0">
                <a:latin typeface="Monotype Corsiva" pitchFamily="66" charset="0"/>
              </a:rPr>
              <a:t>практично застосовувати знання з </a:t>
            </a:r>
            <a:r>
              <a:rPr lang="uk-UA" sz="2400" dirty="0">
                <a:latin typeface="Monotype Corsiva" pitchFamily="66" charset="0"/>
              </a:rPr>
              <a:t>інформатики.</a:t>
            </a:r>
            <a:endParaRPr lang="ru-RU" sz="2400" dirty="0"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326677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Monotype Corsiva" pitchFamily="66" charset="0"/>
                <a:cs typeface="Times New Roman" pitchFamily="18" charset="0"/>
              </a:rPr>
              <a:t>Тип уроку:    </a:t>
            </a:r>
            <a:r>
              <a:rPr lang="uk-UA" sz="2800" dirty="0" err="1" smtClean="0">
                <a:latin typeface="Monotype Corsiva" pitchFamily="66" charset="0"/>
                <a:cs typeface="Times New Roman" pitchFamily="18" charset="0"/>
              </a:rPr>
              <a:t>вебінар</a:t>
            </a:r>
            <a:endParaRPr lang="ru-RU" sz="2800" dirty="0">
              <a:latin typeface="Monotype Corsiva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982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914400" y="152400"/>
            <a:ext cx="19526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Завдання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28600" y="762000"/>
            <a:ext cx="323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uk-UA"/>
              <a:t>Визначити координати точок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05391" y="5589240"/>
            <a:ext cx="43640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A(4;5), B(-4;2), C(5;0), D(0;7), E(-3;-2), F(2;-1)</a:t>
            </a:r>
            <a:endParaRPr lang="uk-UA" sz="1600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304800" y="1143000"/>
            <a:ext cx="15763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k-UA" sz="1600"/>
              <a:t>І варіант</a:t>
            </a:r>
            <a:endParaRPr lang="en-US" sz="1600"/>
          </a:p>
          <a:p>
            <a:r>
              <a:rPr lang="en-US" sz="1600"/>
              <a:t>A, B, C, D, E, F</a:t>
            </a:r>
            <a:endParaRPr lang="uk-UA" sz="1600"/>
          </a:p>
        </p:txBody>
      </p:sp>
    </p:spTree>
    <p:extLst>
      <p:ext uri="{BB962C8B-B14F-4D97-AF65-F5344CB8AC3E}">
        <p14:creationId xmlns:p14="http://schemas.microsoft.com/office/powerpoint/2010/main" xmlns="" val="421879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SWScan006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28800"/>
            <a:ext cx="4522788" cy="390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876800" y="1828800"/>
            <a:ext cx="4267200" cy="353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/>
              <a:t>Якщо х=4, то у=</a:t>
            </a:r>
          </a:p>
          <a:p>
            <a:pPr>
              <a:spcBef>
                <a:spcPct val="50000"/>
              </a:spcBef>
            </a:pPr>
            <a:r>
              <a:rPr lang="uk-UA"/>
              <a:t>Якщо у=6, то х=</a:t>
            </a:r>
          </a:p>
          <a:p>
            <a:pPr>
              <a:spcBef>
                <a:spcPct val="50000"/>
              </a:spcBef>
            </a:pPr>
            <a:r>
              <a:rPr lang="uk-UA"/>
              <a:t>Область визначення функції …</a:t>
            </a:r>
          </a:p>
          <a:p>
            <a:pPr>
              <a:spcBef>
                <a:spcPct val="50000"/>
              </a:spcBef>
            </a:pPr>
            <a:r>
              <a:rPr lang="uk-UA"/>
              <a:t>Область значень функції …</a:t>
            </a:r>
          </a:p>
          <a:p>
            <a:pPr>
              <a:spcBef>
                <a:spcPct val="50000"/>
              </a:spcBef>
            </a:pPr>
            <a:r>
              <a:rPr lang="uk-UA"/>
              <a:t>Найбільше значення функції …</a:t>
            </a:r>
          </a:p>
          <a:p>
            <a:pPr>
              <a:spcBef>
                <a:spcPct val="50000"/>
              </a:spcBef>
            </a:pPr>
            <a:r>
              <a:rPr lang="uk-UA"/>
              <a:t>Найменше значення функції …</a:t>
            </a:r>
          </a:p>
          <a:p>
            <a:pPr>
              <a:spcBef>
                <a:spcPct val="50000"/>
              </a:spcBef>
            </a:pPr>
            <a:r>
              <a:rPr lang="uk-UA"/>
              <a:t>Функція набуває додатних значень …</a:t>
            </a:r>
          </a:p>
          <a:p>
            <a:pPr>
              <a:spcBef>
                <a:spcPct val="50000"/>
              </a:spcBef>
            </a:pPr>
            <a:r>
              <a:rPr lang="uk-UA"/>
              <a:t>Функція набуває від'ємних значень …</a:t>
            </a:r>
            <a:br>
              <a:rPr lang="uk-UA"/>
            </a:br>
            <a:endParaRPr lang="uk-UA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28600" y="5943600"/>
            <a:ext cx="502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/>
              <a:t>Значення функції дорівнює нулю, якщо х=…</a:t>
            </a:r>
          </a:p>
        </p:txBody>
      </p:sp>
      <p:sp>
        <p:nvSpPr>
          <p:cNvPr id="16392" name="WordArt 8"/>
          <p:cNvSpPr>
            <a:spLocks noChangeArrowheads="1" noChangeShapeType="1" noTextEdit="1"/>
          </p:cNvSpPr>
          <p:nvPr/>
        </p:nvSpPr>
        <p:spPr bwMode="auto">
          <a:xfrm>
            <a:off x="2895600" y="609600"/>
            <a:ext cx="3352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Заповніть пропуски</a:t>
            </a:r>
          </a:p>
        </p:txBody>
      </p:sp>
    </p:spTree>
    <p:extLst>
      <p:ext uri="{BB962C8B-B14F-4D97-AF65-F5344CB8AC3E}">
        <p14:creationId xmlns:p14="http://schemas.microsoft.com/office/powerpoint/2010/main" xmlns="" val="223128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57400"/>
            <a:ext cx="5734050" cy="397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04800" y="381000"/>
            <a:ext cx="8839200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/>
              <a:t>На рисунку показано графік залежності висоти польоту від часу.</a:t>
            </a:r>
          </a:p>
          <a:p>
            <a:pPr>
              <a:spcBef>
                <a:spcPct val="50000"/>
              </a:spcBef>
            </a:pPr>
            <a:r>
              <a:rPr lang="uk-UA"/>
              <a:t>На якій максимальній висоті летів літак?</a:t>
            </a:r>
          </a:p>
          <a:p>
            <a:pPr>
              <a:spcBef>
                <a:spcPct val="50000"/>
              </a:spcBef>
            </a:pPr>
            <a:r>
              <a:rPr lang="uk-UA"/>
              <a:t>Скільки часу літак набирав висоту?</a:t>
            </a:r>
          </a:p>
        </p:txBody>
      </p:sp>
    </p:spTree>
    <p:extLst>
      <p:ext uri="{BB962C8B-B14F-4D97-AF65-F5344CB8AC3E}">
        <p14:creationId xmlns:p14="http://schemas.microsoft.com/office/powerpoint/2010/main" xmlns="" val="202844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209800" y="381000"/>
            <a:ext cx="44259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uk-UA"/>
              <a:t>На рисунку зображено графік функції. </a:t>
            </a:r>
          </a:p>
          <a:p>
            <a:pPr algn="ctr"/>
            <a:r>
              <a:rPr lang="uk-UA"/>
              <a:t>Користуючись ним, заповнити таблицю.</a:t>
            </a:r>
          </a:p>
          <a:p>
            <a:pPr algn="ctr"/>
            <a:endParaRPr lang="uk-UA"/>
          </a:p>
        </p:txBody>
      </p:sp>
      <p:graphicFrame>
        <p:nvGraphicFramePr>
          <p:cNvPr id="29771" name="Group 75"/>
          <p:cNvGraphicFramePr>
            <a:graphicFrameLocks noGrp="1"/>
          </p:cNvGraphicFramePr>
          <p:nvPr/>
        </p:nvGraphicFramePr>
        <p:xfrm>
          <a:off x="381000" y="4419600"/>
          <a:ext cx="8301038" cy="1143000"/>
        </p:xfrm>
        <a:graphic>
          <a:graphicData uri="http://schemas.openxmlformats.org/drawingml/2006/table">
            <a:tbl>
              <a:tblPr/>
              <a:tblGrid>
                <a:gridCol w="922338"/>
                <a:gridCol w="922337"/>
                <a:gridCol w="922338"/>
                <a:gridCol w="922337"/>
                <a:gridCol w="922338"/>
                <a:gridCol w="922337"/>
                <a:gridCol w="922338"/>
                <a:gridCol w="922337"/>
                <a:gridCol w="922338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9773" name="Picture 77" descr="SWScan006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8400" y="990600"/>
            <a:ext cx="3906838" cy="329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9774" name="Group 78"/>
          <p:cNvGraphicFramePr>
            <a:graphicFrameLocks noGrp="1"/>
          </p:cNvGraphicFramePr>
          <p:nvPr/>
        </p:nvGraphicFramePr>
        <p:xfrm>
          <a:off x="381000" y="4419600"/>
          <a:ext cx="8301038" cy="1143000"/>
        </p:xfrm>
        <a:graphic>
          <a:graphicData uri="http://schemas.openxmlformats.org/drawingml/2006/table">
            <a:tbl>
              <a:tblPr/>
              <a:tblGrid>
                <a:gridCol w="922338"/>
                <a:gridCol w="922337"/>
                <a:gridCol w="922338"/>
                <a:gridCol w="922337"/>
                <a:gridCol w="922338"/>
                <a:gridCol w="922337"/>
                <a:gridCol w="922338"/>
                <a:gridCol w="922337"/>
                <a:gridCol w="922338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6956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Домашнє завдання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Алгебра:</a:t>
            </a:r>
          </a:p>
          <a:p>
            <a:r>
              <a:rPr lang="uk-UA" dirty="0" smtClean="0"/>
              <a:t> повторити п.13</a:t>
            </a:r>
            <a:endParaRPr lang="uk-UA" dirty="0"/>
          </a:p>
          <a:p>
            <a:r>
              <a:rPr lang="uk-UA" dirty="0" smtClean="0"/>
              <a:t>Розв'язати </a:t>
            </a:r>
            <a:r>
              <a:rPr lang="uk-UA" dirty="0" smtClean="0"/>
              <a:t>№ 600.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Інформатика:</a:t>
            </a:r>
          </a:p>
          <a:p>
            <a:r>
              <a:rPr lang="uk-UA" dirty="0" smtClean="0"/>
              <a:t>Повторити п. 6.1</a:t>
            </a:r>
            <a:endParaRPr lang="ru-RU" dirty="0"/>
          </a:p>
          <a:p>
            <a:endParaRPr lang="uk-UA" dirty="0" smtClean="0"/>
          </a:p>
          <a:p>
            <a:pPr>
              <a:buFontTx/>
              <a:buNone/>
            </a:pPr>
            <a:endParaRPr lang="uk-UA" dirty="0"/>
          </a:p>
        </p:txBody>
      </p:sp>
      <p:pic>
        <p:nvPicPr>
          <p:cNvPr id="30724" name="Picture 4" descr="AG00218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62900" y="5953125"/>
            <a:ext cx="118110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2385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297</Words>
  <Application>Microsoft Office PowerPoint</Application>
  <PresentationFormat>Екран (4:3)</PresentationFormat>
  <Paragraphs>62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слайдів</vt:lpstr>
      </vt:variant>
      <vt:variant>
        <vt:i4>6</vt:i4>
      </vt:variant>
    </vt:vector>
  </HeadingPairs>
  <TitlesOfParts>
    <vt:vector size="8" baseType="lpstr">
      <vt:lpstr>Тема Office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Домашнє завдання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16</cp:revision>
  <dcterms:created xsi:type="dcterms:W3CDTF">2018-01-03T16:15:03Z</dcterms:created>
  <dcterms:modified xsi:type="dcterms:W3CDTF">2021-09-28T00:05:45Z</dcterms:modified>
</cp:coreProperties>
</file>