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Maven Pro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hpd7GgubC5Y4vtP9cgtGwMeNcf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65F2AA-AF87-4337-AD80-9BCBE6C49717}">
  <a:tblStyle styleId="{BC65F2AA-AF87-4337-AD80-9BCBE6C4971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22" Type="http://schemas.openxmlformats.org/officeDocument/2006/relationships/font" Target="fonts/MavenPro-bold.fntdata"/><Relationship Id="rId10" Type="http://schemas.openxmlformats.org/officeDocument/2006/relationships/slide" Target="slides/slide5.xml"/><Relationship Id="rId21" Type="http://schemas.openxmlformats.org/officeDocument/2006/relationships/font" Target="fonts/MavenPro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b="0" i="0" sz="1100" u="none" cap="none" strike="noStrike"/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b="0" i="0" sz="1100" u="none" cap="none" strike="noStrike"/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b="0" i="0" sz="1100" u="none" cap="none" strike="noStrike"/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b="0" i="0" sz="1100" u="none" cap="none" strike="noStrike"/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b="0" i="0" sz="1100" u="none" cap="none" strike="noStrike"/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b="0" i="0" sz="1100" u="none" cap="none" strike="noStrike"/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b="0" i="0" sz="1100" u="none" cap="none" strike="noStrike"/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b="0" i="0" sz="1100" u="none" cap="none" strike="noStrike"/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Розлуцька Анна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13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p13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p13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13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3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3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13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13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3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3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3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13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3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13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3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3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p13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30" name="Google Shape;30;p13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13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1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3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3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p13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13"/>
            <p:cNvGrpSpPr/>
            <p:nvPr/>
          </p:nvGrpSpPr>
          <p:grpSpPr>
            <a:xfrm>
              <a:off x="7952721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1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13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22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2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2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22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2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2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Google Shape;154;p22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2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2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22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2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22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22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2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2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2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2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22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22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2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2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" name="Google Shape;174;p22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22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2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2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22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22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2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2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2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22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22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2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2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2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189;p22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22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2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2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" name="Google Shape;194;p22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22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2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2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22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22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2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2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22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22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2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2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2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22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22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2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2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2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22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22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2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2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2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22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22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2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22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22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2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2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2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" name="Google Shape;228;p22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22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2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2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2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22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22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2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2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2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22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22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2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22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22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2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2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2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2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22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22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2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2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" name="Google Shape;254;p22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22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2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2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2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22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22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2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2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22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2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2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2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8" name="Google Shape;268;p22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Google Shape;269;p22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1" name="Google Shape;51;p1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58" name="Google Shape;58;p15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9" name="Google Shape;59;p15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61;p15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2" name="Google Shape;62;p1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15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6" name="Google Shape;66;p15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15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71" name="Google Shape;71;p15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2" name="Google Shape;72;p1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Google Shape;74;p15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5" name="Google Shape;75;p15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83;p15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4" name="Google Shape;84;p15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" name="Google Shape;89;p15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1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1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1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8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9"/>
          <p:cNvGrpSpPr/>
          <p:nvPr/>
        </p:nvGrpSpPr>
        <p:grpSpPr>
          <a:xfrm>
            <a:off x="6866714" y="1256"/>
            <a:ext cx="2267379" cy="2601741"/>
            <a:chOff x="6790514" y="1256"/>
            <a:chExt cx="2267379" cy="2601741"/>
          </a:xfrm>
        </p:grpSpPr>
        <p:grpSp>
          <p:nvGrpSpPr>
            <p:cNvPr id="114" name="Google Shape;114;p19"/>
            <p:cNvGrpSpPr/>
            <p:nvPr/>
          </p:nvGrpSpPr>
          <p:grpSpPr>
            <a:xfrm>
              <a:off x="7067535" y="1256"/>
              <a:ext cx="1990358" cy="1990303"/>
              <a:chOff x="7067535" y="1256"/>
              <a:chExt cx="1990358" cy="1990303"/>
            </a:xfrm>
          </p:grpSpPr>
          <p:sp>
            <p:nvSpPr>
              <p:cNvPr id="115" name="Google Shape;115;p19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9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9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19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19" name="Google Shape;119;p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9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9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19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19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9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" name="Google Shape;125;p19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2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20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20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1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2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Nunito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7" Type="http://schemas.openxmlformats.org/officeDocument/2006/relationships/image" Target="../media/image2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gif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2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20.jp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167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"/>
          <p:cNvSpPr txBox="1"/>
          <p:nvPr>
            <p:ph type="ctrTitle"/>
          </p:nvPr>
        </p:nvSpPr>
        <p:spPr>
          <a:xfrm>
            <a:off x="2572025" y="80075"/>
            <a:ext cx="6465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sz="6000"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lang="ru" sz="5100">
                <a:latin typeface="Times New Roman"/>
                <a:ea typeface="Times New Roman"/>
                <a:cs typeface="Times New Roman"/>
                <a:sym typeface="Times New Roman"/>
              </a:rPr>
              <a:t>Колективний</a:t>
            </a:r>
            <a:endParaRPr sz="5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sz="5100">
                <a:latin typeface="Times New Roman"/>
                <a:ea typeface="Times New Roman"/>
                <a:cs typeface="Times New Roman"/>
                <a:sym typeface="Times New Roman"/>
              </a:rPr>
              <a:t>          ПРОЕКТ:</a:t>
            </a:r>
            <a:endParaRPr sz="5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sz="72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ru" sz="62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“Функції, </a:t>
            </a:r>
            <a:endParaRPr sz="62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sz="62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їх графіки </a:t>
            </a:r>
            <a:endParaRPr sz="62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 sz="60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5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та властивості”</a:t>
            </a:r>
            <a:endParaRPr sz="56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1"/>
          <p:cNvSpPr txBox="1"/>
          <p:nvPr>
            <p:ph idx="1" type="subTitle"/>
          </p:nvPr>
        </p:nvSpPr>
        <p:spPr>
          <a:xfrm>
            <a:off x="0" y="4507425"/>
            <a:ext cx="37953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1" lang="ru" sz="1400">
                <a:solidFill>
                  <a:srgbClr val="274E13"/>
                </a:solidFill>
              </a:rPr>
              <a:t>8 клас, алгебра. Домашнє завдання.</a:t>
            </a:r>
            <a:endParaRPr b="1" i="1" sz="1400">
              <a:solidFill>
                <a:srgbClr val="274E1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1" lang="ru" sz="1400">
                <a:solidFill>
                  <a:srgbClr val="274E13"/>
                </a:solidFill>
              </a:rPr>
              <a:t>(Проект виконаний учнями  онлайн. )</a:t>
            </a:r>
            <a:endParaRPr b="1" i="1" sz="1400">
              <a:solidFill>
                <a:srgbClr val="274E1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1400"/>
          </a:p>
        </p:txBody>
      </p:sp>
      <p:sp>
        <p:nvSpPr>
          <p:cNvPr id="280" name="Google Shape;280;p1"/>
          <p:cNvSpPr/>
          <p:nvPr/>
        </p:nvSpPr>
        <p:spPr>
          <a:xfrm>
            <a:off x="6643700" y="452450"/>
            <a:ext cx="2500200" cy="17979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"/>
          <p:cNvSpPr txBox="1"/>
          <p:nvPr/>
        </p:nvSpPr>
        <p:spPr>
          <a:xfrm>
            <a:off x="220100" y="139025"/>
            <a:ext cx="8804100" cy="2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</a:t>
            </a:r>
            <a:r>
              <a:rPr b="1" i="0" lang="ru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Квадратична функція  y= x</a:t>
            </a:r>
            <a:r>
              <a:rPr b="1" baseline="30000" i="0" lang="ru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3000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Графіком квадратичної функції є парабола.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Функція </a:t>
            </a:r>
            <a:r>
              <a:rPr b="1" i="1" lang="ru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1" i="0" lang="ru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b="1" i="1" lang="ru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1" i="0" lang="ru" sz="1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ru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- окремий випадок квадратичної функції, коли </a:t>
            </a:r>
            <a:r>
              <a:rPr b="1" i="1" lang="ru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ru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=1</a:t>
            </a:r>
            <a:r>
              <a:rPr b="1" i="0" lang="ru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1" lang="ru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i="0" lang="ru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=0</a:t>
            </a:r>
            <a:r>
              <a:rPr b="1" i="0" lang="ru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1" lang="ru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ru" sz="14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=0</a:t>
            </a:r>
            <a:r>
              <a:rPr b="1" i="0" lang="ru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</a:pPr>
            <a:br>
              <a:rPr b="0" i="0" lang="ru" sz="14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" sz="14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</a:t>
            </a:r>
            <a:endParaRPr b="1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41725" y="304800"/>
            <a:ext cx="2143300" cy="25734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5" name="Google Shape;375;p10"/>
          <p:cNvGraphicFramePr/>
          <p:nvPr/>
        </p:nvGraphicFramePr>
        <p:xfrm>
          <a:off x="220100" y="133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{BC65F2AA-AF87-4337-AD80-9BCBE6C49717}</a:tableStyleId>
              </a:tblPr>
              <a:tblGrid>
                <a:gridCol w="761500"/>
                <a:gridCol w="761500"/>
                <a:gridCol w="761500"/>
                <a:gridCol w="784675"/>
                <a:gridCol w="738325"/>
                <a:gridCol w="761500"/>
                <a:gridCol w="761500"/>
                <a:gridCol w="761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 х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-3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-2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-1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 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 2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  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 y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 9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 4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 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 0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 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 4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cap="none" strike="noStrike"/>
                        <a:t>     9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6" name="Google Shape;376;p10"/>
          <p:cNvSpPr txBox="1"/>
          <p:nvPr/>
        </p:nvSpPr>
        <p:spPr>
          <a:xfrm>
            <a:off x="243275" y="2258975"/>
            <a:ext cx="6092100" cy="27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Вершина параболи знаходиться в точці </a:t>
            </a:r>
            <a:r>
              <a:rPr b="1" i="0" lang="ru" sz="145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(0;0)</a:t>
            </a:r>
            <a:r>
              <a:rPr b="1" i="0" lang="ru" sz="11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11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66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Comic Sans MS"/>
              <a:buNone/>
            </a:pPr>
            <a:r>
              <a:rPr b="1" i="0" lang="ru" sz="1800" u="none" cap="none" strike="noStrike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Шмендеренко Арістарх</a:t>
            </a:r>
            <a:endParaRPr b="1" i="0" sz="1800" u="none" cap="none" strike="noStrike">
              <a:solidFill>
                <a:srgbClr val="66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66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9725" y="2258975"/>
            <a:ext cx="3822775" cy="28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0"/>
          <p:cNvSpPr txBox="1"/>
          <p:nvPr/>
        </p:nvSpPr>
        <p:spPr>
          <a:xfrm>
            <a:off x="221600" y="4746950"/>
            <a:ext cx="45138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Оцінка з алгебри -   , з інформатики -  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>
                <a:solidFill>
                  <a:srgbClr val="000000"/>
                </a:solidFill>
              </a:rPr>
              <a:t>Алгоритм побудови  графіків функцій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84" name="Google Shape;384;p11"/>
          <p:cNvSpPr txBox="1"/>
          <p:nvPr>
            <p:ph idx="1" type="subTitle"/>
          </p:nvPr>
        </p:nvSpPr>
        <p:spPr>
          <a:xfrm>
            <a:off x="729250" y="571500"/>
            <a:ext cx="85344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1) Визначити область визначення.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2) Визначити область значень.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3) Скласти таблицю значень.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4) Побудувати координатну площину (пряма або декартова система координат):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5" name="Google Shape;385;p11"/>
          <p:cNvPicPr preferRelativeResize="0"/>
          <p:nvPr/>
        </p:nvPicPr>
        <p:blipFill rotWithShape="1">
          <a:blip r:embed="rId3">
            <a:alphaModFix/>
          </a:blip>
          <a:srcRect b="0" l="0" r="-54535" t="0"/>
          <a:stretch/>
        </p:blipFill>
        <p:spPr>
          <a:xfrm>
            <a:off x="2682473" y="2180450"/>
            <a:ext cx="469162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1"/>
          <p:cNvSpPr txBox="1"/>
          <p:nvPr/>
        </p:nvSpPr>
        <p:spPr>
          <a:xfrm>
            <a:off x="0" y="4028300"/>
            <a:ext cx="91440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5) Знайти  точки на координатній площині.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6) Сполучити їх плавною лінією.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0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Оцінка з алгебри -       , з інформатики -  .</a:t>
            </a:r>
            <a:r>
              <a:rPr b="0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</a:t>
            </a: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Мисливець Діана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"/>
          <p:cNvSpPr txBox="1"/>
          <p:nvPr>
            <p:ph type="ctrTitle"/>
          </p:nvPr>
        </p:nvSpPr>
        <p:spPr>
          <a:xfrm>
            <a:off x="631025" y="66150"/>
            <a:ext cx="742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/>
              <a:t>Функції </a:t>
            </a:r>
            <a:endParaRPr/>
          </a:p>
        </p:txBody>
      </p:sp>
      <p:sp>
        <p:nvSpPr>
          <p:cNvPr id="286" name="Google Shape;286;p2"/>
          <p:cNvSpPr txBox="1"/>
          <p:nvPr>
            <p:ph idx="1" type="subTitle"/>
          </p:nvPr>
        </p:nvSpPr>
        <p:spPr>
          <a:xfrm>
            <a:off x="22925" y="989550"/>
            <a:ext cx="8645700" cy="3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" sz="2400"/>
              <a:t>Функція</a:t>
            </a:r>
            <a:r>
              <a:rPr lang="ru" sz="2400"/>
              <a:t> - це відповідність між двома змінними, при якій кожному значенню однієї змінної відповідає єдине значення іншої.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" sz="14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2. Що називається областю визначення функції? (областю значень функції?)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2400"/>
              <a:t>Усі значення, яких може набувати аргумент функції, утворюють її </a:t>
            </a:r>
            <a:r>
              <a:rPr i="1" lang="ru" sz="2400"/>
              <a:t>область визначення D(y), </a:t>
            </a:r>
            <a:r>
              <a:rPr lang="ru" sz="2400"/>
              <a:t>а всі відповідні значення функції - </a:t>
            </a:r>
            <a:r>
              <a:rPr i="1" lang="ru" sz="2400"/>
              <a:t>область значень функції</a:t>
            </a:r>
            <a:r>
              <a:rPr lang="ru" sz="2400"/>
              <a:t> </a:t>
            </a:r>
            <a:r>
              <a:rPr i="1" lang="ru" sz="2400"/>
              <a:t>E(y).</a:t>
            </a:r>
            <a:endParaRPr i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i="1" lang="ru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b="1" lang="ru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 є способи задання  функції?     </a:t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>
                <a:solidFill>
                  <a:srgbClr val="F3F3F3"/>
                </a:solidFill>
              </a:rPr>
              <a:t>Табличний спосіб і за допомогою формули.</a:t>
            </a:r>
            <a:endParaRPr i="1" sz="2400">
              <a:solidFill>
                <a:srgbClr val="F3F3F3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4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" sz="2400"/>
              <a:t>Білорибець Аліна</a:t>
            </a:r>
            <a:endParaRPr b="1" sz="24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" sz="2400"/>
              <a:t>Оцінка з алгебри  -   , з інформатики -   . </a:t>
            </a:r>
            <a:endParaRPr b="1" sz="2400"/>
          </a:p>
        </p:txBody>
      </p:sp>
      <p:sp>
        <p:nvSpPr>
          <p:cNvPr id="287" name="Google Shape;287;p2"/>
          <p:cNvSpPr txBox="1"/>
          <p:nvPr/>
        </p:nvSpPr>
        <p:spPr>
          <a:xfrm>
            <a:off x="0" y="696288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ru" sz="14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. Що називають функцією?</a:t>
            </a:r>
            <a:endParaRPr b="1" i="0" sz="1400" u="none" cap="none" strike="noStrike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"/>
          <p:cNvSpPr txBox="1"/>
          <p:nvPr>
            <p:ph type="ctrTitle"/>
          </p:nvPr>
        </p:nvSpPr>
        <p:spPr>
          <a:xfrm>
            <a:off x="584950" y="-188300"/>
            <a:ext cx="5974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"/>
              <a:t>Прямокутна система координата</a:t>
            </a:r>
            <a:endParaRPr/>
          </a:p>
        </p:txBody>
      </p:sp>
      <p:sp>
        <p:nvSpPr>
          <p:cNvPr id="293" name="Google Shape;293;p3"/>
          <p:cNvSpPr txBox="1"/>
          <p:nvPr>
            <p:ph idx="1" type="subTitle"/>
          </p:nvPr>
        </p:nvSpPr>
        <p:spPr>
          <a:xfrm>
            <a:off x="6387175" y="2512825"/>
            <a:ext cx="2756700" cy="26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/>
              <a:t>Рене Декарт народився 21 березня 1596 рокові у місті Турені. Декарт був великим вченим,  одним з його винаходів є прямокутна система координата.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/>
              <a:t>Дацко Артём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/>
              <a:t>Оцінка з алгебри -   , з інформатики -   .</a:t>
            </a:r>
            <a:endParaRPr/>
          </a:p>
        </p:txBody>
      </p:sp>
      <p:pic>
        <p:nvPicPr>
          <p:cNvPr id="294" name="Google Shape;2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7325" y="173100"/>
            <a:ext cx="177165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"/>
          <p:cNvSpPr txBox="1"/>
          <p:nvPr/>
        </p:nvSpPr>
        <p:spPr>
          <a:xfrm>
            <a:off x="75225" y="2736500"/>
            <a:ext cx="19611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Термін «функція» (від латинського functio — виконання, звершення)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для назви залежностей вперше ввів </a:t>
            </a:r>
            <a:r>
              <a:rPr b="0" i="1" lang="ru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Готфрід Лейбніц</a:t>
            </a:r>
            <a:r>
              <a:rPr b="0" i="0" lang="ru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(1646-1716).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Він пов'язував функцію з графіками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622" y="736375"/>
            <a:ext cx="1530900" cy="19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40700" y="1533225"/>
            <a:ext cx="4350899" cy="35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2138" y="4043163"/>
            <a:ext cx="21050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48835" y="2155498"/>
            <a:ext cx="1771650" cy="4088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3"/>
          <p:cNvCxnSpPr/>
          <p:nvPr/>
        </p:nvCxnSpPr>
        <p:spPr>
          <a:xfrm>
            <a:off x="4764625" y="2468188"/>
            <a:ext cx="469800" cy="79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301" name="Google Shape;301;p3"/>
          <p:cNvCxnSpPr/>
          <p:nvPr/>
        </p:nvCxnSpPr>
        <p:spPr>
          <a:xfrm flipH="1">
            <a:off x="4265800" y="4376925"/>
            <a:ext cx="667500" cy="37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302" name="Google Shape;302;p3"/>
          <p:cNvCxnSpPr>
            <a:endCxn id="297" idx="0"/>
          </p:cNvCxnSpPr>
          <p:nvPr/>
        </p:nvCxnSpPr>
        <p:spPr>
          <a:xfrm rot="10800000">
            <a:off x="4216150" y="1533225"/>
            <a:ext cx="4500" cy="40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303" name="Google Shape;303;p3"/>
          <p:cNvCxnSpPr>
            <a:endCxn id="297" idx="3"/>
          </p:cNvCxnSpPr>
          <p:nvPr/>
        </p:nvCxnSpPr>
        <p:spPr>
          <a:xfrm flipH="1" rot="10800000">
            <a:off x="6112299" y="3295113"/>
            <a:ext cx="279300" cy="1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lg" w="lg" type="triangle"/>
          </a:ln>
        </p:spPr>
      </p:cxnSp>
      <p:pic>
        <p:nvPicPr>
          <p:cNvPr id="304" name="Google Shape;30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81936" y="2512822"/>
            <a:ext cx="729938" cy="25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5" name="Google Shape;305;p3"/>
          <p:cNvCxnSpPr>
            <a:stCxn id="304" idx="2"/>
          </p:cNvCxnSpPr>
          <p:nvPr/>
        </p:nvCxnSpPr>
        <p:spPr>
          <a:xfrm>
            <a:off x="3246905" y="2772647"/>
            <a:ext cx="17100" cy="55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6" name="Google Shape;306;p3"/>
          <p:cNvCxnSpPr>
            <a:stCxn id="304" idx="2"/>
          </p:cNvCxnSpPr>
          <p:nvPr/>
        </p:nvCxnSpPr>
        <p:spPr>
          <a:xfrm>
            <a:off x="3246905" y="2772647"/>
            <a:ext cx="9816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7" name="Google Shape;307;p3"/>
          <p:cNvSpPr/>
          <p:nvPr/>
        </p:nvSpPr>
        <p:spPr>
          <a:xfrm>
            <a:off x="3247050" y="2781950"/>
            <a:ext cx="17100" cy="18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"/>
          <p:cNvSpPr txBox="1"/>
          <p:nvPr>
            <p:ph type="title"/>
          </p:nvPr>
        </p:nvSpPr>
        <p:spPr>
          <a:xfrm>
            <a:off x="311700" y="70950"/>
            <a:ext cx="85206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>
                <a:solidFill>
                  <a:srgbClr val="FF0000"/>
                </a:solidFill>
              </a:rPr>
              <a:t>Графік лінійної функції та її властивості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13" name="Google Shape;313;p4"/>
          <p:cNvSpPr txBox="1"/>
          <p:nvPr>
            <p:ph idx="1" type="body"/>
          </p:nvPr>
        </p:nvSpPr>
        <p:spPr>
          <a:xfrm>
            <a:off x="130075" y="626675"/>
            <a:ext cx="8868000" cy="445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ru" sz="1800">
                <a:solidFill>
                  <a:srgbClr val="000000"/>
                </a:solidFill>
              </a:rPr>
              <a:t>Лінійною </a:t>
            </a:r>
            <a:r>
              <a:rPr lang="ru" sz="1800">
                <a:solidFill>
                  <a:srgbClr val="000000"/>
                </a:solidFill>
              </a:rPr>
              <a:t>називається  функція , яку можна задати формулою y=kх+b,де х- незалежна змінна , k і b - деякі числа. </a:t>
            </a:r>
            <a:r>
              <a:rPr b="1" lang="ru" sz="1800">
                <a:solidFill>
                  <a:srgbClr val="000000"/>
                </a:solidFill>
              </a:rPr>
              <a:t>Графіком</a:t>
            </a:r>
            <a:r>
              <a:rPr lang="ru" sz="1800">
                <a:solidFill>
                  <a:srgbClr val="000000"/>
                </a:solidFill>
              </a:rPr>
              <a:t> лінійної функції є </a:t>
            </a:r>
            <a:r>
              <a:rPr i="1" lang="ru" sz="1800">
                <a:solidFill>
                  <a:srgbClr val="000000"/>
                </a:solidFill>
              </a:rPr>
              <a:t>пряма</a:t>
            </a:r>
            <a:r>
              <a:rPr lang="ru" sz="1800">
                <a:solidFill>
                  <a:srgbClr val="000000"/>
                </a:solidFill>
              </a:rPr>
              <a:t> , тому для побудови графіка досить побудувати таблицю для двох значень аргументу і функції. </a:t>
            </a:r>
            <a:r>
              <a:rPr b="1" lang="ru" sz="1800">
                <a:solidFill>
                  <a:srgbClr val="000000"/>
                </a:solidFill>
              </a:rPr>
              <a:t>Область визначення</a:t>
            </a:r>
            <a:r>
              <a:rPr lang="ru" sz="1800">
                <a:solidFill>
                  <a:srgbClr val="000000"/>
                </a:solidFill>
              </a:rPr>
              <a:t> лінійної функції - вся числова пряма.</a:t>
            </a:r>
            <a:r>
              <a:rPr b="1" lang="ru" sz="1800">
                <a:solidFill>
                  <a:srgbClr val="000000"/>
                </a:solidFill>
              </a:rPr>
              <a:t>Область значень</a:t>
            </a:r>
            <a:r>
              <a:rPr lang="ru" sz="1800">
                <a:solidFill>
                  <a:srgbClr val="000000"/>
                </a:solidFill>
              </a:rPr>
              <a:t> лінійної функції - вся числова пряма.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800"/>
          </a:p>
          <a:p>
            <a:pPr indent="0" lvl="0" marL="6858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800"/>
          </a:p>
          <a:p>
            <a:pPr indent="0" lvl="0" marL="6858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800"/>
          </a:p>
        </p:txBody>
      </p:sp>
      <p:sp>
        <p:nvSpPr>
          <p:cNvPr id="314" name="Google Shape;314;p4"/>
          <p:cNvSpPr/>
          <p:nvPr/>
        </p:nvSpPr>
        <p:spPr>
          <a:xfrm>
            <a:off x="5119850" y="2140175"/>
            <a:ext cx="236476" cy="94580"/>
          </a:xfrm>
          <a:custGeom>
            <a:rect b="b" l="l" r="r" t="t"/>
            <a:pathLst>
              <a:path extrusionOk="0" h="4729" w="1419">
                <a:moveTo>
                  <a:pt x="1419" y="0"/>
                </a:moveTo>
                <a:cubicBezTo>
                  <a:pt x="682" y="1472"/>
                  <a:pt x="0" y="3083"/>
                  <a:pt x="0" y="472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4"/>
          <p:cNvPicPr preferRelativeResize="0"/>
          <p:nvPr/>
        </p:nvPicPr>
        <p:blipFill rotWithShape="1">
          <a:blip r:embed="rId3">
            <a:alphaModFix/>
          </a:blip>
          <a:srcRect b="-9714" l="-4149" r="37335" t="24638"/>
          <a:stretch/>
        </p:blipFill>
        <p:spPr>
          <a:xfrm>
            <a:off x="5060725" y="3933271"/>
            <a:ext cx="295600" cy="28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1400" y="2326500"/>
            <a:ext cx="5759800" cy="26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"/>
          <p:cNvSpPr txBox="1"/>
          <p:nvPr/>
        </p:nvSpPr>
        <p:spPr>
          <a:xfrm>
            <a:off x="6741200" y="4082150"/>
            <a:ext cx="22395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Варакута Оксана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Оцінка з алгебри -   , 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інформатики - 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2" y="656550"/>
            <a:ext cx="9083676" cy="448694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"/>
          <p:cNvSpPr txBox="1"/>
          <p:nvPr>
            <p:ph idx="1" type="subTitle"/>
          </p:nvPr>
        </p:nvSpPr>
        <p:spPr>
          <a:xfrm>
            <a:off x="6922975" y="4301325"/>
            <a:ext cx="21345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Крайнюк. Д.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Оцінка з алгебри -    , з інформатики -  .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"/>
          <p:cNvSpPr txBox="1"/>
          <p:nvPr/>
        </p:nvSpPr>
        <p:spPr>
          <a:xfrm>
            <a:off x="17825" y="-231725"/>
            <a:ext cx="62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"/>
          <p:cNvSpPr txBox="1"/>
          <p:nvPr/>
        </p:nvSpPr>
        <p:spPr>
          <a:xfrm>
            <a:off x="1923150" y="0"/>
            <a:ext cx="5297700" cy="656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Функція y=kx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"/>
          <p:cNvSpPr txBox="1"/>
          <p:nvPr>
            <p:ph idx="1" type="body"/>
          </p:nvPr>
        </p:nvSpPr>
        <p:spPr>
          <a:xfrm>
            <a:off x="168175" y="300250"/>
            <a:ext cx="8815500" cy="48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ru" sz="18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 = b</a:t>
            </a:r>
            <a:r>
              <a:rPr b="1" lang="ru" sz="1800"/>
              <a:t>.   </a:t>
            </a:r>
            <a:r>
              <a:rPr lang="ru" sz="18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Рівняння y = b - це частинний випадок </a:t>
            </a:r>
            <a:r>
              <a:rPr lang="ru" sz="1800">
                <a:solidFill>
                  <a:srgbClr val="21212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лінійної функції </a:t>
            </a:r>
            <a:r>
              <a:rPr lang="ru" sz="18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 = аx  + b (а = 0) . 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ru" sz="18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У цьому випадку величина y постійна і, отже, від x не залежить. Проте її можна вважати функцією змінної величини x. Адже кожному значенню x відповідає певне значення y. Це значення одне і теж для всіх значень x. </a:t>
            </a:r>
            <a:br>
              <a:rPr lang="ru" sz="18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i="1" lang="ru" sz="16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Графік функції y = b - це пряма лінія, паралельна осі абсцис.</a:t>
            </a:r>
            <a:endParaRPr b="1" i="1" sz="16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b="1" i="1" lang="ru" sz="1800">
                <a:solidFill>
                  <a:srgbClr val="351C7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Виправлено рецензентами:</a:t>
            </a:r>
            <a:endParaRPr b="1" i="1" sz="1800">
              <a:solidFill>
                <a:srgbClr val="351C7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b="1" lang="ru" sz="1800">
                <a:solidFill>
                  <a:srgbClr val="351C7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х=a.</a:t>
            </a:r>
            <a:r>
              <a:rPr lang="ru" sz="1800">
                <a:solidFill>
                  <a:srgbClr val="351C7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Рівняння х = а </a:t>
            </a:r>
            <a:r>
              <a:rPr lang="ru" sz="1800">
                <a:solidFill>
                  <a:srgbClr val="351C7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- це частинний випадок лінійної функції y = аx  + b </a:t>
            </a:r>
            <a:r>
              <a:rPr lang="ru" sz="1800">
                <a:solidFill>
                  <a:srgbClr val="351C7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У цьому випадку величина x постійна і, отже, від y не залежить.  Адже кожному значенню y відповідає певне значення x. Це значення одне і теж для всіх значень y. </a:t>
            </a:r>
            <a:br>
              <a:rPr lang="ru" sz="1800">
                <a:solidFill>
                  <a:srgbClr val="351C7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i="1" lang="ru" sz="16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Графік функції x = a - це пряма лінія, паралельна осі ординат.</a:t>
            </a:r>
            <a:endParaRPr b="1" i="1" sz="16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ru" sz="2400"/>
              <a:t>Дровозюк Ярослава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6"/>
          <p:cNvSpPr txBox="1"/>
          <p:nvPr>
            <p:ph type="title"/>
          </p:nvPr>
        </p:nvSpPr>
        <p:spPr>
          <a:xfrm>
            <a:off x="1303800" y="-84100"/>
            <a:ext cx="70305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                        Функції y=b, y=a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                                         </a:t>
            </a:r>
            <a:endParaRPr/>
          </a:p>
        </p:txBody>
      </p:sp>
      <p:pic>
        <p:nvPicPr>
          <p:cNvPr id="332" name="Google Shape;3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2275" y="1507975"/>
            <a:ext cx="2251200" cy="11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2275" y="3839950"/>
            <a:ext cx="2251200" cy="11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"/>
          <p:cNvSpPr txBox="1"/>
          <p:nvPr/>
        </p:nvSpPr>
        <p:spPr>
          <a:xfrm>
            <a:off x="314925" y="4840250"/>
            <a:ext cx="356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Оцінка з алгебри -   , з інформатики - 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"/>
          <p:cNvSpPr txBox="1"/>
          <p:nvPr>
            <p:ph type="title"/>
          </p:nvPr>
        </p:nvSpPr>
        <p:spPr>
          <a:xfrm>
            <a:off x="222900" y="0"/>
            <a:ext cx="89211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>
                <a:solidFill>
                  <a:srgbClr val="000000"/>
                </a:solidFill>
              </a:rPr>
              <a:t>Графік функції оберненої пропорційності           ,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>
                <a:solidFill>
                  <a:srgbClr val="000000"/>
                </a:solidFill>
              </a:rPr>
              <a:t>якщо k&lt;0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0" name="Google Shape;340;p7"/>
          <p:cNvSpPr txBox="1"/>
          <p:nvPr/>
        </p:nvSpPr>
        <p:spPr>
          <a:xfrm>
            <a:off x="173250" y="1459575"/>
            <a:ext cx="8283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Verdana"/>
              <a:buNone/>
            </a:pPr>
            <a:r>
              <a:rPr b="1" i="0" lang="ru" sz="105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1" lang="ru" sz="1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Оберненою пропорційністю</a:t>
            </a:r>
            <a:r>
              <a:rPr b="0" i="0" lang="ru" sz="1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називається функція виду                , де </a:t>
            </a:r>
            <a:r>
              <a:rPr b="0" i="1" lang="ru" sz="1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k</a:t>
            </a:r>
            <a:r>
              <a:rPr b="0" i="0" lang="ru" sz="1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– деяке число, що не дорівнює нулю.          </a:t>
            </a:r>
            <a:r>
              <a:rPr b="0" i="0" lang="ru" sz="1800" u="none" cap="none" strike="noStrike">
                <a:solidFill>
                  <a:srgbClr val="20124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ru" sz="1600" u="none" cap="none" strike="noStrike">
                <a:solidFill>
                  <a:srgbClr val="20124D"/>
                </a:solidFill>
                <a:latin typeface="Verdana"/>
                <a:ea typeface="Verdana"/>
                <a:cs typeface="Verdana"/>
                <a:sym typeface="Verdana"/>
              </a:rPr>
              <a:t>Число </a:t>
            </a:r>
            <a:r>
              <a:rPr b="1" i="1" lang="ru" sz="1600" u="none" cap="none" strike="noStrike">
                <a:solidFill>
                  <a:srgbClr val="20124D"/>
                </a:solidFill>
                <a:latin typeface="Verdana"/>
                <a:ea typeface="Verdana"/>
                <a:cs typeface="Verdana"/>
                <a:sym typeface="Verdana"/>
              </a:rPr>
              <a:t>k</a:t>
            </a:r>
            <a:r>
              <a:rPr b="1" i="0" lang="ru" sz="1600" u="none" cap="none" strike="noStrike">
                <a:solidFill>
                  <a:srgbClr val="20124D"/>
                </a:solidFill>
                <a:latin typeface="Verdana"/>
                <a:ea typeface="Verdana"/>
                <a:cs typeface="Verdana"/>
                <a:sym typeface="Verdana"/>
              </a:rPr>
              <a:t> у формулі називають коефіцієнтом оберненої пропорційності.</a:t>
            </a:r>
            <a:endParaRPr b="1" i="0" sz="1600" u="none" cap="none" strike="noStrike">
              <a:solidFill>
                <a:srgbClr val="2012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3970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0124D"/>
              </a:buClr>
              <a:buSzPts val="1600"/>
              <a:buFont typeface="Verdana"/>
              <a:buNone/>
            </a:pPr>
            <a:r>
              <a:rPr b="1" i="0" lang="ru" sz="1600" u="none" cap="none" strike="noStrike">
                <a:solidFill>
                  <a:srgbClr val="20124D"/>
                </a:solidFill>
                <a:latin typeface="Verdana"/>
                <a:ea typeface="Verdana"/>
                <a:cs typeface="Verdana"/>
                <a:sym typeface="Verdana"/>
              </a:rPr>
              <a:t>Областю визначення оберненої пропорційності є множина R \ {0}.</a:t>
            </a:r>
            <a:endParaRPr b="1" i="0" sz="1600" u="none" cap="none" strike="noStrike">
              <a:solidFill>
                <a:srgbClr val="2012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39700" marR="13970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1" name="Google Shape;3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6925" y="4315526"/>
            <a:ext cx="54223" cy="4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9200" y="-12"/>
            <a:ext cx="785775" cy="7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450" y="2127300"/>
            <a:ext cx="2556925" cy="2100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4" name="Google Shape;344;p7"/>
          <p:cNvGraphicFramePr/>
          <p:nvPr/>
        </p:nvGraphicFramePr>
        <p:xfrm>
          <a:off x="3354700" y="21273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{BC65F2AA-AF87-4337-AD80-9BCBE6C49717}</a:tableStyleId>
              </a:tblPr>
              <a:tblGrid>
                <a:gridCol w="1880375"/>
                <a:gridCol w="3861400"/>
              </a:tblGrid>
              <a:tr h="33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Властивості функції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Види функції                         (k&lt;0)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3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Область визначення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Усі числа, крім x=0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3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Область значень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Усі числа, крім y=0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3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Додатні значення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x&lt;0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3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Від’ємні значення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x&gt;0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3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Проміжки спадання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-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3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Проміжки зростання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" sz="1200" u="none" cap="none" strike="noStrike"/>
                        <a:t>x&lt;0 і x&gt;0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45" name="Google Shape;3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4975" y="2004070"/>
            <a:ext cx="487075" cy="48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7"/>
          <p:cNvSpPr txBox="1"/>
          <p:nvPr/>
        </p:nvSpPr>
        <p:spPr>
          <a:xfrm>
            <a:off x="2775850" y="4781950"/>
            <a:ext cx="62631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Оцінка з алгебри -   , з інформатики - 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"/>
          <p:cNvSpPr txBox="1"/>
          <p:nvPr>
            <p:ph type="title"/>
          </p:nvPr>
        </p:nvSpPr>
        <p:spPr>
          <a:xfrm>
            <a:off x="1239675" y="35800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            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52" name="Google Shape;352;p8"/>
          <p:cNvSpPr txBox="1"/>
          <p:nvPr>
            <p:ph idx="1" type="body"/>
          </p:nvPr>
        </p:nvSpPr>
        <p:spPr>
          <a:xfrm>
            <a:off x="6486000" y="4665500"/>
            <a:ext cx="2658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ru" sz="1200">
                <a:solidFill>
                  <a:srgbClr val="4E4E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400">
                <a:solidFill>
                  <a:srgbClr val="4E4E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Яровий Антон</a:t>
            </a:r>
            <a:endParaRPr b="1" sz="2400">
              <a:solidFill>
                <a:srgbClr val="4E4E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3" name="Google Shape;353;p8"/>
          <p:cNvCxnSpPr/>
          <p:nvPr/>
        </p:nvCxnSpPr>
        <p:spPr>
          <a:xfrm>
            <a:off x="-968050" y="2985800"/>
            <a:ext cx="501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4" name="Google Shape;354;p8"/>
          <p:cNvPicPr preferRelativeResize="0"/>
          <p:nvPr/>
        </p:nvPicPr>
        <p:blipFill rotWithShape="1">
          <a:blip r:embed="rId3">
            <a:alphaModFix/>
          </a:blip>
          <a:srcRect b="-847" l="0" r="-1234" t="0"/>
          <a:stretch/>
        </p:blipFill>
        <p:spPr>
          <a:xfrm>
            <a:off x="0" y="620650"/>
            <a:ext cx="4558075" cy="368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8075" y="598150"/>
            <a:ext cx="4585925" cy="370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507113">
            <a:off x="227025" y="4818150"/>
            <a:ext cx="50450" cy="7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8"/>
          <p:cNvSpPr txBox="1"/>
          <p:nvPr/>
        </p:nvSpPr>
        <p:spPr>
          <a:xfrm>
            <a:off x="174950" y="4828600"/>
            <a:ext cx="4202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Оцінка з алгебри -   ,з інформатики - 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9"/>
          <p:cNvPicPr preferRelativeResize="0"/>
          <p:nvPr/>
        </p:nvPicPr>
        <p:blipFill rotWithShape="1">
          <a:blip r:embed="rId3">
            <a:alphaModFix/>
          </a:blip>
          <a:srcRect b="26739" l="8135" r="37188" t="49116"/>
          <a:stretch/>
        </p:blipFill>
        <p:spPr>
          <a:xfrm>
            <a:off x="4550300" y="1812575"/>
            <a:ext cx="4282140" cy="21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9"/>
          <p:cNvPicPr preferRelativeResize="0"/>
          <p:nvPr/>
        </p:nvPicPr>
        <p:blipFill rotWithShape="1">
          <a:blip r:embed="rId4">
            <a:alphaModFix/>
          </a:blip>
          <a:srcRect b="10272" l="0" r="50033" t="0"/>
          <a:stretch/>
        </p:blipFill>
        <p:spPr>
          <a:xfrm>
            <a:off x="152400" y="2526550"/>
            <a:ext cx="3574450" cy="26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9"/>
          <p:cNvSpPr txBox="1"/>
          <p:nvPr/>
        </p:nvSpPr>
        <p:spPr>
          <a:xfrm>
            <a:off x="152400" y="0"/>
            <a:ext cx="5232000" cy="28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01600" marR="10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2CC"/>
              </a:buClr>
              <a:buSzPts val="1050"/>
              <a:buFont typeface="Verdana"/>
              <a:buNone/>
            </a:pPr>
            <a:r>
              <a:rPr b="0" i="0" lang="ru" sz="1050" u="none" cap="none" strike="noStrike">
                <a:solidFill>
                  <a:srgbClr val="FFF2C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1050" u="none" cap="none" strike="noStrike">
              <a:solidFill>
                <a:srgbClr val="FFF2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01600" marR="10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Times New Roman"/>
              <a:buNone/>
            </a:pPr>
            <a:r>
              <a:rPr b="0" i="0" lang="ru" sz="1400" u="none" cap="none" strike="noStrik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Графік функції             , де k - відмінне від нуля число, - це крива, яка складається з двох віток і називається </a:t>
            </a:r>
            <a:r>
              <a:rPr b="0" i="1" lang="ru" sz="1400" u="none" cap="none" strike="noStrik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гіпербола</a:t>
            </a:r>
            <a:r>
              <a:rPr b="0" i="0" lang="ru" sz="1400" u="none" cap="none" strike="noStrik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симетрична відносно початку координат. </a:t>
            </a:r>
            <a:endParaRPr b="0" i="0" sz="1400" u="none" cap="none" strike="noStrike">
              <a:solidFill>
                <a:srgbClr val="FFF2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1600" marR="10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Times New Roman"/>
              <a:buNone/>
            </a:pPr>
            <a:r>
              <a:rPr b="0" i="0" lang="ru" sz="1400" u="none" cap="none" strike="noStrik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 k&gt;0, вітки такої гіперболи розміщено в 1 і 3 координатних кутах. </a:t>
            </a:r>
            <a:endParaRPr b="0" i="0" sz="1400" u="none" cap="none" strike="noStrike">
              <a:solidFill>
                <a:srgbClr val="FFF2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016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FFF2CC"/>
              </a:buClr>
              <a:buSzPts val="1400"/>
              <a:buFont typeface="Times New Roman"/>
              <a:buNone/>
            </a:pPr>
            <a:r>
              <a:rPr b="0" i="0" lang="ru" sz="1400" u="none" cap="none" strike="noStrike">
                <a:solidFill>
                  <a:srgbClr val="FFF2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Областями визначення і значення функції оберненої пропорційності є множина всіх чисел, крім х=0 та у=0</a:t>
            </a:r>
            <a:endParaRPr b="0" i="0" sz="1400" u="none" cap="none" strike="noStrike">
              <a:solidFill>
                <a:srgbClr val="FFF2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5" name="Google Shape;36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7375" y="532650"/>
            <a:ext cx="607250" cy="3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9"/>
          <p:cNvSpPr txBox="1"/>
          <p:nvPr/>
        </p:nvSpPr>
        <p:spPr>
          <a:xfrm>
            <a:off x="0" y="283550"/>
            <a:ext cx="87162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ven Pro"/>
              <a:buNone/>
            </a:pPr>
            <a:r>
              <a:rPr b="1" i="0" lang="ru" sz="28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Графік функції оберненої пропорційності         ,</a:t>
            </a:r>
            <a:endParaRPr b="1" i="0" sz="28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ven Pro"/>
              <a:buNone/>
            </a:pPr>
            <a:r>
              <a:rPr b="1" i="0" lang="ru" sz="28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                                     якщо k&gt;0</a:t>
            </a:r>
            <a:endParaRPr b="1" i="0" sz="28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67" name="Google Shape;36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15750" y="-138075"/>
            <a:ext cx="893275" cy="89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9"/>
          <p:cNvSpPr txBox="1"/>
          <p:nvPr/>
        </p:nvSpPr>
        <p:spPr>
          <a:xfrm>
            <a:off x="4011950" y="4011950"/>
            <a:ext cx="46635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Оцінка з алгебри -   ,з інформатики -  .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Перевязко Діана</a:t>
            </a:r>
            <a:r>
              <a:rPr b="0" i="0" lang="ru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