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2" r:id="rId3"/>
    <p:sldId id="301" r:id="rId4"/>
    <p:sldId id="300" r:id="rId5"/>
    <p:sldId id="302" r:id="rId6"/>
    <p:sldId id="289" r:id="rId7"/>
    <p:sldId id="290" r:id="rId8"/>
    <p:sldId id="29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2707E7"/>
    <a:srgbClr val="0066FF"/>
    <a:srgbClr val="0099FF"/>
    <a:srgbClr val="0000FF"/>
    <a:srgbClr val="000000"/>
    <a:srgbClr val="FF3399"/>
    <a:srgbClr val="0082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44824"/>
            <a:ext cx="6264696" cy="201622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640960" cy="13681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0F90C-2BF6-4FBD-A34C-2280462EC5AC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09DA1-57BB-4EE1-9289-E10BB2A2F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1E316-F23F-498E-9185-4643C8C714D7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A867-BC56-4EDD-8939-87161CC711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1412F-4B87-40B0-A650-DC0F45DFEDBB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5BCB3-6D6D-4CA6-BC80-D8E7DD3F8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742950" indent="-285750"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7BFB-4AC6-4593-9AD2-655E6BE8EABC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EA9D0-8BDE-48F0-B539-C25576FE3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509121"/>
            <a:ext cx="6408712" cy="122413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996952"/>
            <a:ext cx="8640960" cy="136815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E3656-38C6-4980-9903-DD1941160103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28F07-A05B-465B-BBEC-42EF7AC90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12BA8-A067-4ABB-82B2-96801416BE97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C0419-29B4-4C6E-B8EC-BB7869E49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6BCD6-52DB-46B4-9516-CE450E1F89C9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50D49-5D4A-4AB7-94F2-4C9FE54C1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6EF06-AD6D-48DC-BDD4-8432685C280E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05929-4831-4D24-AC09-810C4FAC8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1AED4-E1DB-4684-B4AA-DD0EDFE0541A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DA54-C3C2-497D-B8A2-9E7ACF7B1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3456384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7904" y="273050"/>
            <a:ext cx="5256584" cy="64683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5" y="1556792"/>
            <a:ext cx="2736303" cy="45693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D7813-45DF-4C4A-83F9-5622A319AE65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5C2A7-FA55-4EE4-B9CA-21086915B6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509120"/>
            <a:ext cx="5486400" cy="7200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07704" y="612775"/>
            <a:ext cx="5256584" cy="375232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1680" y="5517232"/>
            <a:ext cx="5616624" cy="10801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F7726-976C-4288-81EC-4FF6455C3A5A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78267-FE17-4F1C-9649-E55F1E907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07950" y="188913"/>
            <a:ext cx="61198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7E995D-924A-47FB-9809-29E25A23D051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EF2E16-C283-48F5-907F-5633D47921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9" r:id="rId2"/>
    <p:sldLayoutId id="2147483716" r:id="rId3"/>
    <p:sldLayoutId id="2147483710" r:id="rId4"/>
    <p:sldLayoutId id="2147483711" r:id="rId5"/>
    <p:sldLayoutId id="2147483712" r:id="rId6"/>
    <p:sldLayoutId id="2147483717" r:id="rId7"/>
    <p:sldLayoutId id="2147483718" r:id="rId8"/>
    <p:sldLayoutId id="2147483719" r:id="rId9"/>
    <p:sldLayoutId id="2147483713" r:id="rId10"/>
    <p:sldLayoutId id="21474837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Book Antiqu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youtube.com/watch?v=kjtGcveOosY&amp;feature=emb_logo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www.youtube.com/watch?v=SReeiN0wuDs&amp;feature=emb_logo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2357263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15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ВОДА</a:t>
            </a:r>
            <a:endParaRPr lang="ru-RU" sz="96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solidFill>
            <a:srgbClr val="00B0F0">
              <a:alpha val="0"/>
            </a:srgbClr>
          </a:solidFill>
        </p:spPr>
        <p:txBody>
          <a:bodyPr>
            <a:normAutofit fontScale="97500"/>
          </a:bodyPr>
          <a:lstStyle/>
          <a:p>
            <a:pPr algn="ctr"/>
            <a:r>
              <a:rPr lang="uk-UA" sz="4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Взаємодія води з оксидами. </a:t>
            </a:r>
          </a:p>
          <a:p>
            <a:pPr algn="ctr"/>
            <a:r>
              <a:rPr lang="uk-UA" sz="4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про гідрати оксидів: кислоти й основи.</a:t>
            </a:r>
          </a:p>
          <a:p>
            <a:pPr algn="ctr">
              <a:buNone/>
            </a:pPr>
            <a:endParaRPr lang="ru-RU" sz="4800" b="1" i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i="1" dirty="0" smtClean="0">
                <a:solidFill>
                  <a:srgbClr val="2707E7"/>
                </a:solidFill>
              </a:rPr>
              <a:t>ВЗАЄМОДІЯ ВОДИ З ОКСИДАМИ</a:t>
            </a:r>
            <a:endParaRPr lang="ru-RU" sz="3600" b="1" i="1" dirty="0">
              <a:solidFill>
                <a:srgbClr val="2707E7"/>
              </a:solidFill>
            </a:endParaRPr>
          </a:p>
        </p:txBody>
      </p:sp>
      <p:pic>
        <p:nvPicPr>
          <p:cNvPr id="19458" name="Picture 2" descr="Хімічні властивості оксидів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b="62298"/>
          <a:stretch>
            <a:fillRect/>
          </a:stretch>
        </p:blipFill>
        <p:spPr bwMode="auto">
          <a:xfrm>
            <a:off x="-47594" y="3857628"/>
            <a:ext cx="9191594" cy="275749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500174"/>
            <a:ext cx="9144000" cy="2246769"/>
          </a:xfrm>
          <a:prstGeom prst="rect">
            <a:avLst/>
          </a:prstGeom>
          <a:solidFill>
            <a:schemeClr val="bg1">
              <a:alpha val="68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latin typeface="Book Antiqua" pitchFamily="18" charset="0"/>
              </a:rPr>
              <a:t>Основні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і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кислотні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оксиди</a:t>
            </a:r>
            <a:r>
              <a:rPr lang="ru-RU" sz="2800" b="1" i="1" dirty="0" smtClean="0">
                <a:latin typeface="Book Antiqua" pitchFamily="18" charset="0"/>
              </a:rPr>
              <a:t>, </a:t>
            </a:r>
            <a:r>
              <a:rPr lang="ru-RU" sz="2800" b="1" i="1" dirty="0" err="1" smtClean="0">
                <a:latin typeface="Book Antiqua" pitchFamily="18" charset="0"/>
              </a:rPr>
              <a:t>взаємодіючи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з</a:t>
            </a:r>
            <a:r>
              <a:rPr lang="ru-RU" sz="2800" b="1" i="1" dirty="0" smtClean="0">
                <a:latin typeface="Book Antiqua" pitchFamily="18" charset="0"/>
              </a:rPr>
              <a:t> водою, </a:t>
            </a:r>
            <a:r>
              <a:rPr lang="ru-RU" sz="2800" b="1" i="1" dirty="0" err="1" smtClean="0">
                <a:latin typeface="Book Antiqua" pitchFamily="18" charset="0"/>
              </a:rPr>
              <a:t>утворюють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гідрати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оксидів</a:t>
            </a:r>
            <a:r>
              <a:rPr lang="ru-RU" sz="2800" b="1" i="1" dirty="0" smtClean="0">
                <a:latin typeface="Book Antiqua" pitchFamily="18" charset="0"/>
              </a:rPr>
              <a:t>, </a:t>
            </a:r>
            <a:r>
              <a:rPr lang="ru-RU" sz="2800" b="1" i="1" dirty="0" err="1" smtClean="0">
                <a:latin typeface="Book Antiqua" pitchFamily="18" charset="0"/>
              </a:rPr>
              <a:t>які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називають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відповідно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u="sng" dirty="0" smtClean="0">
                <a:solidFill>
                  <a:srgbClr val="FF0000"/>
                </a:solidFill>
                <a:latin typeface="Book Antiqua" pitchFamily="18" charset="0"/>
              </a:rPr>
              <a:t>основами </a:t>
            </a:r>
            <a:r>
              <a:rPr lang="ru-RU" sz="28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і</a:t>
            </a:r>
            <a:r>
              <a:rPr lang="ru-RU" sz="2800" b="1" i="1" u="sng" dirty="0" smtClean="0">
                <a:solidFill>
                  <a:srgbClr val="FF0000"/>
                </a:solidFill>
                <a:latin typeface="Book Antiqua" pitchFamily="18" charset="0"/>
              </a:rPr>
              <a:t> кислотами (</a:t>
            </a:r>
            <a:r>
              <a:rPr lang="ru-RU" sz="28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гідроксидами</a:t>
            </a:r>
            <a:r>
              <a:rPr lang="ru-RU" sz="2800" b="1" i="1" u="sng" dirty="0" smtClean="0">
                <a:solidFill>
                  <a:srgbClr val="FF0000"/>
                </a:solidFill>
                <a:latin typeface="Book Antiqua" pitchFamily="18" charset="0"/>
              </a:rPr>
              <a:t>)</a:t>
            </a:r>
          </a:p>
          <a:p>
            <a:pPr algn="ctr"/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Гідра́ти</a:t>
            </a:r>
            <a:r>
              <a:rPr lang="ru-RU" sz="2800" i="1" u="sng" dirty="0" smtClean="0">
                <a:solidFill>
                  <a:srgbClr val="FF0000"/>
                </a:solidFill>
                <a:latin typeface="Book Antiqua" pitchFamily="18" charset="0"/>
              </a:rPr>
              <a:t> </a:t>
            </a:r>
            <a:r>
              <a:rPr lang="ru-RU" sz="2800" b="1" i="1" dirty="0" smtClean="0">
                <a:latin typeface="Book Antiqua" pitchFamily="18" charset="0"/>
              </a:rPr>
              <a:t>(</a:t>
            </a:r>
            <a:r>
              <a:rPr lang="ru-RU" sz="2800" b="1" i="1" dirty="0" err="1" smtClean="0">
                <a:latin typeface="Book Antiqua" pitchFamily="18" charset="0"/>
              </a:rPr>
              <a:t>від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дав.-гр</a:t>
            </a:r>
            <a:r>
              <a:rPr lang="ru-RU" sz="2800" b="1" i="1" dirty="0" smtClean="0">
                <a:latin typeface="Book Antiqua" pitchFamily="18" charset="0"/>
              </a:rPr>
              <a:t>. </a:t>
            </a:r>
            <a:r>
              <a:rPr lang="ru-RU" sz="2800" b="1" i="1" dirty="0" err="1" smtClean="0">
                <a:latin typeface="Book Antiqua" pitchFamily="18" charset="0"/>
              </a:rPr>
              <a:t>ὕδωρ </a:t>
            </a:r>
            <a:r>
              <a:rPr lang="ru-RU" sz="2800" b="1" i="1" dirty="0" smtClean="0">
                <a:latin typeface="Book Antiqua" pitchFamily="18" charset="0"/>
              </a:rPr>
              <a:t>«вода») — </a:t>
            </a:r>
            <a:r>
              <a:rPr lang="ru-RU" sz="2800" b="1" i="1" dirty="0" err="1" smtClean="0">
                <a:latin typeface="Book Antiqua" pitchFamily="18" charset="0"/>
              </a:rPr>
              <a:t>продукти</a:t>
            </a:r>
            <a:r>
              <a:rPr lang="ru-RU" sz="2800" b="1" i="1" dirty="0" smtClean="0">
                <a:latin typeface="Book Antiqua" pitchFamily="18" charset="0"/>
              </a:rPr>
              <a:t> </a:t>
            </a:r>
            <a:r>
              <a:rPr lang="ru-RU" sz="2800" b="1" i="1" dirty="0" err="1" smtClean="0">
                <a:latin typeface="Book Antiqua" pitchFamily="18" charset="0"/>
              </a:rPr>
              <a:t>приєднання</a:t>
            </a:r>
            <a:r>
              <a:rPr lang="ru-RU" sz="2800" b="1" i="1" dirty="0" smtClean="0">
                <a:latin typeface="Book Antiqua" pitchFamily="18" charset="0"/>
              </a:rPr>
              <a:t> води до </a:t>
            </a:r>
            <a:r>
              <a:rPr lang="ru-RU" sz="2800" b="1" i="1" dirty="0" err="1" smtClean="0">
                <a:latin typeface="Book Antiqua" pitchFamily="18" charset="0"/>
              </a:rPr>
              <a:t>речовин</a:t>
            </a:r>
            <a:r>
              <a:rPr lang="ru-RU" sz="2800" b="1" i="1" dirty="0" smtClean="0">
                <a:latin typeface="Book Antiqua" pitchFamily="18" charset="0"/>
              </a:rPr>
              <a:t>.</a:t>
            </a:r>
            <a:endParaRPr lang="ru-RU" sz="2800" b="1" i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362648"/>
            <a:ext cx="9144000" cy="5355312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uk-UA" sz="3200" b="1" i="1" u="sng" dirty="0" smtClean="0">
              <a:solidFill>
                <a:srgbClr val="2707E7"/>
              </a:solidFill>
              <a:latin typeface="Book Antiqua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b="1" i="1" u="sng" dirty="0" smtClean="0">
                <a:solidFill>
                  <a:srgbClr val="2707E7"/>
                </a:solidFill>
                <a:latin typeface="Book Antiqua" pitchFamily="18" charset="0"/>
                <a:cs typeface="Times New Roman" panose="02020603050405020304" pitchFamily="18" charset="0"/>
              </a:rPr>
              <a:t>Основи(гідроксиди, гідрати основних оксидів)</a:t>
            </a:r>
            <a:r>
              <a:rPr lang="uk-UA" sz="3200" b="1" i="1" dirty="0" smtClean="0">
                <a:solidFill>
                  <a:srgbClr val="2707E7"/>
                </a:solidFill>
                <a:latin typeface="Book Antiqua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i="1" dirty="0" smtClean="0">
                <a:latin typeface="Book Antiqua" pitchFamily="18" charset="0"/>
                <a:cs typeface="Times New Roman" panose="02020603050405020304" pitchFamily="18" charset="0"/>
              </a:rPr>
              <a:t>– це складні сполуки, утворені атомами </a:t>
            </a:r>
            <a:r>
              <a:rPr lang="uk-UA" sz="3200" b="1" i="1" dirty="0" smtClean="0">
                <a:solidFill>
                  <a:srgbClr val="FF0000"/>
                </a:solidFill>
                <a:latin typeface="Book Antiqua" pitchFamily="18" charset="0"/>
                <a:cs typeface="Times New Roman" panose="02020603050405020304" pitchFamily="18" charset="0"/>
              </a:rPr>
              <a:t>метал</a:t>
            </a:r>
            <a:r>
              <a:rPr lang="uk-UA" sz="3200" b="1" i="1" dirty="0" smtClean="0">
                <a:latin typeface="Book Antiqua" pitchFamily="18" charset="0"/>
                <a:cs typeface="Times New Roman" panose="02020603050405020304" pitchFamily="18" charset="0"/>
              </a:rPr>
              <a:t>ічних елементів та </a:t>
            </a:r>
            <a:r>
              <a:rPr lang="uk-UA" sz="3200" b="1" i="1" dirty="0" smtClean="0">
                <a:solidFill>
                  <a:srgbClr val="FF3300"/>
                </a:solidFill>
                <a:latin typeface="Book Antiqua" pitchFamily="18" charset="0"/>
                <a:cs typeface="Times New Roman" panose="02020603050405020304" pitchFamily="18" charset="0"/>
              </a:rPr>
              <a:t>гідроксильною</a:t>
            </a:r>
            <a:r>
              <a:rPr lang="uk-UA" sz="3200" b="1" i="1" dirty="0" smtClean="0">
                <a:latin typeface="Book Antiqua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i="1" dirty="0" smtClean="0">
                <a:solidFill>
                  <a:srgbClr val="FF0000"/>
                </a:solidFill>
                <a:latin typeface="Book Antiqua" pitchFamily="18" charset="0"/>
                <a:cs typeface="Times New Roman" panose="02020603050405020304" pitchFamily="18" charset="0"/>
              </a:rPr>
              <a:t>групою –ОН </a:t>
            </a:r>
            <a:r>
              <a:rPr lang="uk-UA" sz="3200" b="1" i="1" dirty="0" smtClean="0">
                <a:latin typeface="Book Antiqua" pitchFamily="18" charset="0"/>
                <a:cs typeface="Times New Roman" panose="02020603050405020304" pitchFamily="18" charset="0"/>
              </a:rPr>
              <a:t>(валентність І)</a:t>
            </a:r>
          </a:p>
          <a:p>
            <a:pPr algn="ctr"/>
            <a:endParaRPr lang="uk-UA" sz="3200" b="1" i="1" dirty="0" smtClean="0">
              <a:latin typeface="Book Antiqua" pitchFamily="18" charset="0"/>
              <a:cs typeface="Times New Roman" panose="02020603050405020304" pitchFamily="18" charset="0"/>
            </a:endParaRPr>
          </a:p>
          <a:p>
            <a:pPr algn="ctr"/>
            <a:endParaRPr lang="uk-UA" sz="3200" b="1" i="1" dirty="0" smtClean="0">
              <a:latin typeface="Book Antiqua" pitchFamily="18" charset="0"/>
              <a:cs typeface="Times New Roman" panose="02020603050405020304" pitchFamily="18" charset="0"/>
            </a:endParaRPr>
          </a:p>
          <a:p>
            <a:pPr algn="ctr"/>
            <a:endParaRPr lang="uk-UA" sz="3200" b="1" i="1" dirty="0" smtClean="0">
              <a:latin typeface="Book Antiqua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i="1" dirty="0" smtClean="0">
              <a:latin typeface="Book Antiqua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i="1" dirty="0" smtClean="0">
                <a:solidFill>
                  <a:srgbClr val="2707E7"/>
                </a:solidFill>
              </a:rPr>
              <a:t>ВЗАЄМОДІЯ ВОДИ З ОСНОВНИМИ ОКСИДАМИ</a:t>
            </a:r>
            <a:endParaRPr lang="ru-RU" sz="3200" b="1" i="1" dirty="0">
              <a:solidFill>
                <a:srgbClr val="2707E7"/>
              </a:solidFill>
            </a:endParaRPr>
          </a:p>
        </p:txBody>
      </p:sp>
      <p:pic>
        <p:nvPicPr>
          <p:cNvPr id="27654" name="Picture 6" descr="Оксиди активних металів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5752" y="4214818"/>
            <a:ext cx="8643966" cy="107156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571501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BaO</a:t>
            </a: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+ H</a:t>
            </a:r>
            <a:r>
              <a:rPr lang="en-US" sz="40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= </a:t>
            </a:r>
            <a:r>
              <a:rPr lang="en-US" sz="4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</a:t>
            </a: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(OH)</a:t>
            </a:r>
            <a:r>
              <a:rPr lang="en-US" sz="40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428749"/>
            <a:ext cx="9143999" cy="2893100"/>
          </a:xfrm>
          <a:prstGeom prst="rect">
            <a:avLst/>
          </a:prstGeom>
          <a:solidFill>
            <a:schemeClr val="bg1">
              <a:alpha val="4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u="sng" dirty="0" smtClean="0">
                <a:solidFill>
                  <a:srgbClr val="FF0000"/>
                </a:solidFill>
                <a:latin typeface="Book Antiqua" pitchFamily="18" charset="0"/>
                <a:cs typeface="Times New Roman" panose="02020603050405020304" pitchFamily="18" charset="0"/>
              </a:rPr>
              <a:t>Кислоти (гідрати кислотних оксидів)</a:t>
            </a:r>
            <a:r>
              <a:rPr lang="uk-UA" sz="3200" b="1" i="1" dirty="0" smtClean="0">
                <a:latin typeface="Book Antiqua" pitchFamily="18" charset="0"/>
                <a:cs typeface="Times New Roman" panose="02020603050405020304" pitchFamily="18" charset="0"/>
              </a:rPr>
              <a:t> – це складні сполуки, що складаються з одного чи кількох атомів </a:t>
            </a:r>
            <a:r>
              <a:rPr lang="uk-UA" sz="3200" b="1" i="1" dirty="0" smtClean="0">
                <a:solidFill>
                  <a:srgbClr val="2707E7"/>
                </a:solidFill>
                <a:latin typeface="Book Antiqua" pitchFamily="18" charset="0"/>
                <a:cs typeface="Times New Roman" panose="02020603050405020304" pitchFamily="18" charset="0"/>
              </a:rPr>
              <a:t>Гідрогену</a:t>
            </a:r>
            <a:r>
              <a:rPr lang="uk-UA" sz="3200" b="1" i="1" dirty="0" smtClean="0">
                <a:latin typeface="Book Antiqua" pitchFamily="18" charset="0"/>
                <a:cs typeface="Times New Roman" panose="02020603050405020304" pitchFamily="18" charset="0"/>
              </a:rPr>
              <a:t>, зв</a:t>
            </a:r>
            <a:r>
              <a:rPr lang="en-US" sz="3200" b="1" i="1" dirty="0" smtClean="0">
                <a:latin typeface="Book Antiqua" pitchFamily="18" charset="0"/>
                <a:cs typeface="Times New Roman" panose="02020603050405020304" pitchFamily="18" charset="0"/>
              </a:rPr>
              <a:t>’</a:t>
            </a:r>
            <a:r>
              <a:rPr lang="uk-UA" sz="3200" b="1" i="1" dirty="0" err="1" smtClean="0">
                <a:latin typeface="Book Antiqua" pitchFamily="18" charset="0"/>
                <a:cs typeface="Times New Roman" panose="02020603050405020304" pitchFamily="18" charset="0"/>
              </a:rPr>
              <a:t>язаних</a:t>
            </a:r>
            <a:r>
              <a:rPr lang="uk-UA" sz="3200" b="1" i="1" dirty="0" smtClean="0">
                <a:latin typeface="Book Antiqua" pitchFamily="18" charset="0"/>
                <a:cs typeface="Times New Roman" panose="02020603050405020304" pitchFamily="18" charset="0"/>
              </a:rPr>
              <a:t> з </a:t>
            </a:r>
            <a:r>
              <a:rPr lang="uk-UA" sz="3200" b="1" i="1" dirty="0" smtClean="0">
                <a:solidFill>
                  <a:srgbClr val="2707E7"/>
                </a:solidFill>
                <a:latin typeface="Book Antiqua" pitchFamily="18" charset="0"/>
                <a:cs typeface="Times New Roman" panose="02020603050405020304" pitchFamily="18" charset="0"/>
              </a:rPr>
              <a:t>кислотним залишком</a:t>
            </a:r>
            <a:endParaRPr lang="en-US" sz="3200" b="1" i="1" dirty="0" smtClean="0">
              <a:solidFill>
                <a:srgbClr val="2707E7"/>
              </a:solidFill>
              <a:latin typeface="Book Antiqua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Хмара 1"/>
          <p:cNvSpPr/>
          <p:nvPr/>
        </p:nvSpPr>
        <p:spPr bwMode="auto">
          <a:xfrm>
            <a:off x="1214414" y="3500438"/>
            <a:ext cx="6650233" cy="3102428"/>
          </a:xfrm>
          <a:prstGeom prst="cloud">
            <a:avLst/>
          </a:prstGeom>
          <a:solidFill>
            <a:srgbClr val="00B0F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7752" y="4500570"/>
            <a:ext cx="342574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4071942"/>
            <a:ext cx="31432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Н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= Н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2214546" y="5572140"/>
            <a:ext cx="42148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2NO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uk-UA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uk-UA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en-US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400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i="1" dirty="0" smtClean="0">
                <a:solidFill>
                  <a:srgbClr val="2707E7"/>
                </a:solidFill>
              </a:rPr>
              <a:t>ВЗАЄМОДІЯ ВОДИ З КИСЛОТНИМИ ОКСИДАМИ</a:t>
            </a:r>
            <a:endParaRPr lang="ru-RU" sz="3200" b="1" i="1" dirty="0">
              <a:solidFill>
                <a:srgbClr val="2707E7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4857760"/>
            <a:ext cx="76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solidFill>
                  <a:srgbClr val="FFFF00"/>
                </a:solidFill>
                <a:latin typeface="Book Antiqua" pitchFamily="18" charset="0"/>
                <a:cs typeface="Times New Roman" panose="02020603050405020304" pitchFamily="18" charset="0"/>
              </a:rPr>
              <a:t>Реакції з водою в атмосфері…</a:t>
            </a:r>
            <a:endParaRPr lang="uk-UA" sz="3200" b="1" i="1" dirty="0">
              <a:solidFill>
                <a:srgbClr val="FFFF00"/>
              </a:solidFill>
              <a:latin typeface="Book Antiqua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2707E7"/>
                </a:solidFill>
              </a:rPr>
              <a:t>БЖД при роботі з кислотами і лугами</a:t>
            </a:r>
            <a:endParaRPr lang="ru-RU" b="1" i="1" dirty="0">
              <a:solidFill>
                <a:srgbClr val="2707E7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500438"/>
            <a:ext cx="9144000" cy="3139321"/>
          </a:xfrm>
          <a:prstGeom prst="rect">
            <a:avLst/>
          </a:prstGeom>
          <a:solidFill>
            <a:schemeClr val="bg1">
              <a:alpha val="54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endParaRPr lang="ru-RU" sz="2000" b="1" i="1" dirty="0" smtClean="0">
              <a:latin typeface="Book Antiqua" pitchFamily="18" charset="0"/>
            </a:endParaRPr>
          </a:p>
          <a:p>
            <a:pPr algn="ctr"/>
            <a:r>
              <a:rPr lang="ru-RU" sz="2000" b="1" i="1" dirty="0" smtClean="0">
                <a:latin typeface="Book Antiqua" pitchFamily="18" charset="0"/>
              </a:rPr>
              <a:t>При </a:t>
            </a:r>
            <a:r>
              <a:rPr lang="ru-RU" sz="2000" b="1" i="1" dirty="0" err="1" smtClean="0">
                <a:latin typeface="Book Antiqua" pitchFamily="18" charset="0"/>
              </a:rPr>
              <a:t>попаданні</a:t>
            </a:r>
            <a:r>
              <a:rPr lang="ru-RU" sz="2000" b="1" i="1" dirty="0" smtClean="0">
                <a:latin typeface="Book Antiqua" pitchFamily="18" charset="0"/>
              </a:rPr>
              <a:t> на </a:t>
            </a:r>
            <a:r>
              <a:rPr lang="ru-RU" sz="2000" b="1" i="1" dirty="0" err="1" smtClean="0">
                <a:latin typeface="Book Antiqua" pitchFamily="18" charset="0"/>
              </a:rPr>
              <a:t>шкіру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або</a:t>
            </a:r>
            <a:r>
              <a:rPr lang="ru-RU" sz="2000" b="1" i="1" dirty="0" smtClean="0">
                <a:latin typeface="Book Antiqua" pitchFamily="18" charset="0"/>
              </a:rPr>
              <a:t> в </a:t>
            </a:r>
            <a:r>
              <a:rPr lang="ru-RU" sz="2000" b="1" i="1" dirty="0" err="1" smtClean="0">
                <a:latin typeface="Book Antiqua" pitchFamily="18" charset="0"/>
              </a:rPr>
              <a:t>очі</a:t>
            </a:r>
            <a:r>
              <a:rPr lang="ru-RU" sz="2000" b="1" i="1" dirty="0" smtClean="0">
                <a:latin typeface="Book Antiqua" pitchFamily="18" charset="0"/>
              </a:rPr>
              <a:t> кислот </a:t>
            </a: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лугів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змити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їх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струменем</a:t>
            </a:r>
            <a:r>
              <a:rPr lang="ru-RU" sz="2000" b="1" i="1" dirty="0" smtClean="0">
                <a:latin typeface="Book Antiqua" pitchFamily="18" charset="0"/>
              </a:rPr>
              <a:t> води </a:t>
            </a:r>
            <a:r>
              <a:rPr lang="ru-RU" sz="2000" b="1" i="1" dirty="0" err="1" smtClean="0">
                <a:latin typeface="Book Antiqua" pitchFamily="18" charset="0"/>
              </a:rPr>
              <a:t>протягом</a:t>
            </a:r>
            <a:r>
              <a:rPr lang="ru-RU" sz="2000" b="1" i="1" dirty="0" smtClean="0">
                <a:latin typeface="Book Antiqua" pitchFamily="18" charset="0"/>
              </a:rPr>
              <a:t> 10 </a:t>
            </a:r>
            <a:r>
              <a:rPr lang="ru-RU" sz="2000" b="1" i="1" dirty="0" err="1" smtClean="0">
                <a:latin typeface="Book Antiqua" pitchFamily="18" charset="0"/>
              </a:rPr>
              <a:t>хвилин</a:t>
            </a:r>
            <a:r>
              <a:rPr lang="ru-RU" sz="2000" b="1" i="1" dirty="0" smtClean="0">
                <a:latin typeface="Book Antiqua" pitchFamily="18" charset="0"/>
              </a:rPr>
              <a:t>, а </a:t>
            </a:r>
            <a:r>
              <a:rPr lang="ru-RU" sz="2000" b="1" i="1" dirty="0" err="1" smtClean="0">
                <a:latin typeface="Book Antiqua" pitchFamily="18" charset="0"/>
              </a:rPr>
              <a:t>потім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нейтралізувати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відповідними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розчинами</a:t>
            </a:r>
            <a:r>
              <a:rPr lang="ru-RU" sz="2000" b="1" i="1" dirty="0" smtClean="0">
                <a:latin typeface="Book Antiqua" pitchFamily="18" charset="0"/>
              </a:rPr>
              <a:t>:</a:t>
            </a:r>
          </a:p>
          <a:p>
            <a:pPr algn="ctr"/>
            <a:r>
              <a:rPr lang="ru-RU" sz="2000" b="1" i="1" dirty="0" smtClean="0">
                <a:latin typeface="Book Antiqua" pitchFamily="18" charset="0"/>
              </a:rPr>
              <a:t>при </a:t>
            </a:r>
            <a:r>
              <a:rPr lang="ru-RU" sz="2000" b="1" i="1" dirty="0" err="1" smtClean="0">
                <a:latin typeface="Book Antiqua" pitchFamily="18" charset="0"/>
              </a:rPr>
              <a:t>попаданні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кислоти</a:t>
            </a:r>
            <a:r>
              <a:rPr lang="ru-RU" sz="2000" b="1" i="1" dirty="0" smtClean="0">
                <a:latin typeface="Book Antiqua" pitchFamily="18" charset="0"/>
              </a:rPr>
              <a:t> на </a:t>
            </a:r>
            <a:r>
              <a:rPr lang="ru-RU" sz="2000" b="1" i="1" dirty="0" err="1" smtClean="0">
                <a:latin typeface="Book Antiqua" pitchFamily="18" charset="0"/>
              </a:rPr>
              <a:t>тіло</a:t>
            </a:r>
            <a:r>
              <a:rPr lang="ru-RU" sz="2000" b="1" i="1" dirty="0" smtClean="0">
                <a:latin typeface="Book Antiqua" pitchFamily="18" charset="0"/>
              </a:rPr>
              <a:t> — 5% </a:t>
            </a:r>
            <a:r>
              <a:rPr lang="ru-RU" sz="2000" b="1" i="1" dirty="0" err="1" smtClean="0">
                <a:latin typeface="Book Antiqua" pitchFamily="18" charset="0"/>
              </a:rPr>
              <a:t>розчином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питної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соди</a:t>
            </a:r>
            <a:r>
              <a:rPr lang="ru-RU" sz="2000" b="1" i="1" dirty="0" smtClean="0">
                <a:latin typeface="Book Antiqua" pitchFamily="18" charset="0"/>
              </a:rPr>
              <a:t>.</a:t>
            </a:r>
          </a:p>
          <a:p>
            <a:pPr algn="ctr"/>
            <a:r>
              <a:rPr lang="ru-RU" sz="2000" b="1" i="1" dirty="0" smtClean="0">
                <a:latin typeface="Book Antiqua" pitchFamily="18" charset="0"/>
              </a:rPr>
              <a:t>при </a:t>
            </a:r>
            <a:r>
              <a:rPr lang="ru-RU" sz="2000" b="1" i="1" dirty="0" err="1" smtClean="0">
                <a:latin typeface="Book Antiqua" pitchFamily="18" charset="0"/>
              </a:rPr>
              <a:t>попаданні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кислоти</a:t>
            </a:r>
            <a:r>
              <a:rPr lang="ru-RU" sz="2000" b="1" i="1" dirty="0" smtClean="0">
                <a:latin typeface="Book Antiqua" pitchFamily="18" charset="0"/>
              </a:rPr>
              <a:t> в </a:t>
            </a:r>
            <a:r>
              <a:rPr lang="ru-RU" sz="2000" b="1" i="1" dirty="0" err="1" smtClean="0">
                <a:latin typeface="Book Antiqua" pitchFamily="18" charset="0"/>
              </a:rPr>
              <a:t>очі</a:t>
            </a:r>
            <a:r>
              <a:rPr lang="ru-RU" sz="2000" b="1" i="1" dirty="0" smtClean="0">
                <a:latin typeface="Book Antiqua" pitchFamily="18" charset="0"/>
              </a:rPr>
              <a:t> — 3% </a:t>
            </a:r>
            <a:r>
              <a:rPr lang="ru-RU" sz="2000" b="1" i="1" dirty="0" err="1" smtClean="0">
                <a:latin typeface="Book Antiqua" pitchFamily="18" charset="0"/>
              </a:rPr>
              <a:t>розчином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питної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соди</a:t>
            </a:r>
            <a:endParaRPr lang="ru-RU" sz="2000" b="1" i="1" dirty="0" smtClean="0">
              <a:latin typeface="Book Antiqua" pitchFamily="18" charset="0"/>
            </a:endParaRPr>
          </a:p>
          <a:p>
            <a:pPr algn="ctr"/>
            <a:r>
              <a:rPr lang="ru-RU" sz="2000" b="1" i="1" dirty="0" smtClean="0">
                <a:latin typeface="Book Antiqua" pitchFamily="18" charset="0"/>
              </a:rPr>
              <a:t>при </a:t>
            </a:r>
            <a:r>
              <a:rPr lang="ru-RU" sz="2000" b="1" i="1" dirty="0" err="1" smtClean="0">
                <a:latin typeface="Book Antiqua" pitchFamily="18" charset="0"/>
              </a:rPr>
              <a:t>попаданні</a:t>
            </a:r>
            <a:r>
              <a:rPr lang="ru-RU" sz="2000" b="1" i="1" dirty="0" smtClean="0">
                <a:latin typeface="Book Antiqua" pitchFamily="18" charset="0"/>
              </a:rPr>
              <a:t> лугу в </a:t>
            </a:r>
            <a:r>
              <a:rPr lang="ru-RU" sz="2000" b="1" i="1" dirty="0" err="1" smtClean="0">
                <a:latin typeface="Book Antiqua" pitchFamily="18" charset="0"/>
              </a:rPr>
              <a:t>очі</a:t>
            </a:r>
            <a:r>
              <a:rPr lang="ru-RU" sz="2000" b="1" i="1" dirty="0" smtClean="0">
                <a:latin typeface="Book Antiqua" pitchFamily="18" charset="0"/>
              </a:rPr>
              <a:t> 2-3% </a:t>
            </a:r>
            <a:r>
              <a:rPr lang="ru-RU" sz="2000" b="1" i="1" dirty="0" err="1" smtClean="0">
                <a:latin typeface="Book Antiqua" pitchFamily="18" charset="0"/>
              </a:rPr>
              <a:t>розчином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борної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кислоти</a:t>
            </a:r>
            <a:r>
              <a:rPr lang="ru-RU" sz="2000" b="1" i="1" dirty="0" smtClean="0">
                <a:latin typeface="Book Antiqua" pitchFamily="18" charset="0"/>
              </a:rPr>
              <a:t>. </a:t>
            </a:r>
          </a:p>
          <a:p>
            <a:pPr algn="ctr"/>
            <a:r>
              <a:rPr lang="ru-RU" sz="2000" b="1" i="1" dirty="0" smtClean="0">
                <a:latin typeface="Book Antiqua" pitchFamily="18" charset="0"/>
              </a:rPr>
              <a:t>При </a:t>
            </a:r>
            <a:r>
              <a:rPr lang="ru-RU" sz="2000" b="1" i="1" dirty="0" err="1" smtClean="0">
                <a:latin typeface="Book Antiqua" pitchFamily="18" charset="0"/>
              </a:rPr>
              <a:t>проливанні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кислоти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або</a:t>
            </a:r>
            <a:r>
              <a:rPr lang="ru-RU" sz="2000" b="1" i="1" dirty="0" smtClean="0">
                <a:latin typeface="Book Antiqua" pitchFamily="18" charset="0"/>
              </a:rPr>
              <a:t> лугу на </a:t>
            </a:r>
            <a:r>
              <a:rPr lang="ru-RU" sz="2000" b="1" i="1" dirty="0" err="1" smtClean="0">
                <a:latin typeface="Book Antiqua" pitchFamily="18" charset="0"/>
              </a:rPr>
              <a:t>стіл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або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підлогу</a:t>
            </a:r>
            <a:r>
              <a:rPr lang="ru-RU" sz="2000" b="1" i="1" dirty="0" smtClean="0">
                <a:latin typeface="Book Antiqua" pitchFamily="18" charset="0"/>
              </a:rPr>
              <a:t>, </a:t>
            </a:r>
            <a:r>
              <a:rPr lang="ru-RU" sz="2000" b="1" i="1" dirty="0" err="1" smtClean="0">
                <a:latin typeface="Book Antiqua" pitchFamily="18" charset="0"/>
              </a:rPr>
              <a:t>слід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засипати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піском</a:t>
            </a:r>
            <a:r>
              <a:rPr lang="ru-RU" sz="2000" b="1" i="1" dirty="0" smtClean="0">
                <a:latin typeface="Book Antiqua" pitchFamily="18" charset="0"/>
              </a:rPr>
              <a:t>, а </a:t>
            </a:r>
            <a:r>
              <a:rPr lang="ru-RU" sz="2000" b="1" i="1" dirty="0" err="1" smtClean="0">
                <a:latin typeface="Book Antiqua" pitchFamily="18" charset="0"/>
              </a:rPr>
              <a:t>потім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нейтралізувати</a:t>
            </a:r>
            <a:r>
              <a:rPr lang="ru-RU" sz="2000" b="1" i="1" dirty="0" smtClean="0">
                <a:latin typeface="Book Antiqua" pitchFamily="18" charset="0"/>
              </a:rPr>
              <a:t>.</a:t>
            </a:r>
          </a:p>
          <a:p>
            <a:pPr algn="ctr"/>
            <a:r>
              <a:rPr lang="ru-RU" sz="2000" b="1" i="1" dirty="0" smtClean="0">
                <a:latin typeface="Book Antiqua" pitchFamily="18" charset="0"/>
              </a:rPr>
              <a:t>ЗАБОРОНЯЄТЬСЯ </a:t>
            </a:r>
            <a:r>
              <a:rPr lang="ru-RU" sz="2000" b="1" i="1" dirty="0" err="1" smtClean="0">
                <a:latin typeface="Book Antiqua" pitchFamily="18" charset="0"/>
              </a:rPr>
              <a:t>виливати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відпрацьовані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кислоти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і</a:t>
            </a:r>
            <a:r>
              <a:rPr lang="ru-RU" sz="2000" b="1" i="1" dirty="0" smtClean="0">
                <a:latin typeface="Book Antiqua" pitchFamily="18" charset="0"/>
              </a:rPr>
              <a:t> </a:t>
            </a:r>
            <a:r>
              <a:rPr lang="ru-RU" sz="2000" b="1" i="1" dirty="0" err="1" smtClean="0">
                <a:latin typeface="Book Antiqua" pitchFamily="18" charset="0"/>
              </a:rPr>
              <a:t>луги</a:t>
            </a:r>
            <a:r>
              <a:rPr lang="ru-RU" sz="2000" b="1" i="1" dirty="0" smtClean="0">
                <a:latin typeface="Book Antiqua" pitchFamily="18" charset="0"/>
              </a:rPr>
              <a:t> в </a:t>
            </a:r>
            <a:r>
              <a:rPr lang="ru-RU" sz="2000" b="1" i="1" dirty="0" err="1" smtClean="0">
                <a:latin typeface="Book Antiqua" pitchFamily="18" charset="0"/>
              </a:rPr>
              <a:t>каналізацію</a:t>
            </a:r>
            <a:r>
              <a:rPr lang="ru-RU" sz="2000" b="1" i="1" dirty="0" smtClean="0">
                <a:latin typeface="Book Antiqua" pitchFamily="18" charset="0"/>
              </a:rPr>
              <a:t>. </a:t>
            </a:r>
          </a:p>
          <a:p>
            <a:endParaRPr lang="ru-RU" dirty="0"/>
          </a:p>
        </p:txBody>
      </p:sp>
      <p:sp>
        <p:nvSpPr>
          <p:cNvPr id="29698" name="AutoShape 2" descr="Знак Їдкі та корозійні речови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6" name="Picture 10" descr="Знак Увага! Небезпечно інші небезпеки"/>
          <p:cNvPicPr>
            <a:picLocks noChangeAspect="1" noChangeArrowheads="1"/>
          </p:cNvPicPr>
          <p:nvPr/>
        </p:nvPicPr>
        <p:blipFill>
          <a:blip r:embed="rId2"/>
          <a:srcRect l="4167" t="2083" r="4166" b="14583"/>
          <a:stretch>
            <a:fillRect/>
          </a:stretch>
        </p:blipFill>
        <p:spPr bwMode="auto">
          <a:xfrm>
            <a:off x="0" y="1298878"/>
            <a:ext cx="2500298" cy="22729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2" name="Picture 6" descr="Знак Їдкі та корозійні речовини"/>
          <p:cNvPicPr>
            <a:picLocks noChangeAspect="1" noChangeArrowheads="1"/>
          </p:cNvPicPr>
          <p:nvPr/>
        </p:nvPicPr>
        <p:blipFill>
          <a:blip r:embed="rId3"/>
          <a:srcRect l="4167" t="2083" r="2083" b="14583"/>
          <a:stretch>
            <a:fillRect/>
          </a:stretch>
        </p:blipFill>
        <p:spPr bwMode="auto">
          <a:xfrm>
            <a:off x="2214546" y="1285860"/>
            <a:ext cx="2571768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4" name="Picture 8" descr="знак Вибухонебезпечно"/>
          <p:cNvPicPr>
            <a:picLocks noChangeAspect="1" noChangeArrowheads="1"/>
          </p:cNvPicPr>
          <p:nvPr/>
        </p:nvPicPr>
        <p:blipFill>
          <a:blip r:embed="rId4"/>
          <a:srcRect l="2083" r="2083" b="14583"/>
          <a:stretch>
            <a:fillRect/>
          </a:stretch>
        </p:blipFill>
        <p:spPr bwMode="auto">
          <a:xfrm>
            <a:off x="4500562" y="1285860"/>
            <a:ext cx="2500330" cy="22285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0" name="Picture 4" descr="Знак Небезпечно! Отруйні речовини"/>
          <p:cNvPicPr>
            <a:picLocks noChangeAspect="1" noChangeArrowheads="1"/>
          </p:cNvPicPr>
          <p:nvPr/>
        </p:nvPicPr>
        <p:blipFill>
          <a:blip r:embed="rId5"/>
          <a:srcRect l="2083" r="4166" b="14583"/>
          <a:stretch>
            <a:fillRect/>
          </a:stretch>
        </p:blipFill>
        <p:spPr bwMode="auto">
          <a:xfrm>
            <a:off x="6634958" y="1285860"/>
            <a:ext cx="2509042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 err="1" smtClean="0">
                <a:solidFill>
                  <a:srgbClr val="0000FF"/>
                </a:solidFill>
              </a:rPr>
              <a:t>Взаємодія</a:t>
            </a:r>
            <a:r>
              <a:rPr lang="ru-RU" sz="2400" b="1" i="1" dirty="0" smtClean="0">
                <a:solidFill>
                  <a:srgbClr val="0000FF"/>
                </a:solidFill>
              </a:rPr>
              <a:t>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кальцій</a:t>
            </a:r>
            <a:r>
              <a:rPr lang="ru-RU" sz="2400" b="1" i="1" dirty="0" smtClean="0">
                <a:solidFill>
                  <a:srgbClr val="0000FF"/>
                </a:solidFill>
              </a:rPr>
              <a:t> оксиду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з</a:t>
            </a:r>
            <a:r>
              <a:rPr lang="ru-RU" sz="2400" b="1" i="1" dirty="0" smtClean="0">
                <a:solidFill>
                  <a:srgbClr val="0000FF"/>
                </a:solidFill>
              </a:rPr>
              <a:t> водою.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Дія</a:t>
            </a:r>
            <a:r>
              <a:rPr lang="ru-RU" sz="2400" b="1" i="1" dirty="0" smtClean="0">
                <a:solidFill>
                  <a:srgbClr val="0000FF"/>
                </a:solidFill>
              </a:rPr>
              <a:t> водного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розчину</a:t>
            </a:r>
            <a:r>
              <a:rPr lang="ru-RU" sz="2400" b="1" i="1" dirty="0" smtClean="0">
                <a:solidFill>
                  <a:srgbClr val="0000FF"/>
                </a:solidFill>
              </a:rPr>
              <a:t>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добутої</a:t>
            </a:r>
            <a:r>
              <a:rPr lang="ru-RU" sz="2400" b="1" i="1" dirty="0" smtClean="0">
                <a:solidFill>
                  <a:srgbClr val="0000FF"/>
                </a:solidFill>
              </a:rPr>
              <a:t>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речовини</a:t>
            </a:r>
            <a:r>
              <a:rPr lang="ru-RU" sz="2400" b="1" i="1" dirty="0" smtClean="0">
                <a:solidFill>
                  <a:srgbClr val="0000FF"/>
                </a:solidFill>
              </a:rPr>
              <a:t> на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індикатори</a:t>
            </a:r>
            <a:r>
              <a:rPr lang="ru-RU" sz="2400" b="1" i="1" dirty="0" smtClean="0">
                <a:solidFill>
                  <a:srgbClr val="0000FF"/>
                </a:solidFill>
              </a:rPr>
              <a:t> (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демонстраційний</a:t>
            </a:r>
            <a:r>
              <a:rPr lang="ru-RU" sz="2400" b="1" i="1" dirty="0" smtClean="0">
                <a:solidFill>
                  <a:srgbClr val="0000FF"/>
                </a:solidFill>
              </a:rPr>
              <a:t>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дослід</a:t>
            </a:r>
            <a:r>
              <a:rPr lang="ru-RU" sz="2400" b="1" i="1" dirty="0" smtClean="0">
                <a:solidFill>
                  <a:srgbClr val="0000FF"/>
                </a:solidFill>
              </a:rPr>
              <a:t>)</a:t>
            </a:r>
            <a:endParaRPr lang="ru-RU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71448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Book Antiqua" pitchFamily="18" charset="0"/>
                <a:hlinkClick r:id="rId2"/>
              </a:rPr>
              <a:t>https://www.youtube.com/watch?v=kjtGcveOosY&amp;feature=emb_logo</a:t>
            </a:r>
            <a:r>
              <a:rPr lang="uk-UA" sz="3600" b="1" dirty="0" smtClean="0">
                <a:latin typeface="Book Antiqua" pitchFamily="18" charset="0"/>
              </a:rPr>
              <a:t> </a:t>
            </a:r>
            <a:endParaRPr lang="ru-RU" sz="3600" b="1" dirty="0">
              <a:latin typeface="Book Antiqua" pitchFamily="18" charset="0"/>
            </a:endParaRPr>
          </a:p>
        </p:txBody>
      </p:sp>
      <p:pic>
        <p:nvPicPr>
          <p:cNvPr id="18434" name="Picture 2" descr="Нет описания фото."/>
          <p:cNvPicPr>
            <a:picLocks noChangeAspect="1" noChangeArrowheads="1"/>
          </p:cNvPicPr>
          <p:nvPr/>
        </p:nvPicPr>
        <p:blipFill>
          <a:blip r:embed="rId3"/>
          <a:srcRect l="34986" t="2187" b="3790"/>
          <a:stretch>
            <a:fillRect/>
          </a:stretch>
        </p:blipFill>
        <p:spPr bwMode="auto">
          <a:xfrm>
            <a:off x="500034" y="2643182"/>
            <a:ext cx="2714644" cy="39259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500430" y="4071942"/>
            <a:ext cx="55007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uk-UA" sz="4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Н)</a:t>
            </a:r>
            <a:r>
              <a:rPr lang="uk-UA" sz="40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913"/>
            <a:ext cx="6286512" cy="1079500"/>
          </a:xfrm>
        </p:spPr>
        <p:txBody>
          <a:bodyPr/>
          <a:lstStyle/>
          <a:p>
            <a:r>
              <a:rPr lang="ru-RU" sz="2400" b="1" i="1" dirty="0" err="1" smtClean="0">
                <a:solidFill>
                  <a:srgbClr val="0000FF"/>
                </a:solidFill>
              </a:rPr>
              <a:t>Взаємодія</a:t>
            </a:r>
            <a:r>
              <a:rPr lang="ru-RU" sz="2400" b="1" i="1" dirty="0" smtClean="0">
                <a:solidFill>
                  <a:srgbClr val="0000FF"/>
                </a:solidFill>
              </a:rPr>
              <a:t> фосфор (V) оксиду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з</a:t>
            </a:r>
            <a:r>
              <a:rPr lang="ru-RU" sz="2400" b="1" i="1" dirty="0" smtClean="0">
                <a:solidFill>
                  <a:srgbClr val="0000FF"/>
                </a:solidFill>
              </a:rPr>
              <a:t> водою.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Дія</a:t>
            </a:r>
            <a:r>
              <a:rPr lang="ru-RU" sz="2400" b="1" i="1" dirty="0" smtClean="0">
                <a:solidFill>
                  <a:srgbClr val="0000FF"/>
                </a:solidFill>
              </a:rPr>
              <a:t> водного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розчину</a:t>
            </a:r>
            <a:r>
              <a:rPr lang="ru-RU" sz="2400" b="1" i="1" dirty="0" smtClean="0">
                <a:solidFill>
                  <a:srgbClr val="0000FF"/>
                </a:solidFill>
              </a:rPr>
              <a:t>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добутої</a:t>
            </a:r>
            <a:r>
              <a:rPr lang="ru-RU" sz="2400" b="1" i="1" dirty="0" smtClean="0">
                <a:solidFill>
                  <a:srgbClr val="0000FF"/>
                </a:solidFill>
              </a:rPr>
              <a:t>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речовини</a:t>
            </a:r>
            <a:r>
              <a:rPr lang="ru-RU" sz="2400" b="1" i="1" dirty="0" smtClean="0">
                <a:solidFill>
                  <a:srgbClr val="0000FF"/>
                </a:solidFill>
              </a:rPr>
              <a:t> на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індикатори</a:t>
            </a:r>
            <a:r>
              <a:rPr lang="ru-RU" sz="2400" b="1" i="1" dirty="0" smtClean="0">
                <a:solidFill>
                  <a:srgbClr val="0000FF"/>
                </a:solidFill>
              </a:rPr>
              <a:t> (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демонстраційний</a:t>
            </a:r>
            <a:r>
              <a:rPr lang="ru-RU" sz="2400" b="1" i="1" dirty="0" smtClean="0">
                <a:solidFill>
                  <a:srgbClr val="0000FF"/>
                </a:solidFill>
              </a:rPr>
              <a:t> </a:t>
            </a:r>
            <a:r>
              <a:rPr lang="ru-RU" sz="2400" b="1" i="1" dirty="0" err="1" smtClean="0">
                <a:solidFill>
                  <a:srgbClr val="0000FF"/>
                </a:solidFill>
              </a:rPr>
              <a:t>дослід</a:t>
            </a:r>
            <a:r>
              <a:rPr lang="ru-RU" sz="2400" b="1" i="1" dirty="0" smtClean="0">
                <a:solidFill>
                  <a:srgbClr val="0000FF"/>
                </a:solidFill>
              </a:rPr>
              <a:t>)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643050"/>
            <a:ext cx="9144000" cy="1077218"/>
          </a:xfrm>
          <a:prstGeom prst="rect">
            <a:avLst/>
          </a:prstGeom>
          <a:solidFill>
            <a:schemeClr val="bg1">
              <a:alpha val="53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Book Antiqua" pitchFamily="18" charset="0"/>
                <a:hlinkClick r:id="rId2"/>
              </a:rPr>
              <a:t>https://www.youtube.com/watch?v=SReeiN0wuDs&amp;feature=emb_logo</a:t>
            </a:r>
            <a:r>
              <a:rPr lang="uk-UA" sz="3200" dirty="0" smtClean="0">
                <a:latin typeface="Book Antiqua" pitchFamily="18" charset="0"/>
              </a:rPr>
              <a:t> </a:t>
            </a:r>
            <a:endParaRPr lang="ru-RU" sz="3200" dirty="0">
              <a:latin typeface="Book Antiqua" pitchFamily="18" charset="0"/>
            </a:endParaRPr>
          </a:p>
        </p:txBody>
      </p:sp>
      <p:pic>
        <p:nvPicPr>
          <p:cNvPr id="17410" name="Picture 2" descr="https://narodna-osvita.com.ua/uploads/Grankina8himiya/GrankinaHIMIYA-4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643182"/>
            <a:ext cx="5929354" cy="40204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3643314"/>
            <a:ext cx="34289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uk-UA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uk-UA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uk-UA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uk-UA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9600" b="1" i="1" dirty="0" smtClean="0">
                <a:solidFill>
                  <a:srgbClr val="2707E7"/>
                </a:solidFill>
              </a:rPr>
              <a:t>Тести</a:t>
            </a:r>
            <a:endParaRPr lang="ru-RU" sz="9600" b="1" i="1" dirty="0">
              <a:solidFill>
                <a:srgbClr val="2707E7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928802"/>
            <a:ext cx="7402989" cy="646331"/>
          </a:xfrm>
          <a:prstGeom prst="rect">
            <a:avLst/>
          </a:prstGeom>
          <a:solidFill>
            <a:schemeClr val="bg1">
              <a:alpha val="71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Book Antiqua" pitchFamily="18" charset="0"/>
                <a:hlinkClick r:id="rId2"/>
              </a:rPr>
              <a:t>https://learningapps.org/2357263</a:t>
            </a:r>
            <a:r>
              <a:rPr lang="uk-UA" sz="3600" dirty="0" smtClean="0">
                <a:latin typeface="Book Antiqua" pitchFamily="18" charset="0"/>
              </a:rPr>
              <a:t> </a:t>
            </a:r>
            <a:endParaRPr lang="ru-RU" sz="3600" dirty="0">
              <a:latin typeface="Book Antiqu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53089" y="2786058"/>
            <a:ext cx="309091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9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9600" b="1" baseline="-25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9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9600" b="1" baseline="-250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sz="9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6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5143512"/>
            <a:ext cx="297049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9600" b="1" baseline="-250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96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Кз</a:t>
            </a:r>
            <a:endParaRPr lang="ru-RU" sz="9600" dirty="0">
              <a:solidFill>
                <a:srgbClr val="FF33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3357562"/>
            <a:ext cx="506882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9600" b="1" dirty="0" err="1" smtClean="0">
                <a:solidFill>
                  <a:srgbClr val="2707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</a:t>
            </a:r>
            <a:r>
              <a:rPr lang="uk-UA" sz="9600" b="1" dirty="0" smtClean="0">
                <a:solidFill>
                  <a:srgbClr val="2707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9600" b="1" dirty="0" smtClean="0">
                <a:solidFill>
                  <a:srgbClr val="2707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9600" b="1" dirty="0" smtClean="0">
                <a:solidFill>
                  <a:srgbClr val="2707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Н)</a:t>
            </a:r>
            <a:r>
              <a:rPr lang="en-US" sz="9600" b="1" baseline="-25000" dirty="0" smtClean="0">
                <a:solidFill>
                  <a:srgbClr val="2707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9600" dirty="0">
              <a:solidFill>
                <a:srgbClr val="2707E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2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Тема26</Template>
  <TotalTime>570</TotalTime>
  <Words>313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Тема26</vt:lpstr>
      <vt:lpstr>ВОДА</vt:lpstr>
      <vt:lpstr>ВЗАЄМОДІЯ ВОДИ З ОКСИДАМИ</vt:lpstr>
      <vt:lpstr>ВЗАЄМОДІЯ ВОДИ З ОСНОВНИМИ ОКСИДАМИ</vt:lpstr>
      <vt:lpstr>ВЗАЄМОДІЯ ВОДИ З КИСЛОТНИМИ ОКСИДАМИ</vt:lpstr>
      <vt:lpstr>БЖД при роботі з кислотами і лугами</vt:lpstr>
      <vt:lpstr>Взаємодія кальцій оксиду з водою. Дія водного розчину добутої речовини на індикатори (демонстраційний дослід)</vt:lpstr>
      <vt:lpstr>Взаємодія фосфор (V) оксиду з водою. Дія водного розчину добутої речовини на індикатори (демонстраційний дослід)</vt:lpstr>
      <vt:lpstr>Тести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Vitia</cp:lastModifiedBy>
  <cp:revision>61</cp:revision>
  <dcterms:created xsi:type="dcterms:W3CDTF">2011-07-03T13:23:17Z</dcterms:created>
  <dcterms:modified xsi:type="dcterms:W3CDTF">2021-06-29T09:21:56Z</dcterms:modified>
</cp:coreProperties>
</file>