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75" r:id="rId4"/>
    <p:sldId id="264" r:id="rId5"/>
    <p:sldId id="272" r:id="rId6"/>
    <p:sldId id="297" r:id="rId7"/>
    <p:sldId id="265" r:id="rId8"/>
    <p:sldId id="274" r:id="rId9"/>
    <p:sldId id="266" r:id="rId10"/>
    <p:sldId id="298" r:id="rId11"/>
    <p:sldId id="267" r:id="rId12"/>
    <p:sldId id="268" r:id="rId13"/>
    <p:sldId id="281" r:id="rId14"/>
    <p:sldId id="269" r:id="rId15"/>
    <p:sldId id="270" r:id="rId16"/>
    <p:sldId id="286" r:id="rId17"/>
    <p:sldId id="285" r:id="rId18"/>
    <p:sldId id="282" r:id="rId19"/>
    <p:sldId id="283" r:id="rId20"/>
    <p:sldId id="277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6971-50CA-4990-91C3-DF8AE2556312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89ED-9E02-43BE-8FA6-C0AF0B4A7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5548-B6B6-417F-B73E-E1BB8C488CC9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09F3-FAB8-4490-80BA-D06EA7B85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9B5A-DA69-4D8E-B0FA-02E9F68B55CE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5A2D7-6F46-4845-B2B9-E9C36A7BB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7499-2C6F-476A-9A43-3A4DCADA0401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021F-8645-4AAD-A87A-BCA9176DA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CC25-BE6F-45BC-ABC9-4EDD900C481D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E3EE-6DDD-4C20-8055-12DD007DE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ADFA-4BD0-4229-96FD-A533898E70FA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BF47-B44C-4449-AADF-A5851EEE2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A2A1-95AE-41AC-BAC3-B006E3DF6A07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B083-1B9E-4605-A4D6-B9B8795E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5F16-2AB8-408C-AD8A-475BFDE4CDBF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8D45-2746-4230-893B-A80A2F1A4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8D8E-0DE8-4C7D-931A-C00FAEDCB7FE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8EA9-95B8-4ED4-906A-3E19AF933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5908-DB24-40F0-9004-7ABF8D73F344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B70C-24F7-45C8-B193-B47613917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2774-3E44-4E6B-9F0A-0A7F3F1918AE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B20B-3807-4482-B8FC-7077EA813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84DEC9-1462-4770-9494-51CC6B266983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7B9ADD-EA59-43E7-8F78-8FBFEB050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913" r:id="rId3"/>
    <p:sldLayoutId id="2147483910" r:id="rId4"/>
    <p:sldLayoutId id="2147483909" r:id="rId5"/>
    <p:sldLayoutId id="2147483908" r:id="rId6"/>
    <p:sldLayoutId id="2147483907" r:id="rId7"/>
    <p:sldLayoutId id="2147483906" r:id="rId8"/>
    <p:sldLayoutId id="2147483914" r:id="rId9"/>
    <p:sldLayoutId id="2147483905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4686300"/>
            <a:ext cx="4895850" cy="1768475"/>
          </a:xfrm>
        </p:spPr>
        <p:txBody>
          <a:bodyPr rtlCol="0"/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досвіду роботи </a:t>
            </a:r>
            <a:r>
              <a:rPr lang="uk-UA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Дулій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В.О., вчителя біології та хімії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КЗ ,,</a:t>
            </a:r>
            <a:r>
              <a:rPr lang="uk-UA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Розсошенська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гімназія </a:t>
            </a:r>
            <a:r>
              <a:rPr lang="uk-UA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Щербанівської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сільської ради Полтавського району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04856" cy="2618243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уроку: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 як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розчинника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Будова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водневий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Розчинність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розчинах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 descr="C:\Documents and Settings\Таня\Рабочий стол\i.jpeg 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9956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877272"/>
            <a:ext cx="6512511" cy="49492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Дописати праву частину рівнянь реакцій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731838"/>
            <a:ext cx="7777163" cy="4784725"/>
          </a:xfrm>
        </p:spPr>
        <p:txBody>
          <a:bodyPr rtlCol="0">
            <a:normAutofit/>
          </a:bodyPr>
          <a:lstStyle/>
          <a:p>
            <a:pPr marL="45720" indent="0" algn="ctr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Хімічні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baseline="-250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 +  </a:t>
            </a:r>
            <a:r>
              <a:rPr lang="ru-RU" sz="2400" b="1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(І,ІІ)  </a:t>
            </a:r>
            <a:r>
              <a:rPr lang="ru-RU" sz="24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                                   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 +  </a:t>
            </a:r>
            <a:r>
              <a:rPr lang="ru-RU" sz="2400" b="1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(до </a:t>
            </a:r>
            <a:r>
              <a:rPr lang="ru-RU" sz="2400" b="1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водню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→ </a:t>
            </a:r>
            <a:endParaRPr lang="ru-RU" sz="2400" b="1" dirty="0" smtClean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 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ru-RU" sz="2400" b="1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МехОy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→ </a:t>
            </a:r>
            <a:endParaRPr lang="ru-RU" sz="2400" b="1" dirty="0" smtClean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 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ru-RU" sz="2400" b="1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неМехОy</a:t>
            </a:r>
            <a:r>
              <a:rPr lang="ru-RU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→                                  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716338"/>
            <a:ext cx="22320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7896225" cy="5921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768" y="5589240"/>
            <a:ext cx="6512511" cy="92697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Вода одночасно існує у природі  у трьох агрегатних станах. Чому?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42900"/>
            <a:ext cx="7991475" cy="5246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quarter" idx="13"/>
          </p:nvPr>
        </p:nvSpPr>
        <p:spPr>
          <a:xfrm>
            <a:off x="611188" y="476250"/>
            <a:ext cx="7993062" cy="5113338"/>
          </a:xfrm>
        </p:spPr>
        <p:txBody>
          <a:bodyPr/>
          <a:lstStyle/>
          <a:p>
            <a:pPr marL="0" indent="450850"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uk-UA" sz="2000" b="1" smtClean="0">
                <a:solidFill>
                  <a:srgbClr val="CB6DB8"/>
                </a:solidFill>
                <a:latin typeface="Georgia" pitchFamily="18" charset="0"/>
              </a:rPr>
              <a:t>Які зв'язки має </a:t>
            </a:r>
            <a:r>
              <a:rPr lang="en-US" sz="2000" b="1" smtClean="0">
                <a:solidFill>
                  <a:srgbClr val="CB6DB8"/>
                </a:solidFill>
                <a:latin typeface="Georgia" pitchFamily="18" charset="0"/>
              </a:rPr>
              <a:t>H2O?</a:t>
            </a:r>
          </a:p>
          <a:p>
            <a:pPr marL="0" indent="450850"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uk-UA" sz="2000" b="1" smtClean="0">
              <a:solidFill>
                <a:srgbClr val="CB6DB8"/>
              </a:solidFill>
              <a:latin typeface="Georgia" pitchFamily="18" charset="0"/>
            </a:endParaRPr>
          </a:p>
          <a:p>
            <a:pPr marL="0" indent="450850" algn="just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sz="2000" b="1" smtClean="0">
              <a:solidFill>
                <a:srgbClr val="CB6DB8"/>
              </a:solidFill>
              <a:latin typeface="Georgia" pitchFamily="18" charset="0"/>
            </a:endParaRPr>
          </a:p>
          <a:p>
            <a:pPr marL="0" indent="450850" algn="just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sz="2000" b="1" smtClean="0">
                <a:solidFill>
                  <a:srgbClr val="CB6DB8"/>
                </a:solidFill>
                <a:latin typeface="Georgia" pitchFamily="18" charset="0"/>
              </a:rPr>
              <a:t>У молекулі води є два полярні ковалентні зв'язки Н-О. </a:t>
            </a:r>
          </a:p>
          <a:p>
            <a:pPr marL="0" indent="450850" algn="just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sz="2000" b="1" smtClean="0">
                <a:solidFill>
                  <a:srgbClr val="CB6DB8"/>
                </a:solidFill>
                <a:latin typeface="Georgia" pitchFamily="18" charset="0"/>
              </a:rPr>
              <a:t> Вони утворені за рахунок перекривання двох одноелектронних р - хмар атома оксигену і одноелектронної </a:t>
            </a:r>
            <a:r>
              <a:rPr lang="en-US" sz="2000" b="1" smtClean="0">
                <a:solidFill>
                  <a:srgbClr val="CB6DB8"/>
                </a:solidFill>
                <a:latin typeface="Georgia" pitchFamily="18" charset="0"/>
              </a:rPr>
              <a:t>S</a:t>
            </a:r>
            <a:r>
              <a:rPr lang="ru-RU" sz="2000" b="1" smtClean="0">
                <a:solidFill>
                  <a:srgbClr val="CB6DB8"/>
                </a:solidFill>
                <a:latin typeface="Georgia" pitchFamily="18" charset="0"/>
              </a:rPr>
              <a:t> - хмари двох атомів гідрогену.</a:t>
            </a:r>
          </a:p>
          <a:p>
            <a:pPr marL="0" indent="450850" algn="just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sz="2000" b="1" smtClean="0">
                <a:solidFill>
                  <a:srgbClr val="CB6DB8"/>
                </a:solidFill>
                <a:latin typeface="Georgia" pitchFamily="18" charset="0"/>
              </a:rPr>
              <a:t>У молекулі води атом оксигену має чотири електронні пари. У молекулі є чотири полюси зарядів: два - позитивні і два - негативні. Позитивні заряди зосереджені у атомів гідрогену, так як оксиген електронегативніший за гідроген. За рахунок такого розподілу зарядів молекула води полярна – диполь</a:t>
            </a:r>
            <a:endParaRPr lang="ru-RU" sz="2000" smtClean="0"/>
          </a:p>
        </p:txBody>
      </p:sp>
      <p:pic>
        <p:nvPicPr>
          <p:cNvPr id="25602" name="Picture 31" descr="C:\Documents and Settings\Таня\Рабочий стол\i.jpegе.ееjpe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180013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7" descr="C:\Documents and Settings\Таня\Рабочий стол\i.jpeg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27613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736" y="551723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accent1"/>
                </a:solidFill>
              </a:rPr>
              <a:t>Механізм утворення ковалентного полярного </a:t>
            </a:r>
            <a:r>
              <a:rPr lang="uk-UA" sz="2400" dirty="0" smtClean="0">
                <a:solidFill>
                  <a:schemeClr val="accent1"/>
                </a:solidFill>
                <a:effectLst/>
              </a:rPr>
              <a:t>зв’язку</a:t>
            </a:r>
            <a:r>
              <a:rPr lang="uk-UA" sz="2400" dirty="0" smtClean="0">
                <a:solidFill>
                  <a:schemeClr val="accent1"/>
                </a:solidFill>
              </a:rPr>
              <a:t>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750" y="404813"/>
            <a:ext cx="8064500" cy="51117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  <a:tabLst>
                <a:tab pos="571500" algn="l"/>
              </a:tabLst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  <a:buFont typeface="Georgia" pitchFamily="18" charset="0"/>
              <a:buNone/>
              <a:tabLst>
                <a:tab pos="571500" algn="l"/>
              </a:tabLst>
            </a:pPr>
            <a:r>
              <a:rPr lang="ru-RU" sz="2800" b="1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Н хх О хх Н →     Н  ххОхх  Н;</a:t>
            </a:r>
          </a:p>
          <a:p>
            <a:pPr algn="ctr">
              <a:spcAft>
                <a:spcPct val="0"/>
              </a:spcAft>
              <a:buFont typeface="Georgia" pitchFamily="18" charset="0"/>
              <a:buNone/>
              <a:tabLst>
                <a:tab pos="571500" algn="l"/>
              </a:tabLst>
            </a:pPr>
            <a:r>
              <a:rPr lang="ru-RU" sz="2800" b="1" i="1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2 спільні         які        зміщуються</a:t>
            </a:r>
            <a:endParaRPr lang="ru-RU" sz="2800" b="1" smtClean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  <a:buFont typeface="Georgia" pitchFamily="18" charset="0"/>
              <a:buNone/>
              <a:tabLst>
                <a:tab pos="571500" algn="l"/>
              </a:tabLst>
            </a:pPr>
            <a:r>
              <a:rPr lang="ru-RU" sz="2800" b="1" i="1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електронні                 до Оксигену</a:t>
            </a:r>
            <a:endParaRPr lang="ru-RU" sz="2800" b="1" smtClean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0"/>
              </a:spcAft>
              <a:buFont typeface="Georgia" pitchFamily="18" charset="0"/>
              <a:buNone/>
              <a:tabLst>
                <a:tab pos="571500" algn="l"/>
              </a:tabLst>
            </a:pPr>
            <a:r>
              <a:rPr lang="ru-RU" sz="2800" b="1" i="1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                        пари</a:t>
            </a:r>
            <a:endParaRPr lang="ru-RU" sz="2800" b="1" smtClean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  <a:buFont typeface="Georgia" pitchFamily="18" charset="0"/>
              <a:buNone/>
              <a:tabLst>
                <a:tab pos="571500" algn="l"/>
              </a:tabLst>
            </a:pPr>
            <a:r>
              <a:rPr lang="uk-UA" sz="2800" b="1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СО (Н) = +1;      ЕН (О)  ›  ЕН (Н)</a:t>
            </a:r>
            <a:endParaRPr lang="ru-RU" sz="2800" b="1" smtClean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 typeface="Georgia" pitchFamily="18" charset="0"/>
              <a:buNone/>
              <a:tabLst>
                <a:tab pos="571500" algn="l"/>
              </a:tabLst>
            </a:pPr>
            <a:r>
              <a:rPr lang="uk-UA" sz="2800" b="1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                       СО (О) =  -2;</a:t>
            </a:r>
            <a:endParaRPr lang="ru-RU" sz="2800" b="1" smtClean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  <a:buFont typeface="Georgia" pitchFamily="18" charset="0"/>
              <a:buNone/>
              <a:tabLst>
                <a:tab pos="571500" algn="l"/>
              </a:tabLst>
            </a:pPr>
            <a:r>
              <a:rPr lang="uk-UA" sz="2800" b="1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Структурна формула  Н - О - Н;</a:t>
            </a:r>
            <a:endParaRPr lang="ru-RU" sz="2800" b="1" smtClean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571500" algn="l"/>
              </a:tabLst>
            </a:pPr>
            <a:endParaRPr lang="ru-RU" smtClean="0"/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15888"/>
            <a:ext cx="2338387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549275"/>
            <a:ext cx="7788275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068888" y="828675"/>
            <a:ext cx="3384550" cy="3683000"/>
          </a:xfrm>
        </p:spPr>
      </p:pic>
      <p:cxnSp>
        <p:nvCxnSpPr>
          <p:cNvPr id="28674" name="Прямая со стрелкой 4"/>
          <p:cNvCxnSpPr>
            <a:cxnSpLocks noChangeShapeType="1"/>
          </p:cNvCxnSpPr>
          <p:nvPr/>
        </p:nvCxnSpPr>
        <p:spPr bwMode="auto">
          <a:xfrm rot="10800000" flipV="1">
            <a:off x="2895600" y="3284538"/>
            <a:ext cx="2667000" cy="304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8675" name="Прямая со стрелкой 5"/>
          <p:cNvCxnSpPr>
            <a:cxnSpLocks noChangeShapeType="1"/>
          </p:cNvCxnSpPr>
          <p:nvPr/>
        </p:nvCxnSpPr>
        <p:spPr bwMode="auto">
          <a:xfrm rot="10800000">
            <a:off x="2552700" y="1138238"/>
            <a:ext cx="335280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Содержимое 2"/>
          <p:cNvSpPr>
            <a:spLocks noGrp="1"/>
          </p:cNvSpPr>
          <p:nvPr/>
        </p:nvSpPr>
        <p:spPr bwMode="auto">
          <a:xfrm>
            <a:off x="722313" y="922338"/>
            <a:ext cx="4346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ru-RU" sz="1800" b="1" kern="0" dirty="0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РОЗЧИНЕНА РЕЧОВИНА </a:t>
            </a:r>
            <a:r>
              <a:rPr lang="ru-RU" kern="0" dirty="0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(</a:t>
            </a:r>
            <a:r>
              <a:rPr lang="ru-RU" kern="0" dirty="0" err="1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наприклад</a:t>
            </a:r>
            <a:r>
              <a:rPr lang="ru-RU" kern="0" dirty="0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, ЦУКОР)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endParaRPr lang="ru-RU" kern="0" dirty="0" smtClean="0">
              <a:solidFill>
                <a:srgbClr val="FFFFFF"/>
              </a:solidFill>
              <a:latin typeface="Arial"/>
            </a:endParaRP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endParaRPr lang="ru-RU" kern="0" dirty="0" smtClean="0">
              <a:solidFill>
                <a:srgbClr val="FFFFFF"/>
              </a:solidFill>
              <a:latin typeface="Arial"/>
            </a:endParaRP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endParaRPr lang="ru-RU" kern="0" dirty="0" smtClean="0">
              <a:solidFill>
                <a:srgbClr val="FFFFFF"/>
              </a:solidFill>
              <a:latin typeface="Arial"/>
            </a:endParaRP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endParaRPr lang="ru-RU" kern="0" dirty="0" smtClean="0">
              <a:solidFill>
                <a:srgbClr val="FFFFFF"/>
              </a:solidFill>
              <a:latin typeface="Arial"/>
            </a:endParaRP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ru-RU" kern="0" dirty="0" err="1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Розчинник</a:t>
            </a:r>
            <a:r>
              <a:rPr lang="ru-RU" kern="0" dirty="0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 (ВОДА)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type="title"/>
          </p:nvPr>
        </p:nvSpPr>
        <p:spPr bwMode="auto">
          <a:xfrm>
            <a:off x="1619250" y="5132388"/>
            <a:ext cx="6511925" cy="1143000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uk-UA" sz="3600" dirty="0" smtClean="0">
                <a:solidFill>
                  <a:schemeClr val="accent6"/>
                </a:solidFill>
              </a:rPr>
              <a:t>Компоненти РОЗЧИНУ</a:t>
            </a:r>
            <a:r>
              <a:rPr lang="ru-RU" sz="3600" dirty="0" smtClean="0">
                <a:solidFill>
                  <a:schemeClr val="accent6"/>
                </a:solidFill>
              </a:rPr>
              <a:t/>
            </a:r>
            <a:br>
              <a:rPr lang="ru-RU" sz="3600" dirty="0" smtClean="0">
                <a:solidFill>
                  <a:schemeClr val="accent6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Растворитель (вода)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301208"/>
            <a:ext cx="4408383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>
                <a:solidFill>
                  <a:srgbClr val="FF0000"/>
                </a:solidFill>
              </a:rPr>
              <a:t>Що таке розчини?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059363" y="942975"/>
            <a:ext cx="3810000" cy="3781425"/>
          </a:xfrm>
        </p:spPr>
      </p:pic>
      <p:sp>
        <p:nvSpPr>
          <p:cNvPr id="5" name="Текст 3"/>
          <p:cNvSpPr>
            <a:spLocks noGrp="1"/>
          </p:cNvSpPr>
          <p:nvPr/>
        </p:nvSpPr>
        <p:spPr bwMode="auto">
          <a:xfrm>
            <a:off x="363538" y="942975"/>
            <a:ext cx="44958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CC00"/>
              </a:buClr>
              <a:defRPr/>
            </a:pP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2400" b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однорідна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змінного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розчинювану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речовину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розчинник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Clr>
                <a:srgbClr val="FFCC00"/>
              </a:buClr>
              <a:defRPr/>
            </a:pPr>
            <a:endParaRPr lang="ru-RU" sz="2800" kern="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644900"/>
            <a:ext cx="30241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74675"/>
            <a:ext cx="8302625" cy="5545138"/>
          </a:xfrm>
        </p:spPr>
      </p:pic>
      <p:pic>
        <p:nvPicPr>
          <p:cNvPr id="3072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246563"/>
            <a:ext cx="23034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8136904" cy="5688632"/>
          </a:xfrm>
        </p:spPr>
        <p:txBody>
          <a:bodyPr rtlCol="0">
            <a:normAutofit/>
          </a:bodyPr>
          <a:lstStyle/>
          <a:p>
            <a:pPr marL="4572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571500" algn="l"/>
              </a:tabLst>
              <a:defRPr/>
            </a:pPr>
            <a:r>
              <a:rPr lang="uk-UA" sz="2400" b="1" dirty="0">
                <a:solidFill>
                  <a:srgbClr val="2E75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4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32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dirty="0" smtClean="0">
                <a:solidFill>
                  <a:srgbClr val="2E75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Практична робота 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288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tabLst>
                <a:tab pos="571500" algn="l"/>
              </a:tabLst>
              <a:defRPr/>
            </a:pPr>
            <a:r>
              <a:rPr lang="uk-UA" sz="24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 речовини:</a:t>
            </a:r>
            <a:r>
              <a:rPr lang="uk-UA" sz="24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кухонна сіль, крейда, олія, чай, кава, дистильована вода.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Clr>
                <a:srgbClr val="2E75B6"/>
              </a:buClr>
              <a:buFont typeface="+mj-lt"/>
              <a:buAutoNum type="arabicPeriod"/>
              <a:tabLst>
                <a:tab pos="457200" algn="l"/>
                <a:tab pos="571500" algn="l"/>
              </a:tabLst>
              <a:defRPr/>
            </a:pPr>
            <a:r>
              <a:rPr lang="uk-UA" sz="2400" b="1" dirty="0">
                <a:solidFill>
                  <a:srgbClr val="2E75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Приготувати розчини і визначити, як речовини розчиняються у воді;</a:t>
            </a:r>
            <a:endParaRPr lang="ru-RU" sz="1800" dirty="0">
              <a:noFill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Clr>
                <a:srgbClr val="2E75B6"/>
              </a:buClr>
              <a:buFont typeface="+mj-lt"/>
              <a:buAutoNum type="arabicPeriod"/>
              <a:tabLst>
                <a:tab pos="457200" algn="l"/>
                <a:tab pos="571500" algn="l"/>
              </a:tabLst>
              <a:defRPr/>
            </a:pPr>
            <a:r>
              <a:rPr lang="uk-UA" sz="2400" b="1" dirty="0">
                <a:solidFill>
                  <a:srgbClr val="2E75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у виготовленому розчині є розчиненою речовиною, а що – розчинником?</a:t>
            </a:r>
            <a:endParaRPr lang="ru-RU" sz="1800" dirty="0">
              <a:noFill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Clr>
                <a:srgbClr val="2E75B6"/>
              </a:buClr>
              <a:buFont typeface="+mj-lt"/>
              <a:buAutoNum type="arabicPeriod"/>
              <a:tabLst>
                <a:tab pos="457200" algn="l"/>
                <a:tab pos="571500" algn="l"/>
              </a:tabLst>
              <a:defRPr/>
            </a:pPr>
            <a:r>
              <a:rPr lang="uk-UA" sz="2400" b="1" dirty="0">
                <a:solidFill>
                  <a:srgbClr val="2E75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класифікацію розчинів за розмірами розчинених частинок, використовуючи таблицю</a:t>
            </a:r>
            <a:r>
              <a:rPr lang="uk-UA" sz="2400" dirty="0">
                <a:solidFill>
                  <a:srgbClr val="2E75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noFill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15888"/>
            <a:ext cx="22669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92088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ЗНАТИ:                                ВМІТИ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1600" y="1196975"/>
            <a:ext cx="8856663" cy="5040313"/>
          </a:xfrm>
        </p:spPr>
        <p:txBody>
          <a:bodyPr rtlCol="0">
            <a:normAutofit fontScale="475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endParaRPr lang="uk-UA" sz="3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uk-UA" sz="7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uk-UA" sz="7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uk-UA" sz="2600" b="1" dirty="0">
              <a:solidFill>
                <a:schemeClr val="accent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uk-UA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uk-UA" sz="5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uk-UA" sz="5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uk-UA" sz="5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6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9" name="Picture 27" descr="C:\Documents and Settings\Таня\Рабочий стол\i.jpegщ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9388" y="4262438"/>
            <a:ext cx="28781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1227138"/>
          <a:ext cx="7056437" cy="284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/>
                  </a:extLst>
                </a:gridCol>
                <a:gridCol w="3528392">
                  <a:extLst>
                    <a:ext uri="{9D8B030D-6E8A-4147-A177-3AD203B41FA5}"/>
                  </a:extLst>
                </a:gridCol>
              </a:tblGrid>
              <a:tr h="6241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</a:t>
                      </a:r>
                      <a:r>
                        <a:rPr lang="uk-UA" dirty="0" smtClean="0"/>
                        <a:t>І</a:t>
                      </a:r>
                      <a:r>
                        <a:rPr lang="uk-UA" baseline="0" dirty="0" smtClean="0"/>
                        <a:t> ПОНЯТЯ: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00845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Розчини,</a:t>
                      </a:r>
                      <a:r>
                        <a:rPr lang="uk-UA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класифікація розчинів. 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Готувати та визначати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00845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Розчинність,</a:t>
                      </a:r>
                      <a:r>
                        <a:rPr lang="uk-UA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класифікація розчинників.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розчини,</a:t>
                      </a:r>
                      <a:r>
                        <a:rPr lang="uk-UA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проводити</a:t>
                      </a:r>
                      <a:r>
                        <a:rPr lang="uk-U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2416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Принцип розчинності.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класифікацію.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435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4262438"/>
            <a:ext cx="32400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5008612"/>
            <a:ext cx="363219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Інструктаж БЖД 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(в домашніх умовах)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4713287"/>
          </a:xfrm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Перед </a:t>
            </a:r>
            <a:r>
              <a:rPr lang="uk-UA" sz="24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виконанням досліду треба приготувати собі робоче місце, заслати стіл клейонкою.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18288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Пам’ятайте!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 </a:t>
            </a:r>
            <a:r>
              <a:rPr lang="uk-UA" sz="24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працюєте зі скляним посудом. Перевірте, щоб він був цілим.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Обережно </a:t>
            </a:r>
            <a:r>
              <a:rPr lang="uk-UA" sz="24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перемішуйте розчин.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Охайно </a:t>
            </a:r>
            <a:r>
              <a:rPr lang="uk-UA" sz="24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використовуйте воду, не розливайте її.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Підтримуйте </a:t>
            </a:r>
            <a:r>
              <a:rPr lang="uk-UA" sz="24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на робочому місці.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Після </a:t>
            </a:r>
            <a:r>
              <a:rPr lang="uk-UA" sz="24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закінчення роботи все прибрати й помити руки.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850"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endParaRPr lang="en-US" sz="2400" b="1" dirty="0">
              <a:solidFill>
                <a:srgbClr val="842F73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835525"/>
            <a:ext cx="25114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 descr="C:\Users\Администратор\Downloads\15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806450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95288" y="1268413"/>
          <a:ext cx="8640762" cy="53752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896">
                  <a:extLst>
                    <a:ext uri="{9D8B030D-6E8A-4147-A177-3AD203B41FA5}"/>
                  </a:extLst>
                </a:gridCol>
                <a:gridCol w="2880896">
                  <a:extLst>
                    <a:ext uri="{9D8B030D-6E8A-4147-A177-3AD203B41FA5}"/>
                  </a:extLst>
                </a:gridCol>
                <a:gridCol w="2879168">
                  <a:extLst>
                    <a:ext uri="{9D8B030D-6E8A-4147-A177-3AD203B41FA5}"/>
                  </a:extLst>
                </a:gridCol>
              </a:tblGrid>
              <a:tr h="5477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 err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Грубодисперсні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системи (зависі, суспензії)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Колоїдні розчини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Істинні розчини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3487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Розмір частинок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uk-UA" sz="1400" b="1" baseline="300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 ‹ </a:t>
                      </a:r>
                      <a:r>
                        <a:rPr lang="en-US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‹ 10</a:t>
                      </a:r>
                      <a:r>
                        <a:rPr lang="uk-UA" sz="1400" b="1" baseline="300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Речовина знаходиться у вигляді невеликих частинок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Розмір частинок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uk-UA" sz="1400" b="1" baseline="300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 ‹ </a:t>
                      </a:r>
                      <a:r>
                        <a:rPr lang="en-US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‹ 10</a:t>
                      </a:r>
                      <a:r>
                        <a:rPr lang="uk-UA" sz="1400" b="1" baseline="300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Речовина знаходиться у вигляді агрегатів кількох молекул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Розмір частинок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‹ 10</a:t>
                      </a:r>
                      <a:r>
                        <a:rPr lang="uk-UA" sz="1400" b="1" baseline="300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Речовина знаходиться у вигляді окремих молекул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8259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Непрозорі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Прозорі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Прозорі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9558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Завислі частинки не проходять через паперовий фільтр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Завислі частинки проходять через паперовий фільтр, але не проходять через пергаментів фільтр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Фільтруванням розділити неможливо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24917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Нестійкі у часі, завислі частинки досить швидко осідають на дно або спливають на поверхню.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Відносно стійкі, однак із часом старіють. Можуть існувати від кількох годин до кількох століть.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Стійкі у часі, не старіють, можуть існувати нескінченно довго, якщо не відбувається хімічних реакцій.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569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Каламутні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Дають ефект Тіндаля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Оптично порожні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477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Завись вапна, мулу у річці, ліки, соняшникова олія.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Розчин крохмалю, чаю, кави.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Розчин солі, цукру.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67" marR="46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4851" name="Rectangle 1"/>
          <p:cNvSpPr>
            <a:spLocks noChangeArrowheads="1"/>
          </p:cNvSpPr>
          <p:nvPr/>
        </p:nvSpPr>
        <p:spPr bwMode="auto">
          <a:xfrm>
            <a:off x="1331913" y="271463"/>
            <a:ext cx="61928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altLang="ru-RU" sz="24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Класифікація дисперсійних систем </a:t>
            </a:r>
          </a:p>
          <a:p>
            <a:pPr algn="ctr" eaLnBrk="0" hangingPunct="0"/>
            <a:r>
              <a:rPr lang="uk-UA" altLang="ru-RU" sz="24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розмірами розчинених частинок</a:t>
            </a:r>
            <a:endParaRPr lang="ru-RU" altLang="ru-RU" sz="24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5877272"/>
            <a:ext cx="6512511" cy="638944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 таблицю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7"/>
          <p:cNvGraphicFramePr>
            <a:graphicFrameLocks/>
          </p:cNvGraphicFramePr>
          <p:nvPr/>
        </p:nvGraphicFramePr>
        <p:xfrm>
          <a:off x="395288" y="549275"/>
          <a:ext cx="8215312" cy="541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027">
                  <a:extLst>
                    <a:ext uri="{9D8B030D-6E8A-4147-A177-3AD203B41FA5}"/>
                  </a:extLst>
                </a:gridCol>
                <a:gridCol w="2293480">
                  <a:extLst>
                    <a:ext uri="{9D8B030D-6E8A-4147-A177-3AD203B41FA5}"/>
                  </a:extLst>
                </a:gridCol>
                <a:gridCol w="2562912">
                  <a:extLst>
                    <a:ext uri="{9D8B030D-6E8A-4147-A177-3AD203B41FA5}"/>
                  </a:extLst>
                </a:gridCol>
                <a:gridCol w="2024042">
                  <a:extLst>
                    <a:ext uri="{9D8B030D-6E8A-4147-A177-3AD203B41FA5}"/>
                  </a:extLst>
                </a:gridCol>
              </a:tblGrid>
              <a:tr h="79932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№ </a:t>
                      </a:r>
                      <a:r>
                        <a:rPr lang="uk-UA" sz="1600" dirty="0">
                          <a:effectLst/>
                        </a:rPr>
                        <a:t>досліду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   </a:t>
                      </a:r>
                      <a:endParaRPr lang="uk-UA" sz="240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Речовини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Спостереження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Висновок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  <a:tr h="69287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Кухонна сіль </a:t>
                      </a: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uk-U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вода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Добре розчиняється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Істинний розчин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  <a:tr h="71846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Чай + вода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  <a:tr h="10393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Кава + вода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  <a:tr h="10393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Крейда + вода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  <a:tr h="10393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Олія + вода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5879" name="Rectangle 2"/>
          <p:cNvSpPr>
            <a:spLocks noChangeArrowheads="1"/>
          </p:cNvSpPr>
          <p:nvPr/>
        </p:nvSpPr>
        <p:spPr bwMode="auto">
          <a:xfrm>
            <a:off x="-396875" y="549275"/>
            <a:ext cx="900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3588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75" y="5292725"/>
            <a:ext cx="1927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877272"/>
            <a:ext cx="6512511" cy="566936"/>
          </a:xfrm>
        </p:spPr>
        <p:txBody>
          <a:bodyPr/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tabLst>
                <a:tab pos="457200" algn="l"/>
                <a:tab pos="571500" algn="l"/>
              </a:tabLst>
              <a:defRPr/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«Подібне розчиняється у подібному!»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6866" name="Объект 3" descr="C:\Users\Администратор\Downloads\16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135937" cy="547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5877272"/>
            <a:ext cx="6512511" cy="638944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 таблицю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7"/>
          <p:cNvGraphicFramePr>
            <a:graphicFrameLocks/>
          </p:cNvGraphicFramePr>
          <p:nvPr/>
        </p:nvGraphicFramePr>
        <p:xfrm>
          <a:off x="395288" y="549275"/>
          <a:ext cx="8215312" cy="4895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/>
                  </a:extLst>
                </a:gridCol>
                <a:gridCol w="2880320">
                  <a:extLst>
                    <a:ext uri="{9D8B030D-6E8A-4147-A177-3AD203B41FA5}"/>
                  </a:extLst>
                </a:gridCol>
                <a:gridCol w="2301988">
                  <a:extLst>
                    <a:ext uri="{9D8B030D-6E8A-4147-A177-3AD203B41FA5}"/>
                  </a:extLst>
                </a:gridCol>
                <a:gridCol w="2024042">
                  <a:extLst>
                    <a:ext uri="{9D8B030D-6E8A-4147-A177-3AD203B41FA5}"/>
                  </a:extLst>
                </a:gridCol>
              </a:tblGrid>
              <a:tr h="112032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№ </a:t>
                      </a:r>
                      <a:r>
                        <a:rPr lang="uk-UA" sz="1600" dirty="0">
                          <a:effectLst/>
                        </a:rPr>
                        <a:t>досліду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   </a:t>
                      </a:r>
                      <a:endParaRPr lang="uk-UA" sz="240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Речовини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Спостереження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Висновок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  <a:tr h="126026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Вода </a:t>
                      </a: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uk-UA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бензол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розчиняється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</a:t>
                      </a:r>
                      <a:r>
                        <a:rPr lang="uk-UA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полярна, бензол ні.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  <a:tr h="140033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Вода</a:t>
                      </a:r>
                      <a:r>
                        <a:rPr lang="uk-UA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+ 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Na Cl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Швидко розчиняється</a:t>
                      </a:r>
                      <a:endParaRPr lang="ru-RU" sz="9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 солі </a:t>
                      </a:r>
                      <a:r>
                        <a:rPr lang="uk-UA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зв’зок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йонний</a:t>
                      </a:r>
                      <a:r>
                        <a:rPr lang="uk-UA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(полярний)</a:t>
                      </a:r>
                      <a:endParaRPr lang="ru-RU" sz="9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  <a:tr h="111562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Бензол</a:t>
                      </a:r>
                      <a:r>
                        <a:rPr lang="uk-UA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+ Na Cl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67C8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67C8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67C8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розчиняється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E67C8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Бензол неполярний розчинник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28" marR="53728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917" name="Rectangle 2"/>
          <p:cNvSpPr>
            <a:spLocks noChangeArrowheads="1"/>
          </p:cNvSpPr>
          <p:nvPr/>
        </p:nvSpPr>
        <p:spPr bwMode="auto">
          <a:xfrm>
            <a:off x="-396875" y="549275"/>
            <a:ext cx="900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379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5083175"/>
            <a:ext cx="22669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750" y="731838"/>
            <a:ext cx="8208963" cy="5505450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571500" algn="l"/>
              </a:tabLst>
            </a:pPr>
            <a:r>
              <a:rPr lang="uk-UA" sz="2400" b="1" smtClean="0">
                <a:solidFill>
                  <a:srgbClr val="0D79CA"/>
                </a:solidFill>
                <a:latin typeface="Times New Roman" pitchFamily="18" charset="0"/>
                <a:cs typeface="Times New Roman" pitchFamily="18" charset="0"/>
              </a:rPr>
              <a:t>Узагальнення і систематизація знань.</a:t>
            </a:r>
            <a:endParaRPr lang="ru-RU" sz="2000" smtClean="0">
              <a:solidFill>
                <a:srgbClr val="0D79C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  <a:buFont typeface="Georgia" pitchFamily="18" charset="0"/>
              <a:buNone/>
              <a:tabLst>
                <a:tab pos="571500" algn="l"/>
              </a:tabLst>
            </a:pPr>
            <a:r>
              <a:rPr lang="uk-UA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№4</a:t>
            </a:r>
            <a:endParaRPr lang="ru-RU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  <a:buFont typeface="Trebuchet MS" pitchFamily="34" charset="0"/>
              <a:buAutoNum type="arabicPeriod"/>
              <a:tabLst>
                <a:tab pos="571500" algn="l"/>
              </a:tabLst>
            </a:pPr>
            <a:r>
              <a:rPr lang="uk-UA" sz="2400" smtClean="0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З перелічених нижче сумішей виберіть ті, які, на вашу думку, є розчинами:</a:t>
            </a:r>
            <a:endParaRPr lang="ru-RU" sz="2000" smtClean="0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571500" algn="l"/>
              </a:tabLst>
            </a:pPr>
            <a:r>
              <a:rPr lang="uk-UA" sz="2400" smtClean="0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А- крейда + вода;</a:t>
            </a:r>
            <a:endParaRPr lang="ru-RU" sz="2000" smtClean="0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571500" algn="l"/>
              </a:tabLst>
            </a:pPr>
            <a:r>
              <a:rPr lang="uk-UA" sz="2400" smtClean="0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Б- сіль + вода;</a:t>
            </a:r>
            <a:endParaRPr lang="ru-RU" sz="2000" smtClean="0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571500" algn="l"/>
              </a:tabLst>
            </a:pPr>
            <a:r>
              <a:rPr lang="uk-UA" sz="2400" smtClean="0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В- сплав золота і срібла;</a:t>
            </a:r>
            <a:endParaRPr lang="ru-RU" sz="2000" smtClean="0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571500" algn="l"/>
              </a:tabLst>
            </a:pPr>
            <a:r>
              <a:rPr lang="uk-UA" sz="2400" smtClean="0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Г- суміш азоту і кисню;</a:t>
            </a:r>
            <a:endParaRPr lang="ru-RU" sz="2000" smtClean="0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571500" algn="l"/>
              </a:tabLst>
            </a:pPr>
            <a:r>
              <a:rPr lang="uk-UA" sz="2400" smtClean="0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Д- пісок і вода.</a:t>
            </a:r>
            <a:endParaRPr lang="ru-RU" sz="2000" smtClean="0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  <a:tabLst>
                <a:tab pos="571500" algn="l"/>
              </a:tabLst>
            </a:pPr>
            <a:endParaRPr lang="ru-RU" smtClean="0"/>
          </a:p>
        </p:txBody>
      </p:sp>
      <p:pic>
        <p:nvPicPr>
          <p:cNvPr id="389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365625"/>
            <a:ext cx="32369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/>
              <a:t>Домашнє завдання  </a:t>
            </a:r>
            <a:r>
              <a:rPr lang="uk-UA" sz="2400" dirty="0" smtClean="0">
                <a:solidFill>
                  <a:srgbClr val="FF0000"/>
                </a:solidFill>
              </a:rPr>
              <a:t>Пізнавальна гра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993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8497887" cy="5545137"/>
          </a:xfrm>
        </p:spPr>
      </p:pic>
      <p:pic>
        <p:nvPicPr>
          <p:cNvPr id="3993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157788"/>
            <a:ext cx="2235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 3" descr="C:\Users\Администратор\Downloads\13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8280400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08912" cy="85496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Вона є хімічно-активною речовиною і універсальним розчинником?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92150"/>
            <a:ext cx="3479800" cy="3313113"/>
          </a:xfrm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1196975"/>
            <a:ext cx="3903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181975" cy="614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8221662" cy="6165850"/>
          </a:xfrm>
        </p:spPr>
      </p:pic>
      <p:pic>
        <p:nvPicPr>
          <p:cNvPr id="1741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0338"/>
            <a:ext cx="21605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 descr="C:\Users\Администратор\Downloads\009-0x0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135937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3375"/>
            <a:ext cx="8108950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33256"/>
            <a:ext cx="7704856" cy="864096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i="1" dirty="0" smtClean="0"/>
              <a:t>(</a:t>
            </a:r>
            <a:r>
              <a:rPr lang="ru-RU" sz="1600" i="1" dirty="0" err="1" smtClean="0"/>
              <a:t>Вчитель</a:t>
            </a:r>
            <a:r>
              <a:rPr lang="ru-RU" sz="1600" i="1" dirty="0" smtClean="0"/>
              <a:t> </a:t>
            </a:r>
            <a:r>
              <a:rPr lang="ru-RU" sz="1600" i="1" dirty="0" err="1"/>
              <a:t>записує</a:t>
            </a:r>
            <a:r>
              <a:rPr lang="ru-RU" sz="1600" i="1" dirty="0"/>
              <a:t> </a:t>
            </a:r>
            <a:r>
              <a:rPr lang="ru-RU" sz="1600" i="1" dirty="0" err="1"/>
              <a:t>ліву</a:t>
            </a:r>
            <a:r>
              <a:rPr lang="ru-RU" sz="1600" i="1" dirty="0"/>
              <a:t> </a:t>
            </a:r>
            <a:r>
              <a:rPr lang="ru-RU" sz="1600" i="1" dirty="0" err="1"/>
              <a:t>частину</a:t>
            </a:r>
            <a:r>
              <a:rPr lang="ru-RU" sz="1600" i="1" dirty="0"/>
              <a:t> конспекту, </a:t>
            </a:r>
            <a:r>
              <a:rPr lang="ru-RU" sz="1600" i="1" dirty="0" err="1"/>
              <a:t>діти</a:t>
            </a:r>
            <a:r>
              <a:rPr lang="ru-RU" sz="1600" i="1" dirty="0"/>
              <a:t> </a:t>
            </a:r>
            <a:r>
              <a:rPr lang="ru-RU" sz="1600" i="1" dirty="0" err="1"/>
              <a:t>відтворюють</a:t>
            </a:r>
            <a:r>
              <a:rPr lang="ru-RU" sz="1600" i="1" dirty="0"/>
              <a:t> праву, для </a:t>
            </a:r>
            <a:r>
              <a:rPr lang="ru-RU" sz="1600" i="1" dirty="0" err="1"/>
              <a:t>кращого</a:t>
            </a:r>
            <a:r>
              <a:rPr lang="ru-RU" sz="1600" i="1" dirty="0"/>
              <a:t> </a:t>
            </a:r>
            <a:r>
              <a:rPr lang="ru-RU" sz="1600" i="1" dirty="0" err="1"/>
              <a:t>розуміння</a:t>
            </a:r>
            <a:r>
              <a:rPr lang="ru-RU" sz="1600" i="1" dirty="0"/>
              <a:t>, </a:t>
            </a:r>
            <a:r>
              <a:rPr lang="ru-RU" sz="1600" i="1" dirty="0" err="1"/>
              <a:t>використовують</a:t>
            </a:r>
            <a:r>
              <a:rPr lang="ru-RU" sz="1600" i="1" dirty="0"/>
              <a:t> при </a:t>
            </a:r>
            <a:r>
              <a:rPr lang="ru-RU" sz="1600" i="1" dirty="0" err="1"/>
              <a:t>цьому</a:t>
            </a:r>
            <a:r>
              <a:rPr lang="ru-RU" sz="1600" i="1" dirty="0"/>
              <a:t> </a:t>
            </a:r>
            <a:r>
              <a:rPr lang="ru-RU" sz="1600" i="1" dirty="0" err="1"/>
              <a:t>матеріал</a:t>
            </a:r>
            <a:r>
              <a:rPr lang="ru-RU" sz="1600" i="1" dirty="0"/>
              <a:t> </a:t>
            </a:r>
            <a:r>
              <a:rPr lang="ru-RU" sz="1600" i="1" dirty="0" err="1"/>
              <a:t>підручника</a:t>
            </a:r>
            <a:r>
              <a:rPr lang="ru-RU" sz="1600" i="1" dirty="0"/>
              <a:t> </a:t>
            </a:r>
            <a:r>
              <a:rPr lang="ru-RU" sz="1600" i="1" dirty="0" err="1"/>
              <a:t>презентацію</a:t>
            </a:r>
            <a:r>
              <a:rPr lang="ru-RU" sz="1600" i="1" dirty="0"/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333375"/>
            <a:ext cx="8497887" cy="5399088"/>
          </a:xfrm>
        </p:spPr>
        <p:txBody>
          <a:bodyPr>
            <a:normAutofit/>
          </a:bodyPr>
          <a:lstStyle/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400" b="1" smtClean="0">
                <a:solidFill>
                  <a:srgbClr val="FF0000"/>
                </a:solidFill>
              </a:rPr>
              <a:t>ЗАВДАННЯ</a:t>
            </a:r>
            <a:r>
              <a:rPr lang="ru-RU" sz="1400" b="1" smtClean="0">
                <a:solidFill>
                  <a:srgbClr val="0D79CA"/>
                </a:solidFill>
              </a:rPr>
              <a:t> </a:t>
            </a:r>
            <a:r>
              <a:rPr lang="ru-RU" sz="1400" b="1" smtClean="0">
                <a:solidFill>
                  <a:srgbClr val="FF0000"/>
                </a:solidFill>
              </a:rPr>
              <a:t>1                                       ОПОРНИЙ КОНСПЕКТ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Хімічна формула 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 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М</a:t>
            </a:r>
            <a:r>
              <a:rPr lang="en-US" sz="1600" b="1" smtClean="0">
                <a:solidFill>
                  <a:srgbClr val="0D79CA"/>
                </a:solidFill>
              </a:rPr>
              <a:t>r (</a:t>
            </a:r>
            <a:r>
              <a:rPr lang="ru-RU" sz="1600" b="1" smtClean="0">
                <a:solidFill>
                  <a:srgbClr val="0D79CA"/>
                </a:solidFill>
              </a:rPr>
              <a:t>Н2О)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 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endParaRPr lang="ru-RU" sz="1600" b="1" smtClean="0">
              <a:solidFill>
                <a:srgbClr val="0D79CA"/>
              </a:solidFill>
            </a:endParaRP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Вид зв’язку у молекулі води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endParaRPr lang="ru-RU" sz="1600" b="1" smtClean="0">
              <a:solidFill>
                <a:srgbClr val="0D79CA"/>
              </a:solidFill>
            </a:endParaRP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Форма молекули води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endParaRPr lang="ru-RU" sz="1600" b="1" smtClean="0">
              <a:solidFill>
                <a:srgbClr val="0D79CA"/>
              </a:solidFill>
            </a:endParaRP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Зв’язок між молекулами води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endParaRPr lang="ru-RU" sz="1600" b="1" smtClean="0">
              <a:solidFill>
                <a:srgbClr val="0D79CA"/>
              </a:solidFill>
            </a:endParaRP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Фізичні властивості:                                        </a:t>
            </a:r>
          </a:p>
          <a:p>
            <a:pPr marL="44450" indent="0">
              <a:lnSpc>
                <a:spcPct val="80000"/>
              </a:lnSpc>
              <a:buFontTx/>
              <a:buChar char="-"/>
            </a:pPr>
            <a:r>
              <a:rPr lang="ru-RU" sz="1600" b="1" smtClean="0">
                <a:solidFill>
                  <a:srgbClr val="0D79CA"/>
                </a:solidFill>
              </a:rPr>
              <a:t>агрегатний стан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</a:t>
            </a:r>
          </a:p>
          <a:p>
            <a:pPr marL="44450" indent="0">
              <a:lnSpc>
                <a:spcPct val="80000"/>
              </a:lnSpc>
              <a:buFontTx/>
              <a:buChar char="-"/>
            </a:pPr>
            <a:endParaRPr lang="ru-RU" sz="1600" b="1" smtClean="0">
              <a:solidFill>
                <a:srgbClr val="0D79CA"/>
              </a:solidFill>
            </a:endParaRP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- колір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- смак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- запах 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- </a:t>
            </a:r>
            <a:r>
              <a:rPr lang="en-US" sz="1600" b="1" smtClean="0">
                <a:solidFill>
                  <a:srgbClr val="0D79CA"/>
                </a:solidFill>
              </a:rPr>
              <a:t>t </a:t>
            </a:r>
            <a:r>
              <a:rPr lang="ru-RU" sz="1600" b="1" smtClean="0">
                <a:solidFill>
                  <a:srgbClr val="0D79CA"/>
                </a:solidFill>
              </a:rPr>
              <a:t>кипіння 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- </a:t>
            </a:r>
            <a:r>
              <a:rPr lang="en-US" sz="1600" b="1" smtClean="0">
                <a:solidFill>
                  <a:srgbClr val="0D79CA"/>
                </a:solidFill>
              </a:rPr>
              <a:t>t </a:t>
            </a:r>
            <a:r>
              <a:rPr lang="ru-RU" sz="1600" b="1" smtClean="0">
                <a:solidFill>
                  <a:srgbClr val="0D79CA"/>
                </a:solidFill>
              </a:rPr>
              <a:t>плавлення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600" b="1" smtClean="0">
                <a:solidFill>
                  <a:srgbClr val="0D79CA"/>
                </a:solidFill>
              </a:rPr>
              <a:t>- густина </a:t>
            </a:r>
            <a:r>
              <a:rPr lang="ru-RU" sz="1600" b="1" smtClean="0">
                <a:solidFill>
                  <a:srgbClr val="0D79CA"/>
                </a:solidFill>
                <a:latin typeface="Arial" charset="0"/>
              </a:rPr>
              <a:t>-</a:t>
            </a:r>
            <a:r>
              <a:rPr lang="ru-RU" sz="1600" b="1" smtClean="0">
                <a:solidFill>
                  <a:srgbClr val="0D79CA"/>
                </a:solidFill>
              </a:rPr>
              <a:t>                                                                 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endParaRPr lang="ru-RU" sz="1400" b="1" smtClean="0">
              <a:solidFill>
                <a:srgbClr val="0D79CA"/>
              </a:solidFill>
            </a:endParaRPr>
          </a:p>
          <a:p>
            <a:pPr marL="44450" indent="0" algn="ctr">
              <a:lnSpc>
                <a:spcPct val="80000"/>
              </a:lnSpc>
              <a:buFont typeface="Georgia" pitchFamily="18" charset="0"/>
              <a:buNone/>
            </a:pPr>
            <a:endParaRPr lang="ru-RU" sz="1400" b="1" smtClean="0">
              <a:solidFill>
                <a:srgbClr val="0D79CA"/>
              </a:solidFill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00013"/>
            <a:ext cx="187166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151812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576</TotalTime>
  <Words>491</Words>
  <Application>Microsoft Office PowerPoint</Application>
  <PresentationFormat>Экран (4:3)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Trebuchet MS</vt:lpstr>
      <vt:lpstr>Arial</vt:lpstr>
      <vt:lpstr>Georgia</vt:lpstr>
      <vt:lpstr>Calibri</vt:lpstr>
      <vt:lpstr>Times New Roman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Компоненти РОЗЧИНУ     Растворитель (вода)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“Організація дослідницької роботи з квітництва”.</dc:title>
  <dc:creator>Пользователь</dc:creator>
  <cp:lastModifiedBy>User</cp:lastModifiedBy>
  <cp:revision>52</cp:revision>
  <dcterms:created xsi:type="dcterms:W3CDTF">2016-10-25T12:59:50Z</dcterms:created>
  <dcterms:modified xsi:type="dcterms:W3CDTF">2021-07-01T07:31:46Z</dcterms:modified>
</cp:coreProperties>
</file>