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15"/>
  </p:notesMasterIdLst>
  <p:sldIdLst>
    <p:sldId id="278" r:id="rId2"/>
    <p:sldId id="269" r:id="rId3"/>
    <p:sldId id="270" r:id="rId4"/>
    <p:sldId id="272" r:id="rId5"/>
    <p:sldId id="273" r:id="rId6"/>
    <p:sldId id="274" r:id="rId7"/>
    <p:sldId id="279" r:id="rId8"/>
    <p:sldId id="263" r:id="rId9"/>
    <p:sldId id="280" r:id="rId10"/>
    <p:sldId id="277" r:id="rId11"/>
    <p:sldId id="276" r:id="rId12"/>
    <p:sldId id="268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8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869BD-5223-4C8C-AFFF-18C3CA12861E}" type="datetimeFigureOut">
              <a:rPr lang="ru-RU" smtClean="0"/>
              <a:t>вт 08.06.21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1601C-E883-44C7-A623-CFF89C4EC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3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Задание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Пояснить значение приведенных на слайде терминов и понятий.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Какие преимущества имеют рыбы в</a:t>
            </a:r>
            <a:r>
              <a:rPr lang="ru-RU" baseline="0" dirty="0" smtClean="0"/>
              <a:t> связи с имеющимися особенностями перед другими водными обитателями?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26BD1-2242-4F29-85FB-49C3DE35BFCE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24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Вариант рефлексии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26BD1-2242-4F29-85FB-49C3DE35BFC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77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574C-C5A4-4402-A290-1351DC635720}" type="datetimeFigureOut">
              <a:rPr lang="ru-RU" smtClean="0"/>
              <a:t>вт 08.06.21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FA8B-377F-436C-9D8C-C8EA433B7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133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574C-C5A4-4402-A290-1351DC635720}" type="datetimeFigureOut">
              <a:rPr lang="ru-RU" smtClean="0"/>
              <a:t>вт 08.06.21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FA8B-377F-436C-9D8C-C8EA433B7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290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574C-C5A4-4402-A290-1351DC635720}" type="datetimeFigureOut">
              <a:rPr lang="ru-RU" smtClean="0"/>
              <a:t>вт 08.06.21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FA8B-377F-436C-9D8C-C8EA433B7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948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574C-C5A4-4402-A290-1351DC635720}" type="datetimeFigureOut">
              <a:rPr lang="ru-RU" smtClean="0"/>
              <a:t>вт 08.06.21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FA8B-377F-436C-9D8C-C8EA433B7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67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574C-C5A4-4402-A290-1351DC635720}" type="datetimeFigureOut">
              <a:rPr lang="ru-RU" smtClean="0"/>
              <a:t>вт 08.06.21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FA8B-377F-436C-9D8C-C8EA433B7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041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574C-C5A4-4402-A290-1351DC635720}" type="datetimeFigureOut">
              <a:rPr lang="ru-RU" smtClean="0"/>
              <a:t>вт 08.06.21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FA8B-377F-436C-9D8C-C8EA433B7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213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574C-C5A4-4402-A290-1351DC635720}" type="datetimeFigureOut">
              <a:rPr lang="ru-RU" smtClean="0"/>
              <a:t>вт 08.06.21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FA8B-377F-436C-9D8C-C8EA433B7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730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574C-C5A4-4402-A290-1351DC635720}" type="datetimeFigureOut">
              <a:rPr lang="ru-RU" smtClean="0"/>
              <a:t>вт 08.06.21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FA8B-377F-436C-9D8C-C8EA433B7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1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574C-C5A4-4402-A290-1351DC635720}" type="datetimeFigureOut">
              <a:rPr lang="ru-RU" smtClean="0"/>
              <a:t>вт 08.06.21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FA8B-377F-436C-9D8C-C8EA433B7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307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574C-C5A4-4402-A290-1351DC635720}" type="datetimeFigureOut">
              <a:rPr lang="ru-RU" smtClean="0"/>
              <a:t>вт 08.06.21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FA8B-377F-436C-9D8C-C8EA433B7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381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574C-C5A4-4402-A290-1351DC635720}" type="datetimeFigureOut">
              <a:rPr lang="ru-RU" smtClean="0"/>
              <a:t>вт 08.06.21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FA8B-377F-436C-9D8C-C8EA433B7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61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B574C-C5A4-4402-A290-1351DC635720}" type="datetimeFigureOut">
              <a:rPr lang="ru-RU" smtClean="0"/>
              <a:t>вт 08.06.21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FFA8B-377F-436C-9D8C-C8EA433B7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12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uk-UA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endParaRPr lang="ru-RU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7000" y="2955889"/>
            <a:ext cx="4876800" cy="320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38200" y="365125"/>
            <a:ext cx="10515600" cy="2268893"/>
          </a:xfrm>
          <a:prstGeom prst="rect">
            <a:avLst/>
          </a:prstGeom>
          <a:solidFill>
            <a:srgbClr val="8EE773"/>
          </a:solidFill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Клас</a:t>
            </a:r>
            <a:r>
              <a:rPr lang="ru-RU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uk-UA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Земноводні</a:t>
            </a:r>
            <a:endParaRPr lang="ru-RU" sz="6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64" y="2955889"/>
            <a:ext cx="4781086" cy="318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5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358" y="1705001"/>
            <a:ext cx="6831842" cy="2363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361" y="4409043"/>
            <a:ext cx="8773418" cy="2076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37380" y="264468"/>
            <a:ext cx="11117239" cy="1100308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4400" dirty="0"/>
              <a:t/>
            </a:r>
            <a:br>
              <a:rPr lang="ru-RU" sz="4400" dirty="0"/>
            </a:br>
            <a:r>
              <a:rPr lang="ru-RU" sz="4800" b="1" dirty="0" err="1" smtClean="0"/>
              <a:t>Отруйні</a:t>
            </a:r>
            <a:r>
              <a:rPr lang="ru-RU" sz="4800" b="1" dirty="0" smtClean="0"/>
              <a:t> </a:t>
            </a:r>
            <a:r>
              <a:rPr lang="ru-RU" sz="4800" b="1" dirty="0" err="1" smtClean="0"/>
              <a:t>жаби</a:t>
            </a:r>
            <a:endParaRPr lang="ru-RU" sz="4800" b="1" dirty="0"/>
          </a:p>
          <a:p>
            <a:pPr algn="ctr"/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619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93122" y="215000"/>
            <a:ext cx="8392236" cy="912078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Жабкам – з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любов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’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ю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 …..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7856" y="1484242"/>
            <a:ext cx="4195502" cy="2241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142" y="1484242"/>
            <a:ext cx="2816195" cy="3745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53" y="1484242"/>
            <a:ext cx="3617926" cy="255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265" y="4498642"/>
            <a:ext cx="2769573" cy="2079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8723" y="4404560"/>
            <a:ext cx="2893269" cy="2173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64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0385" y="667163"/>
            <a:ext cx="9281615" cy="6190837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27379" y="365125"/>
            <a:ext cx="6468233" cy="20110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Я хочу </a:t>
            </a:r>
            <a:r>
              <a:rPr lang="ru-RU" sz="6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подякувати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ru-RU" sz="6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земноводним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 за …</a:t>
            </a:r>
            <a:endParaRPr lang="ru-RU" sz="6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339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125067" y="257498"/>
            <a:ext cx="6003115" cy="864096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МОЯ  ВИСОТА …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67609" y="5805265"/>
            <a:ext cx="3352801" cy="365125"/>
          </a:xfrm>
        </p:spPr>
        <p:txBody>
          <a:bodyPr/>
          <a:lstStyle/>
          <a:p>
            <a:r>
              <a:rPr lang="ru-RU" dirty="0" smtClean="0"/>
              <a:t>Бобкова Т.А. УСВУ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3474" y="3277290"/>
            <a:ext cx="11626556" cy="3046988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Я добре </a:t>
            </a:r>
            <a:r>
              <a:rPr lang="ru-R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засвоїв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 </a:t>
            </a:r>
            <a:r>
              <a:rPr 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що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…………………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r>
              <a:rPr lang="ru-R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Тепер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я </a:t>
            </a:r>
            <a:r>
              <a:rPr lang="ru-R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зможу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навчити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інших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…………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Мене </a:t>
            </a:r>
            <a:r>
              <a:rPr lang="ru-R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здивувало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що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…………………………….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r>
              <a:rPr 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Мені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 </a:t>
            </a:r>
            <a:r>
              <a:rPr lang="ru-R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подальшому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пригодиться  ……………..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01727">
            <a:off x="690486" y="873462"/>
            <a:ext cx="2127568" cy="1925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37125">
            <a:off x="9544028" y="1147379"/>
            <a:ext cx="1830951" cy="167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00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726842" y="283893"/>
            <a:ext cx="6894512" cy="74719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Що</a:t>
            </a:r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б </a:t>
            </a:r>
            <a:r>
              <a:rPr lang="ru-RU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це</a:t>
            </a:r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значило…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5687" y="1401543"/>
            <a:ext cx="3731970" cy="83141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Прямий</a:t>
            </a:r>
            <a:r>
              <a:rPr lang="ru-RU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розвиток</a:t>
            </a:r>
            <a:endParaRPr lang="ru-RU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280638" y="4248730"/>
            <a:ext cx="1872208" cy="50405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НЕРЕСТ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02183" y="5905123"/>
            <a:ext cx="4066866" cy="73646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БАТРАХОЛОГІЯ</a:t>
            </a:r>
            <a:endParaRPr lang="ru-RU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33478" y="5384957"/>
            <a:ext cx="3520867" cy="76028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МЕТАМОРФОЗ</a:t>
            </a:r>
            <a:endParaRPr lang="ru-RU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9690" y="4186321"/>
            <a:ext cx="2808312" cy="62887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Бічна лінія</a:t>
            </a:r>
            <a:endParaRPr lang="ru-RU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31460" y="4248731"/>
            <a:ext cx="2808312" cy="50405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ПОВІКИ</a:t>
            </a:r>
            <a:endParaRPr lang="ru-RU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736823" y="2820924"/>
            <a:ext cx="4214371" cy="85163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Непрямий</a:t>
            </a:r>
            <a:r>
              <a:rPr lang="ru-RU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8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розвиток</a:t>
            </a:r>
            <a:endParaRPr lang="ru-RU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736823" y="1435679"/>
            <a:ext cx="4256830" cy="79728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ВНУТРІШНЄ ЗАПЛІДНЕННЯ</a:t>
            </a:r>
            <a:endParaRPr lang="ru-RU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55343" y="5384957"/>
            <a:ext cx="2652659" cy="72564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ПУГОЛОВОК </a:t>
            </a:r>
            <a:endParaRPr lang="ru-RU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1638" y="2764922"/>
            <a:ext cx="4144416" cy="85163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ЗОВНІШНЄ ЗАПЛІДНЕННЯ</a:t>
            </a:r>
            <a:endParaRPr lang="ru-RU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53387" y="5261044"/>
            <a:ext cx="1564458" cy="50405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ІКРА</a:t>
            </a:r>
            <a:endParaRPr lang="ru-RU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441" y="1762686"/>
            <a:ext cx="2123617" cy="19393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8319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411" y="660961"/>
            <a:ext cx="11385177" cy="1325563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Клас</a:t>
            </a:r>
            <a:r>
              <a:rPr lang="ru-RU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uk-UA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Земноводні або Амфібії </a:t>
            </a:r>
            <a:r>
              <a:rPr lang="uk-UA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uk-UA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uk-UA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це хордові хребетні тварини, які займають проміжне положення між наземними та водними формами</a:t>
            </a:r>
            <a:endParaRPr lang="ru-RU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4546" y="6302188"/>
            <a:ext cx="9802906" cy="55581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Наука про земноводних називається </a:t>
            </a:r>
            <a:r>
              <a:rPr lang="uk-UA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БАТРАХОЛОГІЄЮ</a:t>
            </a:r>
            <a:endParaRPr lang="ru-RU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71" y="2163203"/>
            <a:ext cx="2739647" cy="18257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819953" y="3955386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Ж</a:t>
            </a:r>
            <a:r>
              <a:rPr lang="uk-UA" dirty="0" smtClean="0">
                <a:latin typeface="Comic Sans MS" panose="030F0702030302020204" pitchFamily="66" charset="0"/>
              </a:rPr>
              <a:t>аба озерна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747" y="2171617"/>
            <a:ext cx="2100897" cy="170312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3510327" y="3980307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Ропуха звичайна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72" y="4275351"/>
            <a:ext cx="2425388" cy="160813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382893" y="5934160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Квакша червоноока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643" y="2135273"/>
            <a:ext cx="2128829" cy="284209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6141256" y="5012669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Саламандра вогняна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4038" b="13457"/>
          <a:stretch/>
        </p:blipFill>
        <p:spPr>
          <a:xfrm>
            <a:off x="3633296" y="4502794"/>
            <a:ext cx="2255871" cy="139410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Box 12"/>
          <p:cNvSpPr txBox="1"/>
          <p:nvPr/>
        </p:nvSpPr>
        <p:spPr>
          <a:xfrm>
            <a:off x="3554463" y="5883489"/>
            <a:ext cx="249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Тритон гребінчастий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8414" y="1986524"/>
            <a:ext cx="2619375" cy="17430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TextBox 14"/>
          <p:cNvSpPr txBox="1"/>
          <p:nvPr/>
        </p:nvSpPr>
        <p:spPr>
          <a:xfrm>
            <a:off x="8760469" y="3828333"/>
            <a:ext cx="27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latin typeface="Comic Sans MS" panose="030F0702030302020204" pitchFamily="66" charset="0"/>
              </a:rPr>
              <a:t>Рибозмій</a:t>
            </a:r>
            <a:r>
              <a:rPr lang="uk-UA" dirty="0" smtClean="0">
                <a:latin typeface="Comic Sans MS" panose="030F0702030302020204" pitchFamily="66" charset="0"/>
              </a:rPr>
              <a:t> цейлонський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439" y="4197665"/>
            <a:ext cx="2419350" cy="18859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TextBox 17"/>
          <p:cNvSpPr txBox="1"/>
          <p:nvPr/>
        </p:nvSpPr>
        <p:spPr>
          <a:xfrm>
            <a:off x="7253826" y="5571408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Аксолотль 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мексиканський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18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3078"/>
            <a:ext cx="10515600" cy="952687"/>
          </a:xfrm>
          <a:solidFill>
            <a:srgbClr val="8EE773"/>
          </a:solidFill>
          <a:effectLst>
            <a:softEdge rad="63500"/>
          </a:effectLst>
        </p:spPr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Загальні особливості земноводних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8823" y="1183341"/>
            <a:ext cx="6118411" cy="5461328"/>
          </a:xfrm>
        </p:spPr>
        <p:txBody>
          <a:bodyPr>
            <a:noAutofit/>
          </a:bodyPr>
          <a:lstStyle/>
          <a:p>
            <a:r>
              <a:rPr lang="uk-UA" sz="3200" dirty="0">
                <a:latin typeface="Comic Sans MS" panose="030F0702030302020204" pitchFamily="66" charset="0"/>
              </a:rPr>
              <a:t>н</a:t>
            </a:r>
            <a:r>
              <a:rPr lang="uk-UA" sz="3200" dirty="0" smtClean="0">
                <a:latin typeface="Comic Sans MS" panose="030F0702030302020204" pitchFamily="66" charset="0"/>
              </a:rPr>
              <a:t>аявність </a:t>
            </a:r>
            <a:r>
              <a:rPr lang="uk-UA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uk-UA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ятипалих</a:t>
            </a:r>
            <a:r>
              <a:rPr lang="uk-UA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uk-UA" sz="3200" dirty="0" smtClean="0">
                <a:latin typeface="Comic Sans MS" panose="030F0702030302020204" pitchFamily="66" charset="0"/>
              </a:rPr>
              <a:t>кінцівок</a:t>
            </a:r>
          </a:p>
          <a:p>
            <a:r>
              <a:rPr lang="uk-UA" sz="3200" dirty="0">
                <a:latin typeface="Comic Sans MS" panose="030F0702030302020204" pitchFamily="66" charset="0"/>
              </a:rPr>
              <a:t>р</a:t>
            </a:r>
            <a:r>
              <a:rPr lang="uk-UA" sz="3200" dirty="0" smtClean="0">
                <a:latin typeface="Comic Sans MS" panose="030F0702030302020204" pitchFamily="66" charset="0"/>
              </a:rPr>
              <a:t>озвиток </a:t>
            </a:r>
            <a:r>
              <a:rPr lang="uk-UA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легень</a:t>
            </a:r>
            <a:r>
              <a:rPr lang="uk-UA" sz="3200" dirty="0" smtClean="0">
                <a:latin typeface="Comic Sans MS" panose="030F0702030302020204" pitchFamily="66" charset="0"/>
              </a:rPr>
              <a:t> і участь у диханні шкірного покриву</a:t>
            </a:r>
          </a:p>
          <a:p>
            <a:r>
              <a:rPr lang="uk-UA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д</a:t>
            </a:r>
            <a:r>
              <a:rPr lang="uk-UA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ва</a:t>
            </a:r>
            <a:r>
              <a:rPr lang="uk-UA" sz="3200" dirty="0" smtClean="0">
                <a:latin typeface="Comic Sans MS" panose="030F0702030302020204" pitchFamily="66" charset="0"/>
              </a:rPr>
              <a:t> кола кровообігу і </a:t>
            </a:r>
            <a:r>
              <a:rPr lang="uk-UA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трикамерне</a:t>
            </a:r>
            <a:r>
              <a:rPr lang="uk-UA" sz="3200" dirty="0" smtClean="0">
                <a:latin typeface="Comic Sans MS" panose="030F0702030302020204" pitchFamily="66" charset="0"/>
              </a:rPr>
              <a:t> серце</a:t>
            </a:r>
          </a:p>
          <a:p>
            <a:r>
              <a:rPr lang="uk-UA" sz="3200" dirty="0">
                <a:latin typeface="Comic Sans MS" panose="030F0702030302020204" pitchFamily="66" charset="0"/>
              </a:rPr>
              <a:t>п</a:t>
            </a:r>
            <a:r>
              <a:rPr lang="uk-UA" sz="3200" dirty="0" smtClean="0">
                <a:latin typeface="Comic Sans MS" panose="030F0702030302020204" pitchFamily="66" charset="0"/>
              </a:rPr>
              <a:t>оява </a:t>
            </a:r>
            <a:r>
              <a:rPr lang="uk-UA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тулубових</a:t>
            </a:r>
            <a:r>
              <a:rPr lang="uk-UA" sz="3200" dirty="0" smtClean="0">
                <a:latin typeface="Comic Sans MS" panose="030F0702030302020204" pitchFamily="66" charset="0"/>
              </a:rPr>
              <a:t> нирок</a:t>
            </a:r>
          </a:p>
          <a:p>
            <a:r>
              <a:rPr lang="uk-UA" sz="3200" dirty="0">
                <a:latin typeface="Comic Sans MS" panose="030F0702030302020204" pitchFamily="66" charset="0"/>
              </a:rPr>
              <a:t>п</a:t>
            </a:r>
            <a:r>
              <a:rPr lang="uk-UA" sz="3200" dirty="0" smtClean="0">
                <a:latin typeface="Comic Sans MS" panose="030F0702030302020204" pitchFamily="66" charset="0"/>
              </a:rPr>
              <a:t>рогресивний</a:t>
            </a:r>
            <a:r>
              <a:rPr lang="uk-UA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розвиток нервової системи </a:t>
            </a:r>
            <a:r>
              <a:rPr lang="uk-UA" sz="3200" dirty="0" smtClean="0">
                <a:latin typeface="Comic Sans MS" panose="030F0702030302020204" pitchFamily="66" charset="0"/>
              </a:rPr>
              <a:t>і органів чуття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6195" b="12644"/>
          <a:stretch/>
        </p:blipFill>
        <p:spPr>
          <a:xfrm>
            <a:off x="520793" y="1183340"/>
            <a:ext cx="4481513" cy="546132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6961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1528084"/>
              </p:ext>
            </p:extLst>
          </p:nvPr>
        </p:nvGraphicFramePr>
        <p:xfrm>
          <a:off x="1306742" y="1852122"/>
          <a:ext cx="9721476" cy="3948545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4565106">
                  <a:extLst>
                    <a:ext uri="{9D8B030D-6E8A-4147-A177-3AD203B41FA5}">
                      <a16:colId xmlns:a16="http://schemas.microsoft.com/office/drawing/2014/main" val="3209467233"/>
                    </a:ext>
                  </a:extLst>
                </a:gridCol>
                <a:gridCol w="5156370">
                  <a:extLst>
                    <a:ext uri="{9D8B030D-6E8A-4147-A177-3AD203B41FA5}">
                      <a16:colId xmlns:a16="http://schemas.microsoft.com/office/drawing/2014/main" val="2475033989"/>
                    </a:ext>
                  </a:extLst>
                </a:gridCol>
              </a:tblGrid>
              <a:tr h="394854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848861"/>
                  </a:ext>
                </a:extLst>
              </a:tr>
            </a:tbl>
          </a:graphicData>
        </a:graphic>
      </p:graphicFrame>
      <p:pic>
        <p:nvPicPr>
          <p:cNvPr id="102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553" y="2140469"/>
            <a:ext cx="4347284" cy="29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61" y="2140469"/>
            <a:ext cx="3937592" cy="272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solidFill>
            <a:srgbClr val="8EE773"/>
          </a:solidFill>
          <a:effectLst>
            <a:softEdge rad="63500"/>
          </a:effectLst>
        </p:spPr>
        <p:txBody>
          <a:bodyPr/>
          <a:lstStyle/>
          <a:p>
            <a:pPr algn="ctr"/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В</a:t>
            </a:r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изначте відмінне </a:t>
            </a:r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в зовнішній будові жаби та </a:t>
            </a:r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риби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01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506" y="302372"/>
            <a:ext cx="5141259" cy="961651"/>
          </a:xfrm>
          <a:solidFill>
            <a:srgbClr val="8EE773"/>
          </a:solidFill>
          <a:effectLst>
            <a:softEdge rad="63500"/>
          </a:effectLst>
        </p:spPr>
        <p:txBody>
          <a:bodyPr/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Зовнішня</a:t>
            </a:r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будова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070" y="183048"/>
            <a:ext cx="3411561" cy="289465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8635895" y="3077706"/>
            <a:ext cx="297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Горловий мішок у квакші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2484"/>
          <a:stretch/>
        </p:blipFill>
        <p:spPr>
          <a:xfrm>
            <a:off x="1084906" y="2012153"/>
            <a:ext cx="6278177" cy="41286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7542" y="1330369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голова</a:t>
            </a:r>
            <a:endParaRPr lang="ru-RU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6436659" y="1699701"/>
            <a:ext cx="493059" cy="8642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57082" y="2563907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тулуб</a:t>
            </a:r>
            <a:endParaRPr lang="ru-RU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2357718" y="2969372"/>
            <a:ext cx="719417" cy="6792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58012" y="6176955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00B050"/>
                </a:solidFill>
                <a:latin typeface="Comic Sans MS" panose="030F0702030302020204" pitchFamily="66" charset="0"/>
              </a:rPr>
              <a:t>з</a:t>
            </a:r>
            <a:r>
              <a:rPr lang="uk-UA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адні кінцівки</a:t>
            </a:r>
            <a:endParaRPr lang="ru-RU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2061882" y="5800165"/>
            <a:ext cx="295836" cy="3767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37412" y="6320118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00B050"/>
                </a:solidFill>
                <a:latin typeface="Comic Sans MS" panose="030F0702030302020204" pitchFamily="66" charset="0"/>
              </a:rPr>
              <a:t>п</a:t>
            </a:r>
            <a:r>
              <a:rPr lang="uk-UA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ередні кінцівки</a:t>
            </a:r>
            <a:endParaRPr lang="ru-RU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647765" y="5468471"/>
            <a:ext cx="859777" cy="8068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61647" y="180190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око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5109882" y="2115671"/>
            <a:ext cx="896471" cy="6544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783" y="3501567"/>
            <a:ext cx="3338849" cy="250413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TextBox 18"/>
          <p:cNvSpPr txBox="1"/>
          <p:nvPr/>
        </p:nvSpPr>
        <p:spPr>
          <a:xfrm>
            <a:off x="8978077" y="5996952"/>
            <a:ext cx="2480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Око має дві повіки і 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мигальну перетинку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93091" y="1931005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ніздрі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6874794" y="2275240"/>
            <a:ext cx="448044" cy="4087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97272" y="3567953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рот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7098816" y="3184265"/>
            <a:ext cx="224022" cy="4643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172994" y="206772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б</a:t>
            </a:r>
            <a:r>
              <a:rPr lang="uk-UA" dirty="0" smtClean="0">
                <a:latin typeface="Comic Sans MS" panose="030F0702030302020204" pitchFamily="66" charset="0"/>
              </a:rPr>
              <a:t>арабанна перетинка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4078122" y="2381485"/>
            <a:ext cx="1280541" cy="10973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1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446192"/>
              </p:ext>
            </p:extLst>
          </p:nvPr>
        </p:nvGraphicFramePr>
        <p:xfrm>
          <a:off x="1097507" y="3340527"/>
          <a:ext cx="10515600" cy="3037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4800" dirty="0" smtClean="0">
                          <a:solidFill>
                            <a:srgbClr val="FFFF00"/>
                          </a:solidFill>
                        </a:rPr>
                        <a:t>До життя на суходолі</a:t>
                      </a:r>
                      <a:endParaRPr lang="ru-RU" sz="4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800" dirty="0" smtClean="0">
                          <a:solidFill>
                            <a:srgbClr val="FFFF00"/>
                          </a:solidFill>
                        </a:rPr>
                        <a:t>До життя у воді</a:t>
                      </a:r>
                      <a:endParaRPr lang="ru-RU" sz="4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0779" y="378773"/>
            <a:ext cx="6449705" cy="1422731"/>
          </a:xfrm>
          <a:solidFill>
            <a:srgbClr val="8EE773"/>
          </a:solidFill>
          <a:effectLst>
            <a:softEdge rad="63500"/>
          </a:effectLst>
        </p:spPr>
        <p:txBody>
          <a:bodyPr/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Пристосування</a:t>
            </a:r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жаб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354" y="378773"/>
            <a:ext cx="4012752" cy="2500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18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680" y="1875891"/>
            <a:ext cx="2622751" cy="349700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636" t="20298" r="12170" b="10448"/>
          <a:stretch/>
        </p:blipFill>
        <p:spPr>
          <a:xfrm>
            <a:off x="3128875" y="365124"/>
            <a:ext cx="8826563" cy="6227965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8068101" y="6050252"/>
            <a:ext cx="764274" cy="4230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5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003809" y="2770110"/>
            <a:ext cx="764274" cy="4230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1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03827" y="1451176"/>
            <a:ext cx="764274" cy="4230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32579" y="2694615"/>
            <a:ext cx="764274" cy="4230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3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96853" y="5379717"/>
            <a:ext cx="764274" cy="4230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4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3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ru-RU" sz="6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Сезонні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ru-RU" sz="6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явища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 в </a:t>
            </a:r>
            <a:r>
              <a:rPr lang="ru-RU" sz="6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житті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ru-RU" sz="6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амфібій</a:t>
            </a:r>
            <a:endParaRPr lang="ru-RU" sz="6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2494365"/>
            <a:ext cx="10515600" cy="3468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Весняне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пробудження</a:t>
            </a:r>
            <a:endParaRPr lang="ru-RU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Розмноження (нерест) </a:t>
            </a:r>
          </a:p>
          <a:p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Літня активність </a:t>
            </a:r>
          </a:p>
          <a:p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Зимівля 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31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955</TotalTime>
  <Words>209</Words>
  <Application>Microsoft Office PowerPoint</Application>
  <PresentationFormat>Широкоэкранный</PresentationFormat>
  <Paragraphs>71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Comic Sans MS</vt:lpstr>
      <vt:lpstr>Times New Roman</vt:lpstr>
      <vt:lpstr>Тема Office</vt:lpstr>
      <vt:lpstr> </vt:lpstr>
      <vt:lpstr>Презентация PowerPoint</vt:lpstr>
      <vt:lpstr>Клас Земноводні або Амфібії  це хордові хребетні тварини, які займають проміжне положення між наземними та водними формами</vt:lpstr>
      <vt:lpstr>Загальні особливості земноводних</vt:lpstr>
      <vt:lpstr>Визначте відмінне в зовнішній будові жаби та риби</vt:lpstr>
      <vt:lpstr>Зовнішня будова</vt:lpstr>
      <vt:lpstr>Пристосування жаб</vt:lpstr>
      <vt:lpstr>Презентация PowerPoint</vt:lpstr>
      <vt:lpstr>Сезонні явища в житті амфібій</vt:lpstr>
      <vt:lpstr>Презентация PowerPoint</vt:lpstr>
      <vt:lpstr>Жабкам – з любов’ю …..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30</cp:revision>
  <dcterms:created xsi:type="dcterms:W3CDTF">2020-12-04T08:15:30Z</dcterms:created>
  <dcterms:modified xsi:type="dcterms:W3CDTF">2021-06-08T18:01:24Z</dcterms:modified>
</cp:coreProperties>
</file>