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10F"/>
    <a:srgbClr val="13915E"/>
    <a:srgbClr val="AE0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38" d="100"/>
          <a:sy n="38" d="100"/>
        </p:scale>
        <p:origin x="7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507D2-81F8-4099-9523-67D33F81ED3D}" type="datetimeFigureOut">
              <a:rPr lang="uk-UA" smtClean="0"/>
              <a:pPr/>
              <a:t>24.05.2021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8399-17D6-4A1F-A48B-CD6BCEEDF97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87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77072"/>
            <a:ext cx="8363272" cy="2304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R="36576" lvl="0" algn="r">
              <a:spcBef>
                <a:spcPts val="0"/>
              </a:spcBef>
              <a:buClr>
                <a:srgbClr val="FF388C"/>
              </a:buClr>
              <a:buSzPct val="80000"/>
            </a:pPr>
            <a:r>
              <a:rPr lang="uk-UA" sz="2300" spc="0" smtClean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> </a:t>
            </a:r>
            <a:r>
              <a:rPr lang="uk-UA" sz="2300" spc="0" dirty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/>
            </a:r>
            <a:br>
              <a:rPr lang="uk-UA" sz="2300" spc="0" dirty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</a:br>
            <a:r>
              <a:rPr lang="uk-UA" sz="2300" spc="0" dirty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>Кочубей Людмила Миколаївна,</a:t>
            </a:r>
          </a:p>
          <a:p>
            <a:pPr marR="36576" lvl="0" algn="r">
              <a:spcBef>
                <a:spcPts val="0"/>
              </a:spcBef>
              <a:buClr>
                <a:srgbClr val="FF388C"/>
              </a:buClr>
              <a:buSzPct val="80000"/>
            </a:pPr>
            <a:r>
              <a:rPr lang="uk-UA" sz="2300" spc="0" dirty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>                                           КЗ « Степанівська ЗОШ І-ІІ ст.»</a:t>
            </a:r>
          </a:p>
          <a:p>
            <a:pPr marR="36576" lvl="0" algn="r">
              <a:spcBef>
                <a:spcPts val="0"/>
              </a:spcBef>
              <a:buClr>
                <a:srgbClr val="FF388C"/>
              </a:buClr>
              <a:buSzPct val="80000"/>
            </a:pPr>
            <a:r>
              <a:rPr lang="uk-UA" sz="2300" spc="0" dirty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>                                                     вчитель фізики</a:t>
            </a:r>
          </a:p>
          <a:p>
            <a:pPr marR="36576" lvl="0" algn="r">
              <a:spcBef>
                <a:spcPts val="0"/>
              </a:spcBef>
              <a:buClr>
                <a:srgbClr val="FF388C"/>
              </a:buClr>
              <a:buSzPct val="80000"/>
            </a:pPr>
            <a:r>
              <a:rPr lang="uk-UA" sz="2300" spc="0" dirty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>                                               </a:t>
            </a:r>
            <a:r>
              <a:rPr lang="uk-UA" sz="2300" spc="0" dirty="0" smtClean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>   </a:t>
            </a:r>
            <a:r>
              <a:rPr lang="uk-UA" sz="2300" spc="0" dirty="0">
                <a:ln>
                  <a:solidFill>
                    <a:srgbClr val="666666"/>
                  </a:solidFill>
                </a:ln>
                <a:solidFill>
                  <a:srgbClr val="24C10F"/>
                </a:solidFill>
                <a:latin typeface="Century Gothic"/>
              </a:rPr>
              <a:t>кваліфікаційна категорія - І 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Сучасні наземні телескопи. Астрономічні обсерваторії. 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AE0A54"/>
                </a:solidFill>
              </a:rPr>
              <a:t>Обсерваторія радіотелескоп «УРАН-2</a:t>
            </a:r>
            <a:endParaRPr lang="uk-UA" dirty="0">
              <a:solidFill>
                <a:srgbClr val="AE0A54"/>
              </a:solidFill>
            </a:endParaRPr>
          </a:p>
        </p:txBody>
      </p:sp>
      <p:pic>
        <p:nvPicPr>
          <p:cNvPr id="4" name="Содержимое 3" descr="Удень і вночі на варті неба: як у Степанівці Коломацької ОТГ відкривають  таємниці Всесвіту / Слово громад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143800" cy="37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4857760"/>
            <a:ext cx="535785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Наш навчальний заклад розташований на території села </a:t>
            </a:r>
            <a:r>
              <a:rPr lang="uk-UA" dirty="0" err="1" smtClean="0"/>
              <a:t>Степанівка</a:t>
            </a:r>
            <a:r>
              <a:rPr lang="uk-UA" dirty="0" smtClean="0"/>
              <a:t>. Саме в цьому селі функціонує обсерваторія радіотелескоп «УРАН-2», яка належить Полтавській гравіметричній обсерваторії інституту геофізики ім. С.І.Суботіна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B_IMG_16214195028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85728"/>
            <a:ext cx="4191028" cy="3143272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928802"/>
            <a:ext cx="464347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у 80-тих роках розпочалася гігантська робота з його створення в селі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Степанівка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за 25км від міста Полтава. Окрім побудови лабораторного корпусу,потрібно було розмістити на полі 512 антен,кожна з яких важила майже 700кг. У 1991 році було введено в дію першу чергу  телескопа,а на початку 1992року він запрацював повністю.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643966" cy="371477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 участь у циклі робіт « Розробка принципів наддалекої низькочастотної інтерферометрії, створення мережі радіоінтерферометрів для космічних досліджень і спостереження на ній» співробітники обсерваторії (</a:t>
            </a:r>
            <a:r>
              <a:rPr lang="uk-UA" dirty="0" err="1" smtClean="0"/>
              <a:t>В.Г.Булацен</a:t>
            </a:r>
            <a:r>
              <a:rPr lang="uk-UA" dirty="0" smtClean="0"/>
              <a:t>, </a:t>
            </a:r>
            <a:r>
              <a:rPr lang="uk-UA" dirty="0" err="1" smtClean="0"/>
              <a:t>А.І.Браженко</a:t>
            </a:r>
            <a:r>
              <a:rPr lang="uk-UA" dirty="0" smtClean="0"/>
              <a:t>)одержали в 1997р. Державну премію України в галузі науки і техніки.</a:t>
            </a:r>
          </a:p>
          <a:p>
            <a:endParaRPr lang="uk-UA" dirty="0"/>
          </a:p>
        </p:txBody>
      </p:sp>
      <p:pic>
        <p:nvPicPr>
          <p:cNvPr id="5" name="Рисунок 4" descr="Український радіоінтерферометр Академії Наук - 2 — Вікіпеді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996952"/>
            <a:ext cx="5417837" cy="365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solidFill>
                  <a:srgbClr val="24C10F"/>
                </a:solidFill>
              </a:rPr>
              <a:t>Дякую за увагу)))</a:t>
            </a:r>
            <a:endParaRPr lang="uk-UA" sz="8000" dirty="0">
              <a:solidFill>
                <a:srgbClr val="24C1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9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85736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uk-UA" sz="44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Телескоп</a:t>
            </a:r>
            <a:r>
              <a:rPr sz="4400" b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lang="uk-UA" sz="44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БТА</a:t>
            </a:r>
            <a:r>
              <a:rPr sz="4400" b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br>
              <a:rPr sz="4400" b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lang="uk-UA" sz="44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Північному Кавказі</a:t>
            </a:r>
            <a:r>
              <a:rPr lang="uk-UA" sz="44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uk-UA" sz="44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rPr>
            </a:br>
            <a:endParaRPr lang="uk-UA" dirty="0"/>
          </a:p>
        </p:txBody>
      </p:sp>
      <p:pic>
        <p:nvPicPr>
          <p:cNvPr id="4" name="Содержимое 3" descr="1280px-Big_asimutal_telesk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643734" cy="44481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56" y="6000768"/>
            <a:ext cx="585791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Купол </a:t>
            </a:r>
            <a:r>
              <a:rPr lang="ru-RU" b="1" dirty="0" err="1" smtClean="0"/>
              <a:t>обсерваторії</a:t>
            </a:r>
            <a:r>
              <a:rPr lang="ru-RU" b="1" dirty="0" smtClean="0"/>
              <a:t>, </a:t>
            </a:r>
          </a:p>
          <a:p>
            <a:pPr algn="ctr"/>
            <a:r>
              <a:rPr lang="uk-UA" b="1" dirty="0" smtClean="0"/>
              <a:t>де </a:t>
            </a:r>
            <a:r>
              <a:rPr lang="ru-RU" b="1" dirty="0" err="1" smtClean="0"/>
              <a:t>встановлено</a:t>
            </a:r>
            <a:r>
              <a:rPr lang="ru-RU" b="1" dirty="0" smtClean="0"/>
              <a:t> БТА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21457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БТА — великий </a:t>
            </a:r>
            <a:r>
              <a:rPr lang="ru-RU" sz="2400" b="1" dirty="0" err="1" smtClean="0"/>
              <a:t>азимутальний</a:t>
            </a:r>
            <a:r>
              <a:rPr lang="ru-RU" sz="2400" b="1" dirty="0" smtClean="0"/>
              <a:t> телескоп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діаметром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дзеркала</a:t>
            </a:r>
            <a:r>
              <a:rPr lang="ru-RU" sz="2400" b="1" dirty="0" smtClean="0"/>
              <a:t> 6 </a:t>
            </a:r>
            <a:r>
              <a:rPr lang="ru-RU" sz="2400" b="1" dirty="0" err="1" smtClean="0"/>
              <a:t>метрів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Споруджений</a:t>
            </a:r>
            <a:r>
              <a:rPr lang="ru-RU" sz="2400" b="1" dirty="0" smtClean="0"/>
              <a:t> 1975 року в СРСР, </a:t>
            </a:r>
            <a:r>
              <a:rPr lang="ru-RU" sz="2400" b="1" dirty="0" err="1" smtClean="0"/>
              <a:t>встановлений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Спеціальній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астрофізичній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обсерваторії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Північному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Кавказі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неподалік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станиці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Зеленчуцька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висоті</a:t>
            </a:r>
            <a:r>
              <a:rPr lang="ru-RU" sz="2400" b="1" dirty="0" smtClean="0"/>
              <a:t> 2070 м, на плато </a:t>
            </a:r>
            <a:r>
              <a:rPr lang="ru-RU" sz="2400" b="1" dirty="0" err="1" smtClean="0"/>
              <a:t>поблизу</a:t>
            </a:r>
            <a:r>
              <a:rPr lang="ru-RU" sz="2400" b="1" dirty="0" smtClean="0"/>
              <a:t> гори Пастухова</a:t>
            </a:r>
            <a:r>
              <a:rPr lang="ru-RU" b="1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152400"/>
            <a:ext cx="5143536" cy="120489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Телескоп</a:t>
            </a:r>
            <a:r>
              <a:rPr sz="44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БТА</a:t>
            </a:r>
            <a:r>
              <a:rPr sz="44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br>
              <a:rPr sz="44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endParaRPr lang="uk-UA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000372"/>
            <a:ext cx="5919058" cy="36994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14327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Телескоп</a:t>
            </a:r>
            <a:r>
              <a:rPr sz="40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БТА</a:t>
            </a:r>
            <a:b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Загальна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маса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конструкції</a:t>
            </a:r>
            <a:r>
              <a:rPr lang="ru-RU" sz="2800" b="1" dirty="0" smtClean="0"/>
              <a:t> телескопа становить </a:t>
            </a:r>
            <a:r>
              <a:rPr lang="ru-RU" sz="2800" b="1" dirty="0" err="1" smtClean="0"/>
              <a:t>близько</a:t>
            </a:r>
            <a:r>
              <a:rPr lang="ru-RU" sz="2800" b="1" dirty="0" smtClean="0"/>
              <a:t> 850 т, а </a:t>
            </a:r>
            <a:r>
              <a:rPr lang="ru-RU" sz="2800" b="1" dirty="0" err="1" smtClean="0"/>
              <a:t>маса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рухомої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частини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близько</a:t>
            </a:r>
            <a:r>
              <a:rPr lang="ru-RU" sz="2800" b="1" dirty="0" smtClean="0"/>
              <a:t> 650 т.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                    Головне </a:t>
            </a:r>
            <a:r>
              <a:rPr lang="ru-RU" sz="2800" b="1" dirty="0" err="1" smtClean="0"/>
              <a:t>дзеркало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діаметр</a:t>
            </a:r>
            <a:r>
              <a:rPr lang="ru-RU" sz="2800" b="1" dirty="0" smtClean="0"/>
              <a:t> 605 см.</a:t>
            </a:r>
            <a:br>
              <a:rPr lang="ru-RU" sz="2800" b="1" dirty="0" smtClean="0"/>
            </a:br>
            <a:r>
              <a:rPr lang="ru-RU" sz="2800" b="1" dirty="0" smtClean="0"/>
              <a:t>                    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вага становить </a:t>
            </a:r>
            <a:r>
              <a:rPr lang="ru-RU" sz="2800" b="1" dirty="0" err="1" smtClean="0"/>
              <a:t>близько</a:t>
            </a:r>
            <a:r>
              <a:rPr lang="ru-RU" sz="2800" b="1" dirty="0" smtClean="0"/>
              <a:t> 42 т. </a:t>
            </a:r>
            <a:endParaRPr lang="ru-RU" sz="2800" b="1" dirty="0"/>
          </a:p>
        </p:txBody>
      </p:sp>
      <p:pic>
        <p:nvPicPr>
          <p:cNvPr id="4" name="Содержимое 3" descr="25046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29" y="3500438"/>
            <a:ext cx="4249733" cy="2834539"/>
          </a:xfrm>
          <a:prstGeom prst="rect">
            <a:avLst/>
          </a:prstGeom>
        </p:spPr>
      </p:pic>
      <p:pic>
        <p:nvPicPr>
          <p:cNvPr id="5" name="Рисунок 4" descr="248972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0438"/>
            <a:ext cx="4364150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50"/>
          </a:xfrm>
        </p:spPr>
        <p:txBody>
          <a:bodyPr>
            <a:normAutofit/>
          </a:bodyPr>
          <a:lstStyle/>
          <a:p>
            <a:pPr algn="ctr"/>
            <a:r>
              <a:rPr sz="44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Very Large Teleskope (VLT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) 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9291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VLT</a:t>
            </a:r>
            <a:r>
              <a:rPr lang="uk-UA" sz="2400" b="1" dirty="0" smtClean="0"/>
              <a:t> - комплекс із чотирьох окремих дзеркальних телескопів з апертурою 8,2 м кожен,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працюють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оптичному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діапазоні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утворюють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величезний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інтерферометр</a:t>
            </a:r>
            <a:r>
              <a:rPr lang="ru-RU" sz="2400" b="1" dirty="0" smtClean="0"/>
              <a:t>.</a:t>
            </a:r>
            <a:endParaRPr lang="uk-UA" sz="2400" dirty="0"/>
          </a:p>
        </p:txBody>
      </p:sp>
      <p:pic>
        <p:nvPicPr>
          <p:cNvPr id="5" name="Содержимое 4" descr="1024px-Aerial_View_of_the_VLTI_with_Tunnels_Superimpos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3"/>
            <a:ext cx="6832686" cy="35004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Великий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бінокулярний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телескоп</a:t>
            </a:r>
            <a:r>
              <a:rPr sz="44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sz="44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285860"/>
            <a:ext cx="4286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LBT–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високотехнологічне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обладнання</a:t>
            </a:r>
            <a:r>
              <a:rPr lang="ru-RU" b="1" dirty="0" smtClean="0"/>
              <a:t> для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астрономічних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. 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LBT– </a:t>
            </a:r>
            <a:r>
              <a:rPr lang="ru-RU" b="1" dirty="0" smtClean="0"/>
              <a:t>телескоп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двома</a:t>
            </a:r>
            <a:r>
              <a:rPr lang="ru-RU" b="1" dirty="0" smtClean="0"/>
              <a:t> </a:t>
            </a:r>
            <a:r>
              <a:rPr lang="ru-RU" b="1" dirty="0" err="1" smtClean="0"/>
              <a:t>велетенськими</a:t>
            </a:r>
            <a:r>
              <a:rPr lang="ru-RU" b="1" dirty="0" smtClean="0"/>
              <a:t> </a:t>
            </a:r>
            <a:r>
              <a:rPr lang="ru-RU" b="1" dirty="0" err="1" smtClean="0"/>
              <a:t>дзеркалами</a:t>
            </a:r>
            <a:r>
              <a:rPr lang="ru-RU" b="1" dirty="0" smtClean="0"/>
              <a:t> </a:t>
            </a:r>
            <a:r>
              <a:rPr lang="ru-RU" b="1" dirty="0" err="1" smtClean="0"/>
              <a:t>діаметром</a:t>
            </a:r>
            <a:r>
              <a:rPr lang="ru-RU" b="1" dirty="0" smtClean="0"/>
              <a:t> 8,4 </a:t>
            </a:r>
            <a:r>
              <a:rPr lang="ru-RU" b="1" dirty="0" err="1" smtClean="0"/>
              <a:t>метри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en-US" dirty="0" smtClean="0"/>
              <a:t> </a:t>
            </a:r>
          </a:p>
          <a:p>
            <a:r>
              <a:rPr lang="ru-RU" dirty="0" smtClean="0"/>
              <a:t> </a:t>
            </a:r>
            <a:r>
              <a:rPr lang="en-US" b="1" dirty="0" smtClean="0"/>
              <a:t>LBT </a:t>
            </a:r>
            <a:r>
              <a:rPr lang="ru-RU" b="1" dirty="0" err="1" smtClean="0"/>
              <a:t>розміщений</a:t>
            </a:r>
            <a:r>
              <a:rPr lang="ru-RU" b="1" dirty="0" smtClean="0"/>
              <a:t> на </a:t>
            </a:r>
            <a:r>
              <a:rPr lang="ru-RU" b="1" dirty="0" err="1" smtClean="0"/>
              <a:t>висоті</a:t>
            </a:r>
            <a:r>
              <a:rPr lang="ru-RU" b="1" dirty="0" smtClean="0"/>
              <a:t> 3190 </a:t>
            </a:r>
            <a:r>
              <a:rPr lang="ru-RU" b="1" dirty="0" err="1" smtClean="0"/>
              <a:t>метрів</a:t>
            </a:r>
            <a:r>
              <a:rPr lang="ru-RU" b="1" dirty="0" smtClean="0"/>
              <a:t> над </a:t>
            </a:r>
            <a:r>
              <a:rPr lang="ru-RU" b="1" dirty="0" err="1" smtClean="0"/>
              <a:t>рівнем</a:t>
            </a:r>
            <a:r>
              <a:rPr lang="ru-RU" b="1" dirty="0" smtClean="0"/>
              <a:t> моря на </a:t>
            </a:r>
            <a:r>
              <a:rPr lang="ru-RU" b="1" dirty="0" err="1" smtClean="0"/>
              <a:t>горі</a:t>
            </a:r>
            <a:r>
              <a:rPr lang="en-US" b="1" dirty="0" smtClean="0"/>
              <a:t>  </a:t>
            </a:r>
            <a:r>
              <a:rPr lang="ru-RU" b="1" dirty="0" err="1" smtClean="0"/>
              <a:t>Грем</a:t>
            </a:r>
            <a:r>
              <a:rPr lang="en-US" b="1" dirty="0" smtClean="0"/>
              <a:t> </a:t>
            </a:r>
            <a:r>
              <a:rPr lang="ru-RU" b="1" dirty="0" smtClean="0"/>
              <a:t>в </a:t>
            </a:r>
            <a:r>
              <a:rPr lang="ru-RU" b="1" dirty="0" err="1" smtClean="0"/>
              <a:t>Аризоні</a:t>
            </a:r>
            <a:r>
              <a:rPr lang="ru-RU" b="1" dirty="0" smtClean="0"/>
              <a:t>. </a:t>
            </a:r>
            <a:endParaRPr lang="en-US" b="1" dirty="0" smtClean="0"/>
          </a:p>
          <a:p>
            <a:endParaRPr lang="en-US" dirty="0" smtClean="0"/>
          </a:p>
          <a:p>
            <a:r>
              <a:rPr lang="ru-RU" b="1" dirty="0" err="1" smtClean="0"/>
              <a:t>Змонтовані</a:t>
            </a:r>
            <a:r>
              <a:rPr lang="ru-RU" b="1" dirty="0" smtClean="0"/>
              <a:t> </a:t>
            </a:r>
            <a:r>
              <a:rPr lang="ru-RU" b="1" dirty="0" err="1" smtClean="0"/>
              <a:t>дзеркала</a:t>
            </a:r>
            <a:r>
              <a:rPr lang="ru-RU" b="1" dirty="0" smtClean="0"/>
              <a:t> на </a:t>
            </a:r>
            <a:r>
              <a:rPr lang="ru-RU" b="1" dirty="0" err="1" smtClean="0"/>
              <a:t>одній</a:t>
            </a:r>
            <a:r>
              <a:rPr lang="ru-RU" b="1" dirty="0" smtClean="0"/>
              <a:t>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одночасно</a:t>
            </a:r>
            <a:r>
              <a:rPr lang="ru-RU" b="1" dirty="0" smtClean="0"/>
              <a:t> </a:t>
            </a:r>
            <a:r>
              <a:rPr lang="ru-RU" b="1" dirty="0" err="1" smtClean="0"/>
              <a:t>наводяться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космічні</a:t>
            </a:r>
            <a:r>
              <a:rPr lang="ru-RU" b="1" dirty="0" smtClean="0"/>
              <a:t> </a:t>
            </a:r>
            <a:r>
              <a:rPr lang="ru-RU" b="1" dirty="0" err="1" smtClean="0"/>
              <a:t>об'єкти</a:t>
            </a:r>
            <a:r>
              <a:rPr lang="ru-RU" b="1" dirty="0" smtClean="0"/>
              <a:t>. За </a:t>
            </a:r>
            <a:r>
              <a:rPr lang="ru-RU" b="1" dirty="0" err="1" smtClean="0"/>
              <a:t>схожість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/>
              <a:t>біноклем</a:t>
            </a:r>
            <a:r>
              <a:rPr lang="ru-RU" b="1" dirty="0" smtClean="0"/>
              <a:t> </a:t>
            </a:r>
            <a:r>
              <a:rPr lang="ru-RU" b="1" dirty="0" err="1" smtClean="0"/>
              <a:t>і</a:t>
            </a:r>
            <a:r>
              <a:rPr lang="ru-RU" b="1" dirty="0" smtClean="0"/>
              <a:t> дала </a:t>
            </a:r>
            <a:r>
              <a:rPr lang="ru-RU" b="1" dirty="0" err="1" smtClean="0"/>
              <a:t>назву</a:t>
            </a:r>
            <a:r>
              <a:rPr lang="ru-RU" b="1" dirty="0" smtClean="0"/>
              <a:t> телескопу.</a:t>
            </a:r>
            <a:endParaRPr lang="uk-UA" dirty="0"/>
          </a:p>
        </p:txBody>
      </p:sp>
      <p:pic>
        <p:nvPicPr>
          <p:cNvPr id="6" name="Рисунок 5" descr="Large_Binocular_Telescope_-_November_200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90668"/>
            <a:ext cx="3961580" cy="528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19288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Телескоп  </a:t>
            </a:r>
            <a:r>
              <a:rPr lang="ru-RU" sz="2800" b="1" dirty="0" err="1" smtClean="0">
                <a:solidFill>
                  <a:schemeClr val="bg1"/>
                </a:solidFill>
              </a:rPr>
              <a:t>зібрали</a:t>
            </a:r>
            <a:r>
              <a:rPr lang="ru-RU" sz="2800" b="1" dirty="0" smtClean="0">
                <a:solidFill>
                  <a:schemeClr val="bg1"/>
                </a:solidFill>
              </a:rPr>
              <a:t>  в </a:t>
            </a:r>
            <a:r>
              <a:rPr lang="ru-RU" sz="2800" b="1" dirty="0" err="1" smtClean="0">
                <a:solidFill>
                  <a:schemeClr val="bg1"/>
                </a:solidFill>
              </a:rPr>
              <a:t>Італії</a:t>
            </a:r>
            <a:r>
              <a:rPr lang="ru-RU" sz="2800" b="1" dirty="0" smtClean="0">
                <a:solidFill>
                  <a:schemeClr val="bg1"/>
                </a:solidFill>
              </a:rPr>
              <a:t>.  В </a:t>
            </a:r>
            <a:r>
              <a:rPr lang="ru-RU" sz="2800" b="1" dirty="0" err="1" smtClean="0">
                <a:solidFill>
                  <a:schemeClr val="bg1"/>
                </a:solidFill>
              </a:rPr>
              <a:t>Арізону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його</a:t>
            </a:r>
            <a:r>
              <a:rPr lang="ru-RU" sz="2800" b="1" dirty="0" smtClean="0">
                <a:solidFill>
                  <a:schemeClr val="bg1"/>
                </a:solidFill>
              </a:rPr>
              <a:t> доставили  </a:t>
            </a:r>
            <a:r>
              <a:rPr lang="ru-RU" sz="2800" b="1" dirty="0" err="1" smtClean="0">
                <a:solidFill>
                  <a:schemeClr val="bg1"/>
                </a:solidFill>
              </a:rPr>
              <a:t>влітку</a:t>
            </a:r>
            <a:r>
              <a:rPr lang="ru-RU" sz="2800" b="1" dirty="0" smtClean="0">
                <a:solidFill>
                  <a:schemeClr val="bg1"/>
                </a:solidFill>
              </a:rPr>
              <a:t>  2002</a:t>
            </a:r>
          </a:p>
          <a:p>
            <a:r>
              <a:rPr lang="ru-RU" dirty="0" smtClean="0"/>
              <a:t>Телескоп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змонтовано</a:t>
            </a:r>
            <a:r>
              <a:rPr lang="ru-RU" dirty="0" smtClean="0"/>
              <a:t> у </a:t>
            </a:r>
            <a:r>
              <a:rPr lang="ru-RU" dirty="0" err="1" smtClean="0"/>
              <a:t>жовтні</a:t>
            </a:r>
            <a:r>
              <a:rPr lang="ru-RU" dirty="0" smtClean="0"/>
              <a:t> 2004 року.  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Великий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бінокулярний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телескоп</a:t>
            </a: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uk-UA" sz="4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</a:br>
            <a:endParaRPr lang="uk-UA" dirty="0"/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000371"/>
            <a:ext cx="4649004" cy="3482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214686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Перше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єдиним</a:t>
            </a:r>
            <a:r>
              <a:rPr lang="ru-RU" sz="2000" dirty="0" smtClean="0">
                <a:solidFill>
                  <a:schemeClr val="bg1"/>
                </a:solidFill>
              </a:rPr>
              <a:t> на той час </a:t>
            </a:r>
            <a:r>
              <a:rPr lang="ru-RU" sz="2000" dirty="0" err="1" smtClean="0">
                <a:solidFill>
                  <a:schemeClr val="bg1"/>
                </a:solidFill>
              </a:rPr>
              <a:t>дзеркалом</a:t>
            </a:r>
            <a:r>
              <a:rPr lang="ru-RU" sz="2000" dirty="0" smtClean="0">
                <a:solidFill>
                  <a:schemeClr val="bg1"/>
                </a:solidFill>
              </a:rPr>
              <a:t> -12 </a:t>
            </a:r>
            <a:r>
              <a:rPr lang="ru-RU" sz="2000" dirty="0" err="1" smtClean="0">
                <a:solidFill>
                  <a:schemeClr val="bg1"/>
                </a:solidFill>
              </a:rPr>
              <a:t>жовтня</a:t>
            </a:r>
            <a:r>
              <a:rPr lang="ru-RU" sz="2000" dirty="0" smtClean="0">
                <a:solidFill>
                  <a:schemeClr val="bg1"/>
                </a:solidFill>
              </a:rPr>
              <a:t> 2005 року, яке дало </a:t>
            </a:r>
            <a:r>
              <a:rPr lang="ru-RU" sz="2000" dirty="0" err="1" smtClean="0">
                <a:solidFill>
                  <a:schemeClr val="bg1"/>
                </a:solidFill>
              </a:rPr>
              <a:t>змогу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побачити</a:t>
            </a:r>
            <a:r>
              <a:rPr lang="ru-RU" sz="2000" dirty="0" smtClean="0">
                <a:solidFill>
                  <a:schemeClr val="bg1"/>
                </a:solidFill>
              </a:rPr>
              <a:t> NGC 891у </a:t>
            </a:r>
            <a:r>
              <a:rPr lang="ru-RU" sz="2000" dirty="0" err="1" smtClean="0">
                <a:solidFill>
                  <a:schemeClr val="bg1"/>
                </a:solidFill>
              </a:rPr>
              <a:t>сузірї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Андромеди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857760"/>
            <a:ext cx="8643998" cy="200024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Телескоп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дзеркало</a:t>
            </a:r>
            <a:r>
              <a:rPr lang="ru-RU" b="1" dirty="0" smtClean="0"/>
              <a:t> </a:t>
            </a:r>
            <a:r>
              <a:rPr lang="ru-RU" b="1" dirty="0" err="1" smtClean="0"/>
              <a:t>діаметром</a:t>
            </a:r>
            <a:r>
              <a:rPr lang="ru-RU" b="1" dirty="0" smtClean="0"/>
              <a:t> 10,4 м, </a:t>
            </a:r>
            <a:r>
              <a:rPr lang="ru-RU" b="1" dirty="0" err="1" smtClean="0"/>
              <a:t>котре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36 </a:t>
            </a:r>
            <a:r>
              <a:rPr lang="ru-RU" b="1" dirty="0" err="1" smtClean="0"/>
              <a:t>шестикутних</a:t>
            </a:r>
            <a:r>
              <a:rPr lang="ru-RU" b="1" dirty="0" smtClean="0"/>
              <a:t> </a:t>
            </a:r>
            <a:r>
              <a:rPr lang="ru-RU" b="1" dirty="0" err="1" smtClean="0"/>
              <a:t>сегментів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передову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технологію</a:t>
            </a:r>
            <a:r>
              <a:rPr lang="ru-RU" b="1" dirty="0" smtClean="0"/>
              <a:t> </a:t>
            </a:r>
            <a:r>
              <a:rPr lang="ru-RU" b="1" dirty="0" err="1" smtClean="0"/>
              <a:t>спостереження</a:t>
            </a:r>
            <a:r>
              <a:rPr lang="ru-RU" b="1" dirty="0" smtClean="0"/>
              <a:t> за </a:t>
            </a:r>
            <a:r>
              <a:rPr lang="ru-RU" b="1" dirty="0" err="1" smtClean="0"/>
              <a:t>космічними</a:t>
            </a:r>
            <a:r>
              <a:rPr lang="ru-RU" b="1" dirty="0" smtClean="0"/>
              <a:t> </a:t>
            </a:r>
            <a:r>
              <a:rPr lang="ru-RU" b="1" dirty="0" err="1" smtClean="0"/>
              <a:t>тілами</a:t>
            </a:r>
            <a:r>
              <a:rPr lang="ru-RU" b="1" dirty="0" smtClean="0"/>
              <a:t>. Став до ладу 24 </a:t>
            </a:r>
            <a:r>
              <a:rPr lang="ru-RU" b="1" dirty="0" err="1" smtClean="0"/>
              <a:t>липня</a:t>
            </a:r>
            <a:r>
              <a:rPr lang="ru-RU" b="1" dirty="0" smtClean="0"/>
              <a:t> 2009 р. </a:t>
            </a:r>
            <a:r>
              <a:rPr lang="ru-RU" b="1" dirty="0" err="1" smtClean="0"/>
              <a:t>і</a:t>
            </a:r>
            <a:r>
              <a:rPr lang="ru-RU" b="1" dirty="0" smtClean="0"/>
              <a:t> на той час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найбільшим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621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Великий телескоп</a:t>
            </a:r>
            <a:b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Канарських островів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uk-UA" dirty="0"/>
          </a:p>
        </p:txBody>
      </p:sp>
      <p:pic>
        <p:nvPicPr>
          <p:cNvPr id="4" name="Рисунок 3" descr="f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571612"/>
            <a:ext cx="4033968" cy="30254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Телескопи « </a:t>
            </a:r>
            <a:r>
              <a:rPr lang="uk-UA" dirty="0" err="1" smtClean="0">
                <a:solidFill>
                  <a:srgbClr val="FF0000"/>
                </a:solidFill>
              </a:rPr>
              <a:t>Спітцер</a:t>
            </a:r>
            <a:r>
              <a:rPr lang="uk-UA" dirty="0" smtClean="0">
                <a:solidFill>
                  <a:srgbClr val="FF0000"/>
                </a:solidFill>
              </a:rPr>
              <a:t>» і « </a:t>
            </a:r>
            <a:r>
              <a:rPr lang="uk-UA" dirty="0" err="1" smtClean="0">
                <a:solidFill>
                  <a:srgbClr val="FF0000"/>
                </a:solidFill>
              </a:rPr>
              <a:t>Комптон</a:t>
            </a:r>
            <a:r>
              <a:rPr lang="uk-UA" dirty="0" smtClean="0">
                <a:solidFill>
                  <a:srgbClr val="FF0000"/>
                </a:solidFill>
              </a:rPr>
              <a:t>»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осмічний телескоп Spitzer відзначає 10-річний ювілей - наука та ІТ - Ваші  новин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928670"/>
            <a:ext cx="4143404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космічний апарат наукового призначення, запущений НАСА 25 серпня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2003 року (за допомогою ракети «Дельта») і призначений для спостереження космосу в інфрачервоному діапазоні. Став четвертим і останнім апаратом із серії «Великі обсерваторії». Припинив свою роботу 30 січня 2020 року.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Комптон (обсерваторія) — Вікіпеді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3407099" cy="35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928670"/>
            <a:ext cx="435768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космічна обсерваторія ,що працювала на орбіті Землі з 1991 по 2000 рік і </a:t>
            </a:r>
            <a:r>
              <a:rPr lang="uk-UA" dirty="0" err="1" smtClean="0"/>
              <a:t>детектувала</a:t>
            </a:r>
            <a:r>
              <a:rPr lang="uk-UA" dirty="0" smtClean="0"/>
              <a:t> випромінювання в інтервалі від 20кеВ до 30ГеВ. Телескоп «</a:t>
            </a:r>
            <a:r>
              <a:rPr lang="uk-UA" dirty="0" err="1" smtClean="0"/>
              <a:t>Комптон</a:t>
            </a:r>
            <a:r>
              <a:rPr lang="uk-UA" dirty="0" smtClean="0"/>
              <a:t>» належав до програми НАСА « Великі обсерваторії», запускався другим після телескопа « </a:t>
            </a:r>
            <a:r>
              <a:rPr lang="uk-UA" dirty="0" err="1" smtClean="0"/>
              <a:t>Хаббл</a:t>
            </a:r>
            <a:r>
              <a:rPr lang="uk-UA" dirty="0" smtClean="0"/>
              <a:t>») 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435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Constantia</vt:lpstr>
      <vt:lpstr>Times New Roman</vt:lpstr>
      <vt:lpstr>Wingdings 2</vt:lpstr>
      <vt:lpstr>Бумажная</vt:lpstr>
      <vt:lpstr>Сучасні наземні телескопи. Астрономічні обсерваторії.  </vt:lpstr>
      <vt:lpstr>Телескоп  БТА   на Північному Кавказі </vt:lpstr>
      <vt:lpstr>Телескоп  БТА  </vt:lpstr>
      <vt:lpstr>Телескоп  БТА  Загальна маса конструкції телескопа становить близько 850 т, а маса рухомої частини — близько 650 т.                       Головне дзеркало має діаметр 605 см.                      Його вага становить близько 42 т. </vt:lpstr>
      <vt:lpstr>Very Large Teleskope (VLT)  </vt:lpstr>
      <vt:lpstr>Великий бінокулярний телескоп </vt:lpstr>
      <vt:lpstr>Великий бінокулярний телескоп </vt:lpstr>
      <vt:lpstr>Великий телескоп Канарських островів  </vt:lpstr>
      <vt:lpstr>Телескопи « Спітцер» і « Комптон»</vt:lpstr>
      <vt:lpstr>Обсерваторія радіотелескоп «УРАН-2</vt:lpstr>
      <vt:lpstr>Презентация PowerPoint</vt:lpstr>
      <vt:lpstr>Презентация PowerPoint</vt:lpstr>
      <vt:lpstr>Дякую за увагу)))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наземні телескопи. Астрономічні обсерваторії.  </dc:title>
  <dc:creator>User</dc:creator>
  <cp:lastModifiedBy>Oleh</cp:lastModifiedBy>
  <cp:revision>19</cp:revision>
  <dcterms:created xsi:type="dcterms:W3CDTF">2021-05-19T07:25:45Z</dcterms:created>
  <dcterms:modified xsi:type="dcterms:W3CDTF">2021-05-24T11:39:46Z</dcterms:modified>
</cp:coreProperties>
</file>