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1506"/>
    <a:srgbClr val="000099"/>
    <a:srgbClr val="1BDF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8062912" cy="365284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1BDF3C"/>
                </a:solidFill>
              </a:rPr>
              <a:t>Принцип </a:t>
            </a:r>
            <a:r>
              <a:rPr lang="ru-RU" b="1" dirty="0" err="1" smtClean="0">
                <a:solidFill>
                  <a:srgbClr val="1BDF3C"/>
                </a:solidFill>
              </a:rPr>
              <a:t>дії</a:t>
            </a:r>
            <a:r>
              <a:rPr lang="ru-RU" b="1" dirty="0" smtClean="0">
                <a:solidFill>
                  <a:srgbClr val="1BDF3C"/>
                </a:solidFill>
              </a:rPr>
              <a:t> </a:t>
            </a:r>
            <a:r>
              <a:rPr lang="ru-RU" b="1" dirty="0" err="1" smtClean="0">
                <a:solidFill>
                  <a:srgbClr val="1BDF3C"/>
                </a:solidFill>
              </a:rPr>
              <a:t>і</a:t>
            </a:r>
            <a:r>
              <a:rPr lang="ru-RU" b="1" dirty="0" smtClean="0">
                <a:solidFill>
                  <a:srgbClr val="1BDF3C"/>
                </a:solidFill>
              </a:rPr>
              <a:t> </a:t>
            </a:r>
            <a:r>
              <a:rPr lang="ru-RU" b="1" dirty="0" err="1" smtClean="0">
                <a:solidFill>
                  <a:srgbClr val="1BDF3C"/>
                </a:solidFill>
              </a:rPr>
              <a:t>будова</a:t>
            </a:r>
            <a:r>
              <a:rPr lang="ru-RU" b="1" dirty="0" smtClean="0">
                <a:solidFill>
                  <a:srgbClr val="1BDF3C"/>
                </a:solidFill>
              </a:rPr>
              <a:t> </a:t>
            </a:r>
            <a:r>
              <a:rPr lang="ru-RU" b="1" dirty="0" err="1" smtClean="0">
                <a:solidFill>
                  <a:srgbClr val="1BDF3C"/>
                </a:solidFill>
              </a:rPr>
              <a:t>оптичного</a:t>
            </a:r>
            <a:r>
              <a:rPr lang="ru-RU" b="1" dirty="0" smtClean="0">
                <a:solidFill>
                  <a:srgbClr val="1BDF3C"/>
                </a:solidFill>
              </a:rPr>
              <a:t> та </a:t>
            </a:r>
            <a:r>
              <a:rPr lang="ru-RU" b="1" dirty="0" err="1" smtClean="0">
                <a:solidFill>
                  <a:srgbClr val="1BDF3C"/>
                </a:solidFill>
              </a:rPr>
              <a:t>радіотелескопа</a:t>
            </a:r>
            <a:r>
              <a:rPr lang="ru-RU" b="1" dirty="0" smtClean="0">
                <a:solidFill>
                  <a:srgbClr val="1BDF3C"/>
                </a:solidFill>
              </a:rPr>
              <a:t>, </a:t>
            </a:r>
            <a:r>
              <a:rPr lang="ru-RU" b="1" dirty="0" err="1" smtClean="0">
                <a:solidFill>
                  <a:srgbClr val="1BDF3C"/>
                </a:solidFill>
              </a:rPr>
              <a:t>детекторів</a:t>
            </a:r>
            <a:r>
              <a:rPr lang="ru-RU" b="1" dirty="0" smtClean="0">
                <a:solidFill>
                  <a:srgbClr val="1BDF3C"/>
                </a:solidFill>
              </a:rPr>
              <a:t> нейтрино та </a:t>
            </a:r>
            <a:r>
              <a:rPr lang="ru-RU" b="1" dirty="0" err="1" smtClean="0">
                <a:solidFill>
                  <a:srgbClr val="1BDF3C"/>
                </a:solidFill>
              </a:rPr>
              <a:t>гравітаційних</a:t>
            </a:r>
            <a:r>
              <a:rPr lang="ru-RU" b="1" dirty="0" smtClean="0">
                <a:solidFill>
                  <a:srgbClr val="1BDF3C"/>
                </a:solidFill>
              </a:rPr>
              <a:t> </a:t>
            </a:r>
            <a:r>
              <a:rPr lang="ru-RU" b="1" dirty="0" err="1" smtClean="0">
                <a:solidFill>
                  <a:srgbClr val="1BDF3C"/>
                </a:solidFill>
              </a:rPr>
              <a:t>хвиль</a:t>
            </a:r>
            <a:r>
              <a:rPr lang="ru-RU" b="1" dirty="0" smtClean="0">
                <a:solidFill>
                  <a:srgbClr val="1BDF3C"/>
                </a:solidFill>
              </a:rPr>
              <a:t>.</a:t>
            </a:r>
            <a:endParaRPr lang="uk-UA" b="1" dirty="0">
              <a:solidFill>
                <a:srgbClr val="1BDF3C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4357694"/>
            <a:ext cx="8062912" cy="2071702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Виконала: </a:t>
            </a:r>
            <a:r>
              <a:rPr lang="uk-UA" dirty="0" smtClean="0">
                <a:solidFill>
                  <a:srgbClr val="FFFF00"/>
                </a:solidFill>
              </a:rPr>
              <a:t/>
            </a:r>
            <a:br>
              <a:rPr lang="uk-UA" dirty="0" smtClean="0">
                <a:solidFill>
                  <a:srgbClr val="FFFF00"/>
                </a:solidFill>
              </a:rPr>
            </a:br>
            <a:r>
              <a:rPr lang="uk-UA" dirty="0" smtClean="0">
                <a:solidFill>
                  <a:srgbClr val="FFFF00"/>
                </a:solidFill>
              </a:rPr>
              <a:t>Кочубей </a:t>
            </a:r>
            <a:r>
              <a:rPr lang="uk-UA" dirty="0" smtClean="0">
                <a:solidFill>
                  <a:srgbClr val="FFFF00"/>
                </a:solidFill>
              </a:rPr>
              <a:t>Людмила Миколаївна,</a:t>
            </a:r>
          </a:p>
          <a:p>
            <a:r>
              <a:rPr lang="uk-UA" dirty="0" smtClean="0">
                <a:solidFill>
                  <a:srgbClr val="FFFF00"/>
                </a:solidFill>
              </a:rPr>
              <a:t>                                       </a:t>
            </a:r>
            <a:r>
              <a:rPr lang="uk-UA" dirty="0" smtClean="0">
                <a:solidFill>
                  <a:srgbClr val="FFFF00"/>
                </a:solidFill>
              </a:rPr>
              <a:t>    </a:t>
            </a:r>
            <a:r>
              <a:rPr lang="uk-UA" dirty="0" err="1" smtClean="0">
                <a:solidFill>
                  <a:srgbClr val="FFFF00"/>
                </a:solidFill>
              </a:rPr>
              <a:t>КЗ</a:t>
            </a:r>
            <a:r>
              <a:rPr lang="uk-UA" dirty="0" smtClean="0">
                <a:solidFill>
                  <a:srgbClr val="FFFF00"/>
                </a:solidFill>
              </a:rPr>
              <a:t> « </a:t>
            </a:r>
            <a:r>
              <a:rPr lang="uk-UA" dirty="0" err="1" smtClean="0">
                <a:solidFill>
                  <a:srgbClr val="FFFF00"/>
                </a:solidFill>
              </a:rPr>
              <a:t>Степанівська</a:t>
            </a:r>
            <a:r>
              <a:rPr lang="uk-UA" dirty="0" smtClean="0">
                <a:solidFill>
                  <a:srgbClr val="FFFF00"/>
                </a:solidFill>
              </a:rPr>
              <a:t> ЗОШ І-ІІ ст.»</a:t>
            </a:r>
          </a:p>
          <a:p>
            <a:r>
              <a:rPr lang="uk-UA" dirty="0" smtClean="0">
                <a:solidFill>
                  <a:srgbClr val="FFFF00"/>
                </a:solidFill>
              </a:rPr>
              <a:t>                                                     вчитель фізики</a:t>
            </a:r>
          </a:p>
          <a:p>
            <a:r>
              <a:rPr lang="uk-UA" dirty="0" smtClean="0">
                <a:solidFill>
                  <a:srgbClr val="FFFF00"/>
                </a:solidFill>
              </a:rPr>
              <a:t>                                                     кваліфікаційна категорія - І </a:t>
            </a:r>
            <a:endParaRPr lang="uk-UA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3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/>
              <a:t>Космічний телескоп «</a:t>
            </a:r>
            <a:r>
              <a:rPr lang="uk-UA" dirty="0" err="1" smtClean="0"/>
              <a:t>Хаббл</a:t>
            </a:r>
            <a:r>
              <a:rPr lang="uk-UA" dirty="0" smtClean="0"/>
              <a:t>»</a:t>
            </a:r>
            <a:endParaRPr lang="uk-UA" dirty="0"/>
          </a:p>
        </p:txBody>
      </p:sp>
      <p:pic>
        <p:nvPicPr>
          <p:cNvPr id="22530" name="Picture 2" descr="Габбл (телескоп) — Вікіпеді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785926"/>
            <a:ext cx="7286676" cy="485084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>
                <a:solidFill>
                  <a:srgbClr val="D81506"/>
                </a:solidFill>
              </a:rPr>
              <a:t>Дякую за увагу)))</a:t>
            </a:r>
            <a:endParaRPr lang="uk-UA" dirty="0">
              <a:solidFill>
                <a:srgbClr val="D81506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267494"/>
            <a:ext cx="4429156" cy="4733142"/>
          </a:xfrm>
        </p:spPr>
        <p:txBody>
          <a:bodyPr>
            <a:normAutofit/>
          </a:bodyPr>
          <a:lstStyle/>
          <a:p>
            <a:r>
              <a:rPr lang="uk-UA" sz="3200" b="1" i="1" dirty="0" smtClean="0"/>
              <a:t>Телескоп (</a:t>
            </a:r>
            <a:r>
              <a:rPr lang="uk-UA" sz="3200" b="1" i="1" dirty="0" err="1" smtClean="0"/>
              <a:t>заст.—</a:t>
            </a:r>
            <a:r>
              <a:rPr lang="uk-UA" sz="3200" b="1" i="1" dirty="0" smtClean="0"/>
              <a:t> </a:t>
            </a:r>
            <a:r>
              <a:rPr lang="uk-UA" sz="3200" b="1" i="1" dirty="0" err="1" smtClean="0"/>
              <a:t>далекогляд</a:t>
            </a:r>
            <a:r>
              <a:rPr lang="uk-UA" sz="3200" b="1" i="1" dirty="0" smtClean="0"/>
              <a:t>) — прилад для спостереження віддалених об'єктів, був сконструйований Галілео Галілеєм у 1609 році. </a:t>
            </a:r>
            <a:endParaRPr lang="uk-UA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862482" y="5143512"/>
            <a:ext cx="4067236" cy="1357322"/>
          </a:xfrm>
        </p:spPr>
        <p:txBody>
          <a:bodyPr>
            <a:noAutofit/>
          </a:bodyPr>
          <a:lstStyle/>
          <a:p>
            <a:r>
              <a:rPr lang="uk-UA" sz="2000" i="1" dirty="0" smtClean="0">
                <a:solidFill>
                  <a:srgbClr val="00B0F0"/>
                </a:solidFill>
              </a:rPr>
              <a:t>Галілео Галілей італійський фізик, математик, астрономом і філософ </a:t>
            </a:r>
            <a:endParaRPr lang="uk-UA" sz="2000" dirty="0">
              <a:solidFill>
                <a:srgbClr val="00B0F0"/>
              </a:solidFill>
            </a:endParaRPr>
          </a:p>
        </p:txBody>
      </p:sp>
      <p:pic>
        <p:nvPicPr>
          <p:cNvPr id="1026" name="Picture 2" descr="Галилео Галилей - биография, информация, личная жизн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57166"/>
            <a:ext cx="3500462" cy="474487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largest-refractors-4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14414" y="1928802"/>
            <a:ext cx="6972320" cy="4543629"/>
          </a:xfrm>
        </p:spPr>
      </p:pic>
      <p:sp>
        <p:nvSpPr>
          <p:cNvPr id="6" name="Содержимое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50 </a:t>
            </a:r>
            <a:r>
              <a:rPr lang="ru-RU" i="1" dirty="0" err="1" smtClean="0"/>
              <a:t>сантиметровий</a:t>
            </a:r>
            <a:r>
              <a:rPr lang="ru-RU" i="1" dirty="0" smtClean="0"/>
              <a:t> телескоп у </a:t>
            </a:r>
            <a:r>
              <a:rPr lang="ru-RU" i="1" dirty="0" err="1" smtClean="0"/>
              <a:t>Ніцці</a:t>
            </a:r>
            <a:r>
              <a:rPr lang="ru-RU" i="1" dirty="0" smtClean="0"/>
              <a:t>, </a:t>
            </a:r>
            <a:r>
              <a:rPr lang="ru-RU" i="1" dirty="0" err="1" smtClean="0"/>
              <a:t>Франція</a:t>
            </a:r>
            <a:endParaRPr lang="uk-UA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>
            <a:spLocks noGrp="1"/>
          </p:cNvSpPr>
          <p:nvPr>
            <p:ph type="title"/>
          </p:nvPr>
        </p:nvSpPr>
        <p:spPr>
          <a:xfrm>
            <a:off x="4000496" y="1000108"/>
            <a:ext cx="4972057" cy="5643602"/>
          </a:xfrm>
        </p:spPr>
        <p:txBody>
          <a:bodyPr>
            <a:noAutofit/>
          </a:bodyPr>
          <a:lstStyle/>
          <a:p>
            <a:r>
              <a:rPr lang="uk-UA" sz="20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Конструктивно оптичний телескоп являє собою трубу, встановлену на монтуванні. Оптична система телескопа складається з декількох оптичних елементів (лінз, дзеркал)</a:t>
            </a:r>
            <a:r>
              <a:rPr lang="uk-UA" sz="2000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.Першим</a:t>
            </a:r>
            <a:r>
              <a:rPr lang="uk-UA" sz="20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оптичним приладом для астрономічних спостережень був телескоп-рефрактор схеми Галілея. Найпростіший телескоп </a:t>
            </a:r>
            <a:r>
              <a:rPr lang="uk-UA" sz="2000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складаєтся</a:t>
            </a:r>
            <a:r>
              <a:rPr lang="uk-UA" sz="20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з двох лінз — об'єктивом слугує </a:t>
            </a:r>
            <a:r>
              <a:rPr lang="uk-UA" sz="2000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двосторонньо</a:t>
            </a:r>
            <a:r>
              <a:rPr lang="uk-UA" sz="20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випукла лінза (збірна лінза), а окуляром </a:t>
            </a:r>
            <a:r>
              <a:rPr lang="uk-UA" sz="2000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двосторонньо</a:t>
            </a:r>
            <a:r>
              <a:rPr lang="uk-UA" sz="20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ввігнута лінза (</a:t>
            </a:r>
            <a:r>
              <a:rPr lang="uk-UA" sz="2000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розсіююча</a:t>
            </a:r>
            <a:r>
              <a:rPr lang="uk-UA" sz="20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лінза).</a:t>
            </a:r>
            <a:endParaRPr lang="uk-UA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5362" name="Picture 2" descr="Наука в 17 столітті | Велика Епох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3375445" cy="4714908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2714612" y="285728"/>
            <a:ext cx="350046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Оптичний телескоп</a:t>
            </a:r>
            <a:endParaRPr lang="uk-UA" sz="24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7918" y="142852"/>
            <a:ext cx="2786082" cy="857256"/>
          </a:xfrm>
          <a:solidFill>
            <a:srgbClr val="1BDF3C"/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uk-UA" sz="2000" i="1" dirty="0" err="1" smtClean="0">
                <a:solidFill>
                  <a:schemeClr val="tx1"/>
                </a:solidFill>
                <a:latin typeface="+mn-lt"/>
              </a:rPr>
              <a:t>Кадіоптричний</a:t>
            </a:r>
            <a:r>
              <a:rPr lang="uk-UA" sz="2000" i="1" dirty="0" smtClean="0">
                <a:solidFill>
                  <a:schemeClr val="tx1"/>
                </a:solidFill>
                <a:latin typeface="+mn-lt"/>
              </a:rPr>
              <a:t> телескоп</a:t>
            </a:r>
            <a:endParaRPr lang="uk-UA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214290"/>
            <a:ext cx="2928958" cy="634993"/>
          </a:xfrm>
          <a:solidFill>
            <a:srgbClr val="1BDF3C"/>
          </a:solidFill>
        </p:spPr>
        <p:txBody>
          <a:bodyPr/>
          <a:lstStyle/>
          <a:p>
            <a:r>
              <a:rPr lang="uk-UA" dirty="0" smtClean="0"/>
              <a:t>Рефрактор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71868" y="785794"/>
            <a:ext cx="2643206" cy="706431"/>
          </a:xfrm>
          <a:solidFill>
            <a:srgbClr val="1BDF3C"/>
          </a:solidFill>
        </p:spPr>
        <p:txBody>
          <a:bodyPr/>
          <a:lstStyle/>
          <a:p>
            <a:r>
              <a:rPr lang="uk-UA" dirty="0" smtClean="0"/>
              <a:t>Рефлектор</a:t>
            </a:r>
            <a:endParaRPr lang="uk-UA" dirty="0"/>
          </a:p>
        </p:txBody>
      </p:sp>
      <p:pic>
        <p:nvPicPr>
          <p:cNvPr id="17410" name="Picture 2" descr="Строение телескопа, рефлектор, рефрактор, зеркально-линзовый телескоп,  монтировка для телескоп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928670"/>
            <a:ext cx="3000396" cy="421484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85720" y="5429264"/>
            <a:ext cx="321471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</a:rPr>
              <a:t>Телескоп, </a:t>
            </a:r>
            <a:r>
              <a:rPr lang="ru-RU" i="1" dirty="0" err="1" smtClean="0">
                <a:solidFill>
                  <a:srgbClr val="7030A0"/>
                </a:solidFill>
              </a:rPr>
              <a:t>побудований</a:t>
            </a:r>
            <a:r>
              <a:rPr lang="ru-RU" i="1" dirty="0" smtClean="0">
                <a:solidFill>
                  <a:srgbClr val="7030A0"/>
                </a:solidFill>
              </a:rPr>
              <a:t> на </a:t>
            </a:r>
            <a:r>
              <a:rPr lang="ru-RU" i="1" dirty="0" err="1" smtClean="0">
                <a:solidFill>
                  <a:srgbClr val="7030A0"/>
                </a:solidFill>
              </a:rPr>
              <a:t>основі</a:t>
            </a:r>
            <a:r>
              <a:rPr lang="ru-RU" i="1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лінзової</a:t>
            </a:r>
            <a:r>
              <a:rPr lang="ru-RU" i="1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оптичної</a:t>
            </a:r>
            <a:r>
              <a:rPr lang="ru-RU" i="1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системи</a:t>
            </a:r>
            <a:r>
              <a:rPr lang="ru-RU" i="1" dirty="0" smtClean="0">
                <a:solidFill>
                  <a:srgbClr val="7030A0"/>
                </a:solidFill>
              </a:rPr>
              <a:t> (</a:t>
            </a:r>
            <a:r>
              <a:rPr lang="ru-RU" i="1" dirty="0" err="1" smtClean="0">
                <a:solidFill>
                  <a:srgbClr val="7030A0"/>
                </a:solidFill>
              </a:rPr>
              <a:t>діоптричної</a:t>
            </a:r>
            <a:r>
              <a:rPr lang="ru-RU" i="1" dirty="0" smtClean="0"/>
              <a:t>) </a:t>
            </a:r>
            <a:endParaRPr lang="uk-UA" dirty="0"/>
          </a:p>
        </p:txBody>
      </p:sp>
      <p:pic>
        <p:nvPicPr>
          <p:cNvPr id="17412" name="Picture 4" descr="Який телескоп вибрати, який телескоп купити телескоп рефрактор, телескоп  рефлектор — F.u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643050"/>
            <a:ext cx="2786082" cy="278605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428992" y="4500570"/>
            <a:ext cx="3286148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</a:rPr>
              <a:t>Телескоп </a:t>
            </a:r>
            <a:r>
              <a:rPr lang="ru-RU" i="1" dirty="0" err="1" smtClean="0">
                <a:solidFill>
                  <a:srgbClr val="7030A0"/>
                </a:solidFill>
              </a:rPr>
              <a:t>із</a:t>
            </a:r>
            <a:r>
              <a:rPr lang="ru-RU" i="1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дзеркальною</a:t>
            </a:r>
            <a:r>
              <a:rPr lang="ru-RU" i="1" dirty="0" smtClean="0">
                <a:solidFill>
                  <a:srgbClr val="7030A0"/>
                </a:solidFill>
              </a:rPr>
              <a:t> (</a:t>
            </a:r>
            <a:r>
              <a:rPr lang="ru-RU" i="1" dirty="0" err="1" smtClean="0">
                <a:solidFill>
                  <a:srgbClr val="7030A0"/>
                </a:solidFill>
              </a:rPr>
              <a:t>катоптичною</a:t>
            </a:r>
            <a:r>
              <a:rPr lang="ru-RU" i="1" dirty="0" smtClean="0">
                <a:solidFill>
                  <a:srgbClr val="7030A0"/>
                </a:solidFill>
              </a:rPr>
              <a:t>) системою</a:t>
            </a:r>
            <a:endParaRPr lang="uk-UA" dirty="0">
              <a:solidFill>
                <a:srgbClr val="7030A0"/>
              </a:solidFill>
            </a:endParaRPr>
          </a:p>
        </p:txBody>
      </p:sp>
      <p:pic>
        <p:nvPicPr>
          <p:cNvPr id="17414" name="Picture 6" descr="Телескопи&quot; - презентація з астрономії"/>
          <p:cNvPicPr>
            <a:picLocks noChangeAspect="1" noChangeArrowheads="1"/>
          </p:cNvPicPr>
          <p:nvPr/>
        </p:nvPicPr>
        <p:blipFill>
          <a:blip r:embed="rId4"/>
          <a:srcRect l="64113" t="21981" r="2770" b="19527"/>
          <a:stretch>
            <a:fillRect/>
          </a:stretch>
        </p:blipFill>
        <p:spPr bwMode="auto">
          <a:xfrm>
            <a:off x="6500826" y="1214422"/>
            <a:ext cx="2500330" cy="378621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4572000" y="5286388"/>
            <a:ext cx="4572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</a:rPr>
              <a:t>Телескоп, </a:t>
            </a:r>
            <a:r>
              <a:rPr lang="ru-RU" i="1" dirty="0" err="1" smtClean="0">
                <a:solidFill>
                  <a:srgbClr val="7030A0"/>
                </a:solidFill>
              </a:rPr>
              <a:t>що</a:t>
            </a:r>
            <a:r>
              <a:rPr lang="ru-RU" i="1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має</a:t>
            </a:r>
            <a:r>
              <a:rPr lang="ru-RU" i="1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змішану</a:t>
            </a:r>
            <a:r>
              <a:rPr lang="ru-RU" i="1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оптичну</a:t>
            </a:r>
            <a:r>
              <a:rPr lang="ru-RU" i="1" dirty="0" smtClean="0">
                <a:solidFill>
                  <a:srgbClr val="7030A0"/>
                </a:solidFill>
              </a:rPr>
              <a:t> систему (</a:t>
            </a:r>
            <a:r>
              <a:rPr lang="ru-RU" i="1" dirty="0" err="1" smtClean="0">
                <a:solidFill>
                  <a:srgbClr val="7030A0"/>
                </a:solidFill>
              </a:rPr>
              <a:t>дзеркально-лінзову</a:t>
            </a:r>
            <a:r>
              <a:rPr lang="ru-RU" i="1" dirty="0" smtClean="0">
                <a:solidFill>
                  <a:srgbClr val="7030A0"/>
                </a:solidFill>
              </a:rPr>
              <a:t>)</a:t>
            </a:r>
            <a:endParaRPr lang="uk-UA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142852"/>
            <a:ext cx="4071966" cy="857256"/>
          </a:xfrm>
        </p:spPr>
        <p:txBody>
          <a:bodyPr>
            <a:normAutofit fontScale="90000"/>
          </a:bodyPr>
          <a:lstStyle/>
          <a:p>
            <a:r>
              <a:rPr lang="uk-UA" sz="4000" dirty="0" smtClean="0"/>
              <a:t>Оптична схема</a:t>
            </a:r>
            <a:endParaRPr lang="uk-UA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500694" y="1285860"/>
            <a:ext cx="3257544" cy="71438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uk-UA" dirty="0" smtClean="0"/>
              <a:t>Рефрактор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14942" y="5286388"/>
            <a:ext cx="3214710" cy="706431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uk-UA" dirty="0" err="1" smtClean="0"/>
              <a:t>Кадіоптричний</a:t>
            </a:r>
            <a:r>
              <a:rPr lang="uk-UA" dirty="0" smtClean="0"/>
              <a:t> телескоп</a:t>
            </a:r>
            <a:endParaRPr lang="uk-UA" dirty="0"/>
          </a:p>
        </p:txBody>
      </p:sp>
      <p:pic>
        <p:nvPicPr>
          <p:cNvPr id="18434" name="Picture 2" descr="Телескоп - Wikiwa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5072074"/>
            <a:ext cx="4000528" cy="14001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18436" name="Picture 4" descr="Как устроены телескопы различных оптических схем? | Статьи на сайте  Познавая Ми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142984"/>
            <a:ext cx="4630739" cy="1348060"/>
          </a:xfrm>
          <a:prstGeom prst="rect">
            <a:avLst/>
          </a:prstGeom>
          <a:noFill/>
        </p:spPr>
      </p:pic>
      <p:pic>
        <p:nvPicPr>
          <p:cNvPr id="18438" name="Picture 6" descr="Телескоп рефлектор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3071810"/>
            <a:ext cx="4348188" cy="150535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714348" y="3286124"/>
            <a:ext cx="2714644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i="1" dirty="0" smtClean="0"/>
              <a:t>Рефлектор</a:t>
            </a:r>
          </a:p>
          <a:p>
            <a:endParaRPr lang="uk-UA" sz="24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>
            <a:off x="4857752" y="164305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571868" y="371475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>
            <a:off x="4214810" y="564357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285728"/>
            <a:ext cx="4714908" cy="857256"/>
          </a:xfrm>
        </p:spPr>
        <p:txBody>
          <a:bodyPr/>
          <a:lstStyle/>
          <a:p>
            <a:pPr algn="ctr"/>
            <a:r>
              <a:rPr lang="uk-UA" dirty="0" smtClean="0"/>
              <a:t>Призначення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214423"/>
            <a:ext cx="5286412" cy="5357850"/>
          </a:xfrm>
        </p:spPr>
        <p:txBody>
          <a:bodyPr>
            <a:normAutofit fontScale="77500" lnSpcReduction="20000"/>
          </a:bodyPr>
          <a:lstStyle/>
          <a:p>
            <a:r>
              <a:rPr lang="uk-UA" sz="3100" i="1" dirty="0" smtClean="0">
                <a:solidFill>
                  <a:srgbClr val="1BDF3C"/>
                </a:solidFill>
                <a:latin typeface="Arial" pitchFamily="34" charset="0"/>
                <a:cs typeface="Arial" pitchFamily="34" charset="0"/>
              </a:rPr>
              <a:t>Телескоп має три основні призначення: Збирати слабке випромінювання від небесних світил на приймальний пристрій (око,  спектрограф та ін.), що дозволяє побачити тьмяні об'єкти; Будувати у фокальній площині зображення об'єкта або певної ділянки неба, що дозволяє зафіксувати його; Розрізняти об'єкти, розташовані на близькій кутовій відстані один від одного, що зливаються під час спостережень неозброєним оком</a:t>
            </a:r>
            <a:r>
              <a:rPr lang="uk-UA" i="1" dirty="0" smtClean="0">
                <a:solidFill>
                  <a:srgbClr val="1BDF3C"/>
                </a:solidFill>
                <a:latin typeface="Arial" pitchFamily="34" charset="0"/>
                <a:cs typeface="Arial" pitchFamily="34" charset="0"/>
              </a:rPr>
              <a:t>.</a:t>
            </a:r>
            <a:endParaRPr lang="uk-UA" dirty="0">
              <a:solidFill>
                <a:srgbClr val="1BDF3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57818" y="4143380"/>
            <a:ext cx="3571932" cy="78581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телескоп </a:t>
            </a:r>
            <a:r>
              <a:rPr lang="ru-RU" dirty="0" err="1" smtClean="0"/>
              <a:t>простежів</a:t>
            </a:r>
            <a:r>
              <a:rPr lang="ru-RU" dirty="0" smtClean="0"/>
              <a:t> за </a:t>
            </a:r>
            <a:r>
              <a:rPr lang="ru-RU" dirty="0" err="1" smtClean="0"/>
              <a:t>народженням</a:t>
            </a:r>
            <a:r>
              <a:rPr lang="ru-RU" dirty="0" smtClean="0"/>
              <a:t> </a:t>
            </a:r>
            <a:r>
              <a:rPr lang="ru-RU" dirty="0" err="1" smtClean="0"/>
              <a:t>зірки</a:t>
            </a:r>
            <a:endParaRPr lang="uk-UA" dirty="0"/>
          </a:p>
        </p:txBody>
      </p:sp>
      <p:pic>
        <p:nvPicPr>
          <p:cNvPr id="19458" name="Picture 2" descr="Телескоп ALMA простежив за народженням зірки і її плане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214422"/>
            <a:ext cx="3726755" cy="285752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85728"/>
            <a:ext cx="5929354" cy="785818"/>
          </a:xfrm>
        </p:spPr>
        <p:txBody>
          <a:bodyPr/>
          <a:lstStyle/>
          <a:p>
            <a:r>
              <a:rPr lang="uk-UA" dirty="0" smtClean="0"/>
              <a:t>Телескопи ХХ століття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071546"/>
            <a:ext cx="82868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Наприкінці </a:t>
            </a:r>
            <a:r>
              <a:rPr lang="en-US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XIX (</a:t>
            </a:r>
            <a:r>
              <a:rPr lang="uk-UA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в </a:t>
            </a:r>
            <a:r>
              <a:rPr lang="en-US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XX </a:t>
            </a:r>
            <a:r>
              <a:rPr lang="uk-UA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ст.) характер астрономічної науки зазнав органічних змін. Основним предметом дослідження стали фізичні характеристики Сонця, планет, зір, зоряних систем. У результаті змінилися й вимоги до </a:t>
            </a:r>
            <a:r>
              <a:rPr lang="uk-UA" sz="20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телескопів.Дзеркала</a:t>
            </a:r>
            <a:r>
              <a:rPr lang="uk-UA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рефлекторів у минулому робили металевими зі спеціального сплаву, проте згодом, оптики перейшли на скляні дзеркала, які після механічної обробки вкривають тонкою плівкою металу, що має великий коефіцієнт відбивання</a:t>
            </a:r>
            <a:r>
              <a:rPr lang="uk-UA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 </a:t>
            </a:r>
            <a:endParaRPr lang="uk-UA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482" name="Picture 2" descr="Дуже великий телескоп зафіксував народження планети (ФОТО, ВІДЕО) -  MediaSapiens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4143380"/>
            <a:ext cx="4500594" cy="2571768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5900750" cy="9469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i="1" dirty="0" smtClean="0"/>
              <a:t>Радіотелескопи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500174"/>
            <a:ext cx="52864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i="1" dirty="0" smtClean="0">
                <a:solidFill>
                  <a:srgbClr val="000099"/>
                </a:solidFill>
              </a:rPr>
              <a:t>Радіотелескопи являють собою направленні антени, найчастіше параболічної форми. Оскільки радіодіапазон набагато ширший оптичного, конструкції радіотелескопів можуть значно відрізнятися.</a:t>
            </a:r>
            <a:endParaRPr lang="uk-UA" sz="3200" dirty="0">
              <a:solidFill>
                <a:srgbClr val="000099"/>
              </a:solidFill>
            </a:endParaRPr>
          </a:p>
        </p:txBody>
      </p:sp>
      <p:sp>
        <p:nvSpPr>
          <p:cNvPr id="21506" name="AutoShape 2" descr="Радіотелескоп — Вікіпед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1508" name="Picture 4" descr="Радіотелескоп — Вікіпеді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571612"/>
            <a:ext cx="2857500" cy="428625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92</TotalTime>
  <Words>202</Words>
  <PresentationFormat>Экран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Принцип дії і будова оптичного та радіотелескопа, детекторів нейтрино та гравітаційних хвиль.</vt:lpstr>
      <vt:lpstr>Телескоп (заст.— далекогляд) — прилад для спостереження віддалених об'єктів, був сконструйований Галілео Галілеєм у 1609 році. </vt:lpstr>
      <vt:lpstr>50 сантиметровий телескоп у Ніцці, Франція</vt:lpstr>
      <vt:lpstr>Конструктивно оптичний телескоп являє собою трубу, встановлену на монтуванні. Оптична система телескопа складається з декількох оптичних елементів (лінз, дзеркал).Першим оптичним приладом для астрономічних спостережень був телескоп-рефрактор схеми Галілея. Найпростіший телескоп складаєтся з двох лінз — об'єктивом слугує двосторонньо випукла лінза (збірна лінза), а окуляром двосторонньо ввігнута лінза (розсіююча лінза).</vt:lpstr>
      <vt:lpstr>Кадіоптричний телескоп</vt:lpstr>
      <vt:lpstr>Оптична схема</vt:lpstr>
      <vt:lpstr>Призначення</vt:lpstr>
      <vt:lpstr>Телескопи ХХ століття</vt:lpstr>
      <vt:lpstr>Радіотелескопи</vt:lpstr>
      <vt:lpstr>Космічний телескоп «Хаббл»</vt:lpstr>
      <vt:lpstr>Дякую за увагу)))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11</cp:revision>
  <dcterms:created xsi:type="dcterms:W3CDTF">2021-05-19T05:40:48Z</dcterms:created>
  <dcterms:modified xsi:type="dcterms:W3CDTF">2021-05-19T07:23:56Z</dcterms:modified>
</cp:coreProperties>
</file>