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0" r:id="rId2"/>
    <p:sldId id="299" r:id="rId3"/>
    <p:sldId id="311" r:id="rId4"/>
    <p:sldId id="326" r:id="rId5"/>
    <p:sldId id="330" r:id="rId6"/>
    <p:sldId id="339" r:id="rId7"/>
    <p:sldId id="346" r:id="rId8"/>
    <p:sldId id="345" r:id="rId9"/>
    <p:sldId id="351" r:id="rId10"/>
    <p:sldId id="301" r:id="rId11"/>
    <p:sldId id="342" r:id="rId12"/>
    <p:sldId id="341" r:id="rId13"/>
    <p:sldId id="340" r:id="rId14"/>
    <p:sldId id="344" r:id="rId15"/>
    <p:sldId id="302" r:id="rId16"/>
    <p:sldId id="343" r:id="rId17"/>
    <p:sldId id="314" r:id="rId18"/>
    <p:sldId id="309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46394-3618-493D-8B50-E79564812190}" type="datetimeFigureOut">
              <a:rPr lang="uk-UA" smtClean="0"/>
              <a:t>02.05.2021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72A5F-393A-445B-B321-71B0669E5B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535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0B98-5908-49E1-8460-3476E5AF7724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972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0B98-5908-49E1-8460-3476E5AF7724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06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0B98-5908-49E1-8460-3476E5AF7724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08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0EDAEB-4F81-4DB0-8BEF-53C3448CD748}" type="slidenum">
              <a:rPr lang="ru-RU" altLang="uk-UA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ru-RU" altLang="uk-U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7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3ADEF-92F4-4135-8260-570CC344F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249F73-3164-4F00-B447-60D7040B5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C78CCB-6EE9-465E-8ED1-F9AD62666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47217D-A66D-4A7E-9B63-96E85B5A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867EBA-2B23-4B81-82A2-C60B2F52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635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F8C91-98B2-4639-B56B-2C61FF90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A84DF-3803-4DE0-813E-9764C8BC1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ECB1A-5AC3-41B7-8B9D-18491365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93024-5409-4A08-837B-7316A8A3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6442A3-DCAF-4A89-854C-81E93C34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51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2F863F-CF9B-410B-B229-7C986271A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68ADE7-EDD3-4611-9B60-0B1D5C7D7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89D88-1CA2-4186-9DE3-D85B1521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CFC8DD-2F30-47F7-852A-8EB1AAD1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309E3E-C801-4844-AFD6-9412594F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78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82B17-1BB3-47D5-8A7D-865203C0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ECBE8-93EC-4315-8935-55C2B9CAA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E49911-61AF-478E-94BC-2DA30435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9C718-56FB-4FFC-B84B-B813768E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A08FA-1891-42D8-94FB-9C1446B9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733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97B79-E691-429A-A412-0690485A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DD22C8-0376-4E06-A39D-A30F58A13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FC40A6-5A2F-469F-980C-C0592740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C8B0CF-6B68-4341-9B6B-DA410D4A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39A1D-320C-4695-9159-1BB646FF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145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C980D-1651-45AD-9D39-BFD146E8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F558-CFF0-4422-87F3-2D0C327B1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1C6919-FAD1-4586-A2AA-AE7576FD6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61A904-CAFB-43D8-A4F3-B0E6C4F2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02.05.2021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E71CC0-367C-4ACE-AFDA-8A734854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39E158-F974-4DEC-9A24-D649BDFA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816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0AFE2-B153-4C0F-A2D5-125D4B45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643FB1-878E-472F-AB46-2331A10E9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F8E12C-2B7C-48B0-92BE-43929A9A5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67DC0B-585D-424B-B212-4BADB08E3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B5A6FF-7036-4766-8D15-B37E55C32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7279B2-3434-4B71-8FC2-108D7C3B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02.05.2021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52749F-FEF7-4CD1-A173-1C9895CF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21AE44-6333-4667-82E6-F6537F4B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41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97C67-C801-4D41-A039-5846B47B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177C46-9675-4498-A545-01D4C036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02.05.2021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6AD0D4-6581-4B7E-B699-BC050A99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6D5A4B-AA84-4424-B865-D2EA1D2F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61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2E0470-B5CE-4D87-A067-3EAE3C86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02.05.2021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73B641-28DD-470B-B0D1-0A42CF8C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337425-2D63-4557-A7BE-E954AE2E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14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E8AA5-8B41-43B8-88E2-2E8DA693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63EA2A-FA20-45BA-894F-D60FFE914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61448F-4FBE-403D-94F6-302C6B8C5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1CE1E-2996-4913-A684-F530B4A4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02.05.2021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B9A42D-218E-4BB6-98C9-ED2D641E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79A650-A8F0-404C-81C2-EE8BF110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028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C854C-0C40-4F8A-8957-E6832A83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FF6B3-6E1D-4802-B44D-7074997C2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AACBE-74F2-400B-BC2E-F7C86F004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99CDC9-B867-40D1-945F-9F328FDD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3BB-B659-49C3-BAD0-8E211D5385E8}" type="datetimeFigureOut">
              <a:rPr lang="uk-UA" smtClean="0"/>
              <a:t>02.05.2021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EECBDA-63F7-4B86-8EE3-45767E6F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970FA2-9E0C-4446-8AF6-33614F6E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237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4968D-1572-4BB2-AAC7-5F2A6F72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FF8305-7A80-49AF-97E1-D47170675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9EF9B-9050-4E8B-9834-3224DA57C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513BB-B659-49C3-BAD0-8E211D5385E8}" type="datetimeFigureOut">
              <a:rPr lang="uk-UA" smtClean="0"/>
              <a:t>02.05.2021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D81047-C479-43B9-BAA1-0404384F8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CCE2F-0034-48C9-9F37-3455ACA1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F29E3-C84F-4D54-A494-BCDCD2B0E9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88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555846" y="4854103"/>
            <a:ext cx="7907132" cy="182675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Підготувала </a:t>
            </a:r>
            <a:r>
              <a:rPr lang="uk-UA" sz="2800" i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Маліченко</a:t>
            </a:r>
            <a:r>
              <a:rPr lang="uk-UA" sz="2800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Л.Г.-вчитель астрономії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i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Круподеринська</a:t>
            </a:r>
            <a:r>
              <a:rPr lang="uk-UA" sz="2800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ЗОШ І-ІІІ ст.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i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Оржицької</a:t>
            </a:r>
            <a:r>
              <a:rPr lang="uk-UA" sz="2800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селищної ради</a:t>
            </a:r>
            <a:endParaRPr lang="uk-UA" sz="2800" i="1" dirty="0">
              <a:ln w="6600">
                <a:solidFill>
                  <a:sysClr val="windowText" lastClr="00000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Групувати 15"/>
          <p:cNvGrpSpPr/>
          <p:nvPr/>
        </p:nvGrpSpPr>
        <p:grpSpPr>
          <a:xfrm>
            <a:off x="155575" y="-144463"/>
            <a:ext cx="9860295" cy="2738807"/>
            <a:chOff x="-255020" y="255865"/>
            <a:chExt cx="8249882" cy="1426467"/>
          </a:xfrm>
        </p:grpSpPr>
        <p:sp>
          <p:nvSpPr>
            <p:cNvPr id="3" name="Місце для вмісту 3"/>
            <p:cNvSpPr txBox="1">
              <a:spLocks/>
            </p:cNvSpPr>
            <p:nvPr/>
          </p:nvSpPr>
          <p:spPr>
            <a:xfrm>
              <a:off x="-255020" y="552293"/>
              <a:ext cx="6952034" cy="812274"/>
            </a:xfrm>
            <a:custGeom>
              <a:avLst/>
              <a:gdLst>
                <a:gd name="connsiteX0" fmla="*/ 0 w 12212600"/>
                <a:gd name="connsiteY0" fmla="*/ 0 h 939106"/>
                <a:gd name="connsiteX1" fmla="*/ 12212600 w 12212600"/>
                <a:gd name="connsiteY1" fmla="*/ 0 h 939106"/>
                <a:gd name="connsiteX2" fmla="*/ 12212600 w 12212600"/>
                <a:gd name="connsiteY2" fmla="*/ 939106 h 939106"/>
                <a:gd name="connsiteX3" fmla="*/ 0 w 12212600"/>
                <a:gd name="connsiteY3" fmla="*/ 939106 h 939106"/>
                <a:gd name="connsiteX4" fmla="*/ 0 w 12212600"/>
                <a:gd name="connsiteY4" fmla="*/ 0 h 939106"/>
                <a:gd name="connsiteX0" fmla="*/ 90 w 12212690"/>
                <a:gd name="connsiteY0" fmla="*/ 0 h 939106"/>
                <a:gd name="connsiteX1" fmla="*/ 12212690 w 12212690"/>
                <a:gd name="connsiteY1" fmla="*/ 0 h 939106"/>
                <a:gd name="connsiteX2" fmla="*/ 12212690 w 12212690"/>
                <a:gd name="connsiteY2" fmla="*/ 939106 h 939106"/>
                <a:gd name="connsiteX3" fmla="*/ 90 w 12212690"/>
                <a:gd name="connsiteY3" fmla="*/ 939106 h 939106"/>
                <a:gd name="connsiteX4" fmla="*/ 168902 w 12212690"/>
                <a:gd name="connsiteY4" fmla="*/ 379828 h 939106"/>
                <a:gd name="connsiteX5" fmla="*/ 90 w 12212690"/>
                <a:gd name="connsiteY5" fmla="*/ 0 h 939106"/>
                <a:gd name="connsiteX0" fmla="*/ 90 w 12212690"/>
                <a:gd name="connsiteY0" fmla="*/ 0 h 939106"/>
                <a:gd name="connsiteX1" fmla="*/ 12212690 w 12212690"/>
                <a:gd name="connsiteY1" fmla="*/ 0 h 939106"/>
                <a:gd name="connsiteX2" fmla="*/ 12017919 w 12212690"/>
                <a:gd name="connsiteY2" fmla="*/ 416672 h 939106"/>
                <a:gd name="connsiteX3" fmla="*/ 12212690 w 12212690"/>
                <a:gd name="connsiteY3" fmla="*/ 939106 h 939106"/>
                <a:gd name="connsiteX4" fmla="*/ 90 w 12212690"/>
                <a:gd name="connsiteY4" fmla="*/ 939106 h 939106"/>
                <a:gd name="connsiteX5" fmla="*/ 168902 w 12212690"/>
                <a:gd name="connsiteY5" fmla="*/ 379828 h 939106"/>
                <a:gd name="connsiteX6" fmla="*/ 90 w 12212690"/>
                <a:gd name="connsiteY6" fmla="*/ 0 h 93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2690" h="939106">
                  <a:moveTo>
                    <a:pt x="90" y="0"/>
                  </a:moveTo>
                  <a:lnTo>
                    <a:pt x="12212690" y="0"/>
                  </a:lnTo>
                  <a:cubicBezTo>
                    <a:pt x="12205823" y="134052"/>
                    <a:pt x="12024786" y="282620"/>
                    <a:pt x="12017919" y="416672"/>
                  </a:cubicBezTo>
                  <a:lnTo>
                    <a:pt x="12212690" y="939106"/>
                  </a:lnTo>
                  <a:lnTo>
                    <a:pt x="90" y="939106"/>
                  </a:lnTo>
                  <a:cubicBezTo>
                    <a:pt x="-4599" y="766748"/>
                    <a:pt x="173591" y="552186"/>
                    <a:pt x="168902" y="379828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009589"/>
            </a:solidFill>
            <a:ln>
              <a:solidFill>
                <a:srgbClr val="009589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uk-UA" sz="4000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Дослідження електромагнітного випромінювання</a:t>
              </a:r>
              <a:endPara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8667" y="255865"/>
              <a:ext cx="1536195" cy="1426467"/>
            </a:xfrm>
            <a:prstGeom prst="ellipse">
              <a:avLst/>
            </a:prstGeom>
          </p:spPr>
        </p:pic>
      </p:grpSp>
      <p:sp>
        <p:nvSpPr>
          <p:cNvPr id="2" name="AutoShape 2" descr="РЕНТГЕНІВСЬКЕ ВИПРОМІНЮВАННЯ - Атомна і ядерна фізика - АТОМНА І ЯДЕРНА  ФІЗИКА - Фізика 11 клас - В.Д.Сиротюк"/>
          <p:cNvSpPr>
            <a:spLocks noChangeAspect="1" noChangeArrowheads="1"/>
          </p:cNvSpPr>
          <p:nvPr/>
        </p:nvSpPr>
        <p:spPr bwMode="auto">
          <a:xfrm>
            <a:off x="155575" y="-144463"/>
            <a:ext cx="3504340" cy="35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РЕНТГЕНІВСЬКЕ ВИПРОМІНЮВАННЯ - Атомна і ядерна фізика - АТОМНА І ЯДЕРНА  ФІЗИКА - Фізика 11 клас - В.Д.Сиротю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2" name="Picture 10" descr="https://encrypted-tbn0.gstatic.com/images?q=tbn:ANd9GcS_fj5mXcF6USEqvaGQzugmp0atPfvpWXxxSQ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84" y="1821660"/>
            <a:ext cx="4777365" cy="303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ncrypted-tbn0.gstatic.com/images?q=tbn:ANd9GcQSP9QRHjLrAWPU9u_-xdQ0L1_-v4u-AzgEYQ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11" y="2000130"/>
            <a:ext cx="4352986" cy="28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904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Радіотелескопи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128355" y="5729310"/>
            <a:ext cx="5696710" cy="78805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>
                <a:solidFill>
                  <a:srgbClr val="FFFF00"/>
                </a:solidFill>
                <a:latin typeface="Trebuchet MS" panose="020B0603020202020204" pitchFamily="34" charset="0"/>
              </a:rPr>
              <a:t>Радіотелескопи - для дослідження радіовипромінювань </a:t>
            </a: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5961888" y="1217823"/>
            <a:ext cx="6099048" cy="158191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>
                <a:solidFill>
                  <a:schemeClr val="bg1"/>
                </a:solidFill>
              </a:rPr>
              <a:t>Радіохвилі здебільшого без проблем проходять крізь земну атмосферу, </a:t>
            </a:r>
            <a:r>
              <a:rPr lang="ru-RU" sz="2200" dirty="0" err="1">
                <a:solidFill>
                  <a:schemeClr val="bg1"/>
                </a:solidFill>
              </a:rPr>
              <a:t>Завдяки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цьому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можливий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зв’язок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між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радіостанціями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розташованими</a:t>
            </a:r>
            <a:r>
              <a:rPr lang="ru-RU" sz="2200" dirty="0">
                <a:solidFill>
                  <a:schemeClr val="bg1"/>
                </a:solidFill>
              </a:rPr>
              <a:t> на </a:t>
            </a:r>
            <a:r>
              <a:rPr lang="ru-RU" sz="2200" dirty="0" err="1">
                <a:solidFill>
                  <a:schemeClr val="bg1"/>
                </a:solidFill>
              </a:rPr>
              <a:t>протилежних</a:t>
            </a:r>
            <a:r>
              <a:rPr lang="ru-RU" sz="2200" dirty="0">
                <a:solidFill>
                  <a:schemeClr val="bg1"/>
                </a:solidFill>
              </a:rPr>
              <a:t> точках </a:t>
            </a:r>
            <a:r>
              <a:rPr lang="ru-RU" sz="2200" dirty="0" err="1">
                <a:solidFill>
                  <a:schemeClr val="bg1"/>
                </a:solidFill>
              </a:rPr>
              <a:t>планети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  <a:endParaRPr lang="uk-UA" sz="22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5961888" y="2936621"/>
            <a:ext cx="6099048" cy="358074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Радіоастрономічні дослідження дозволяють: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200" dirty="0"/>
              <a:t>а) вивчати космічні об’єкти, дослідження яких іншими методами дає дуже обмежені відомості про їх фізичну природу;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200" dirty="0"/>
              <a:t>б) проводити ряд спостережень вдень і в погану погоду, а також орієнтуватися за радіоджерелами;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200" dirty="0"/>
              <a:t>в) радіолокаційними методами можна уточнити відстані до Місяця, планет і Сонця, а також дослідити метеори.</a:t>
            </a:r>
            <a:endParaRPr lang="uk-UA" sz="22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 descr="Результат пошуку зображень за запитом &quot;радіотелескоп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823"/>
            <a:ext cx="5825067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840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Рефлекторний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5638801" y="1627948"/>
            <a:ext cx="6366934" cy="163166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АНТЕНА – сферичне чи параболічне дзеркало з металу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5638802" y="3806620"/>
            <a:ext cx="6366933" cy="219389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rgbClr val="FFFF00"/>
                </a:solidFill>
              </a:rPr>
              <a:t>Принцип </a:t>
            </a:r>
            <a:r>
              <a:rPr lang="ru-RU" sz="4000" dirty="0" err="1">
                <a:solidFill>
                  <a:srgbClr val="FFFF00"/>
                </a:solidFill>
              </a:rPr>
              <a:t>роботи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такий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самий</a:t>
            </a:r>
            <a:r>
              <a:rPr lang="ru-RU" sz="4000" dirty="0">
                <a:solidFill>
                  <a:srgbClr val="FFFF00"/>
                </a:solidFill>
              </a:rPr>
              <a:t> як і у </a:t>
            </a:r>
            <a:r>
              <a:rPr lang="ru-RU" sz="4000" dirty="0" err="1">
                <a:solidFill>
                  <a:srgbClr val="FFFF00"/>
                </a:solidFill>
              </a:rPr>
              <a:t>оптичного</a:t>
            </a:r>
            <a:r>
              <a:rPr lang="ru-RU" sz="4000" dirty="0">
                <a:solidFill>
                  <a:srgbClr val="FFFF00"/>
                </a:solidFill>
              </a:rPr>
              <a:t> телескопа-рефлектора</a:t>
            </a:r>
            <a:endParaRPr lang="uk-UA" sz="54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Результат пошуку зображень за запитом &quot;радіотелескоп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2"/>
          <a:stretch/>
        </p:blipFill>
        <p:spPr bwMode="auto">
          <a:xfrm>
            <a:off x="363008" y="1310998"/>
            <a:ext cx="4632326" cy="468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232908" y="5978176"/>
            <a:ext cx="4892526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 Р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– 70 (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Євпаторія)  </a:t>
            </a:r>
          </a:p>
        </p:txBody>
      </p:sp>
    </p:spTree>
    <p:extLst>
      <p:ext uri="{BB962C8B-B14F-4D97-AF65-F5344CB8AC3E}">
        <p14:creationId xmlns:p14="http://schemas.microsoft.com/office/powerpoint/2010/main" val="32908028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Основні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складові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радіотелескопа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5638801" y="1310998"/>
            <a:ext cx="6366934" cy="163166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</a:rPr>
              <a:t>АНТЕНА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параболічне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металеве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дзеркало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приймає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радіохвилі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)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5638802" y="3195838"/>
            <a:ext cx="6366933" cy="219389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rgbClr val="FFFF00"/>
                </a:solidFill>
              </a:rPr>
              <a:t>ОПРОМІНЮВАЧ</a:t>
            </a:r>
            <a:r>
              <a:rPr lang="ru-RU" sz="3600" dirty="0">
                <a:solidFill>
                  <a:schemeClr val="bg1"/>
                </a:solidFill>
              </a:rPr>
              <a:t> (</a:t>
            </a:r>
            <a:r>
              <a:rPr lang="ru-RU" sz="3600" dirty="0" err="1">
                <a:solidFill>
                  <a:schemeClr val="bg1"/>
                </a:solidFill>
              </a:rPr>
              <a:t>пристрій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який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збирає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радіовипромінювання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направлене</a:t>
            </a:r>
            <a:r>
              <a:rPr lang="ru-RU" sz="3600" dirty="0">
                <a:solidFill>
                  <a:schemeClr val="bg1"/>
                </a:solidFill>
              </a:rPr>
              <a:t> на </a:t>
            </a:r>
            <a:r>
              <a:rPr lang="ru-RU" sz="3600" dirty="0" err="1">
                <a:solidFill>
                  <a:schemeClr val="bg1"/>
                </a:solidFill>
              </a:rPr>
              <a:t>нього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дзеркалом</a:t>
            </a:r>
            <a:r>
              <a:rPr lang="ru-RU" sz="3600" dirty="0">
                <a:solidFill>
                  <a:schemeClr val="bg1"/>
                </a:solidFill>
              </a:rPr>
              <a:t>) </a:t>
            </a:r>
            <a:endParaRPr lang="uk-UA" sz="4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5825066" y="5674755"/>
            <a:ext cx="6366934" cy="606842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ЧУТЛИВИЙ ПРИЙМАЧ</a:t>
            </a:r>
            <a:endParaRPr lang="uk-UA" sz="36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Результат пошуку зображень за запитом &quot;радіотелескоп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r="40216"/>
          <a:stretch/>
        </p:blipFill>
        <p:spPr bwMode="auto">
          <a:xfrm>
            <a:off x="541866" y="1415393"/>
            <a:ext cx="4233333" cy="456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53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Переваги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радіотелескопів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5825066" y="1336356"/>
            <a:ext cx="6366934" cy="158153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AutoNum type="arabicPeriod"/>
            </a:pPr>
            <a:r>
              <a:rPr lang="uk-UA" sz="3600" dirty="0">
                <a:solidFill>
                  <a:srgbClr val="FFFF00"/>
                </a:solidFill>
                <a:latin typeface="Trebuchet MS" panose="020B0603020202020204" pitchFamily="34" charset="0"/>
              </a:rPr>
              <a:t>Дослідження космічних об’єктів дає більше інформації про них</a:t>
            </a:r>
            <a:endParaRPr lang="uk-UA" sz="400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5825067" y="3055404"/>
            <a:ext cx="6366933" cy="1729959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Проводити спостереження можна цілодобово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5825066" y="4922881"/>
            <a:ext cx="6366934" cy="171498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Дозволяє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уточнити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відстані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об’єктів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Сонячної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системи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86"/>
          <a:stretch/>
        </p:blipFill>
        <p:spPr bwMode="auto">
          <a:xfrm>
            <a:off x="290831" y="1336356"/>
            <a:ext cx="5076781" cy="50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37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-496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Найбільші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радіотелескопи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717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48" y="1538634"/>
            <a:ext cx="5718739" cy="42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524614" y="5872771"/>
            <a:ext cx="4892526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 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 –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Гуйчжоу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Китай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 м)  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6802150" y="5896154"/>
            <a:ext cx="4892526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 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УТР-2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Харк</a:t>
            </a:r>
            <a:r>
              <a:rPr lang="uk-UA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Україна (</a:t>
            </a:r>
            <a:r>
              <a:rPr lang="uk-UA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Тподібна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1800м)</a:t>
            </a:r>
          </a:p>
        </p:txBody>
      </p:sp>
      <p:pic>
        <p:nvPicPr>
          <p:cNvPr id="7174" name="Picture 6" descr="http://intermarium.com.ua/wp-content/uploads/2016/05/p_527764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9" y="1538634"/>
            <a:ext cx="6006553" cy="42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602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-1282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Радіоінтерферометри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64008" y="4937901"/>
            <a:ext cx="5619750" cy="183550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565"/>
              </a:spcBef>
              <a:spcAft>
                <a:spcPts val="0"/>
              </a:spcAft>
              <a:buNone/>
              <a:tabLst>
                <a:tab pos="152400" algn="l"/>
                <a:tab pos="317500" algn="l"/>
                <a:tab pos="406400" algn="l"/>
                <a:tab pos="90170" algn="l"/>
                <a:tab pos="152400" algn="l"/>
                <a:tab pos="317500" algn="l"/>
              </a:tabLst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yriad Pro Light"/>
              </a:rPr>
              <a:t>Радіоінтерферометр - об’єднання кількох радіотелескопів</a:t>
            </a:r>
            <a:endParaRPr lang="uk-UA" sz="3600" dirty="0">
              <a:solidFill>
                <a:schemeClr val="bg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Myriad Pro Light"/>
            </a:endParaRP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5791200" y="1404183"/>
            <a:ext cx="6248400" cy="189293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err="1">
                <a:solidFill>
                  <a:schemeClr val="bg1"/>
                </a:solidFill>
              </a:rPr>
              <a:t>Антени</a:t>
            </a:r>
            <a:r>
              <a:rPr lang="ru-RU" sz="4000" dirty="0">
                <a:solidFill>
                  <a:schemeClr val="bg1"/>
                </a:solidFill>
              </a:rPr>
              <a:t>, </a:t>
            </a:r>
            <a:r>
              <a:rPr lang="ru-RU" sz="4000" dirty="0" err="1">
                <a:solidFill>
                  <a:schemeClr val="bg1"/>
                </a:solidFill>
              </a:rPr>
              <a:t>розташовані</a:t>
            </a:r>
            <a:r>
              <a:rPr lang="ru-RU" sz="4000" dirty="0">
                <a:solidFill>
                  <a:schemeClr val="bg1"/>
                </a:solidFill>
              </a:rPr>
              <a:t> на великих </a:t>
            </a:r>
            <a:r>
              <a:rPr lang="ru-RU" sz="4000" dirty="0" err="1">
                <a:solidFill>
                  <a:schemeClr val="bg1"/>
                </a:solidFill>
              </a:rPr>
              <a:t>відстанях</a:t>
            </a:r>
            <a:r>
              <a:rPr lang="ru-RU" sz="4000" dirty="0">
                <a:solidFill>
                  <a:schemeClr val="bg1"/>
                </a:solidFill>
              </a:rPr>
              <a:t> (Земля-</a:t>
            </a:r>
            <a:r>
              <a:rPr lang="ru-RU" sz="4000" dirty="0" err="1">
                <a:solidFill>
                  <a:schemeClr val="bg1"/>
                </a:solidFill>
              </a:rPr>
              <a:t>штучний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супутник</a:t>
            </a:r>
            <a:r>
              <a:rPr lang="ru-RU" sz="4000" dirty="0">
                <a:solidFill>
                  <a:schemeClr val="bg1"/>
                </a:solidFill>
              </a:rPr>
              <a:t> )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8196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" y="1177932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5791200" y="3583034"/>
            <a:ext cx="6248400" cy="254344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</a:rPr>
              <a:t>Роздільна здатність до 0,0001” - </a:t>
            </a:r>
            <a:r>
              <a:rPr lang="ru-RU" sz="4000" dirty="0" err="1">
                <a:solidFill>
                  <a:schemeClr val="bg1"/>
                </a:solidFill>
              </a:rPr>
              <a:t>це</a:t>
            </a:r>
            <a:r>
              <a:rPr lang="ru-RU" sz="4000" dirty="0">
                <a:solidFill>
                  <a:schemeClr val="bg1"/>
                </a:solidFill>
              </a:rPr>
              <a:t> в </a:t>
            </a:r>
            <a:r>
              <a:rPr lang="ru-RU" sz="4000" dirty="0" err="1">
                <a:solidFill>
                  <a:schemeClr val="bg1"/>
                </a:solidFill>
              </a:rPr>
              <a:t>сотні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разів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перевищує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можливість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оптичних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телескопів</a:t>
            </a:r>
            <a:r>
              <a:rPr lang="ru-RU" sz="4000" dirty="0">
                <a:solidFill>
                  <a:schemeClr val="bg1"/>
                </a:solidFill>
              </a:rPr>
              <a:t>.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408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Радіогратки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5655734" y="1438183"/>
            <a:ext cx="6366934" cy="277471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АНТЕНА –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</a:rPr>
              <a:t>має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 форму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</a:rPr>
              <a:t>великої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</a:rPr>
              <a:t>фазованої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</a:rPr>
              <a:t>решітки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, вони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</a:rPr>
              <a:t>розташовані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 у </a:t>
            </a:r>
            <a:r>
              <a:rPr lang="ru-RU" sz="4000" dirty="0" err="1">
                <a:solidFill>
                  <a:srgbClr val="FFFF00"/>
                </a:solidFill>
                <a:latin typeface="Trebuchet MS" panose="020B0603020202020204" pitchFamily="34" charset="0"/>
              </a:rPr>
              <a:t>певонму</a:t>
            </a: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</a:rPr>
              <a:t> порядку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5655734" y="4570146"/>
            <a:ext cx="6366933" cy="147772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</a:rPr>
              <a:t>Велика кількість таких антен зверху нагадує літеру «Т». </a:t>
            </a:r>
            <a:endParaRPr lang="uk-UA" sz="8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 descr="https://upload.wikimedia.org/wikipedia/commons/thumb/c/c8/A_dipole_of_UTR-2_radio_telescope_antenna_array_and_sunset_with_light_pillar.jpg/300px-A_dipole_of_UTR-2_radio_telescope_antenna_array_and_sunset_with_light_pil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4" y="1860741"/>
            <a:ext cx="5059989" cy="37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316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0" y="260351"/>
            <a:ext cx="9144000" cy="792163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ru-RU" altLang="uk-UA" sz="800">
                <a:solidFill>
                  <a:schemeClr val="bg1"/>
                </a:solidFill>
              </a:rPr>
              <a:t/>
            </a:r>
            <a:br>
              <a:rPr lang="ru-RU" altLang="uk-UA" sz="800">
                <a:solidFill>
                  <a:schemeClr val="bg1"/>
                </a:solidFill>
              </a:rPr>
            </a:br>
            <a:endParaRPr lang="ru-RU" altLang="uk-UA" sz="180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-8032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Електронн</a:t>
            </a:r>
            <a:r>
              <a:rPr lang="uk-UA" sz="43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прилади для реєстрації  </a:t>
            </a:r>
            <a:r>
              <a:rPr lang="uk-UA" sz="43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випромінювань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466059" y="4694320"/>
            <a:ext cx="3358736" cy="76544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Фотоелектронні помножувачі (ФЕП)</a:t>
            </a:r>
          </a:p>
        </p:txBody>
      </p:sp>
      <p:pic>
        <p:nvPicPr>
          <p:cNvPr id="1126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2" y="1195225"/>
            <a:ext cx="3376776" cy="33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466059" y="5582084"/>
            <a:ext cx="3358736" cy="115560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Потік фотонів у електричний струм</a:t>
            </a:r>
          </a:p>
        </p:txBody>
      </p:sp>
      <p:pic>
        <p:nvPicPr>
          <p:cNvPr id="11272" name="Picture 8" descr="Результат пошуку зображень за запитом &quot;Електронно-оптичні перетворювачі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23" y="1195225"/>
            <a:ext cx="3376776" cy="33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4045595" y="4633160"/>
            <a:ext cx="3684632" cy="88776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Електронно-оптичні перетворювачі (ЕОП) </a:t>
            </a:r>
          </a:p>
        </p:txBody>
      </p:sp>
      <p:sp>
        <p:nvSpPr>
          <p:cNvPr id="14" name="Місце для вмісту 3"/>
          <p:cNvSpPr txBox="1">
            <a:spLocks/>
          </p:cNvSpPr>
          <p:nvPr/>
        </p:nvSpPr>
        <p:spPr>
          <a:xfrm>
            <a:off x="4208543" y="5631646"/>
            <a:ext cx="3358736" cy="101122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Інфрачервоне у видиме світло</a:t>
            </a:r>
          </a:p>
        </p:txBody>
      </p:sp>
      <p:pic>
        <p:nvPicPr>
          <p:cNvPr id="11274" name="Picture 10" descr="Результат пошуку зображень за запитом &quot;прилади зарядового зв’язку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904" y="1195225"/>
            <a:ext cx="3714454" cy="33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Місце для вмісту 3"/>
          <p:cNvSpPr txBox="1">
            <a:spLocks/>
          </p:cNvSpPr>
          <p:nvPr/>
        </p:nvSpPr>
        <p:spPr>
          <a:xfrm>
            <a:off x="8096726" y="4694320"/>
            <a:ext cx="3684632" cy="88776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Прилади зарядового зв’язку (ПЗЗ) </a:t>
            </a:r>
          </a:p>
        </p:txBody>
      </p:sp>
      <p:sp>
        <p:nvSpPr>
          <p:cNvPr id="17" name="Місце для вмісту 3"/>
          <p:cNvSpPr txBox="1">
            <a:spLocks/>
          </p:cNvSpPr>
          <p:nvPr/>
        </p:nvSpPr>
        <p:spPr>
          <a:xfrm>
            <a:off x="8244763" y="5704403"/>
            <a:ext cx="3358736" cy="101122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отримання зображень</a:t>
            </a:r>
          </a:p>
        </p:txBody>
      </p:sp>
    </p:spTree>
    <p:extLst>
      <p:ext uri="{BB962C8B-B14F-4D97-AF65-F5344CB8AC3E}">
        <p14:creationId xmlns:p14="http://schemas.microsoft.com/office/powerpoint/2010/main" val="25903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440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Космічні </a:t>
            </a:r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промені, </a:t>
            </a:r>
            <a:r>
              <a:rPr lang="uk-UA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нейтрино</a:t>
            </a:r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гравітаційні хвилі</a:t>
            </a:r>
          </a:p>
        </p:txBody>
      </p:sp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103192" y="5647182"/>
            <a:ext cx="3985566" cy="88934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Космічні промені (протони)</a:t>
            </a:r>
          </a:p>
        </p:txBody>
      </p:sp>
      <p:pic>
        <p:nvPicPr>
          <p:cNvPr id="18434" name="Picture 2" descr="Результат пошуку зображень за запитом &quot;космічні промені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103192" y="2835241"/>
            <a:ext cx="3985566" cy="27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Результат пошуку зображень за запитом &quot;нейтрино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95" y="2790297"/>
            <a:ext cx="4075263" cy="27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4140354" y="5618346"/>
            <a:ext cx="4455961" cy="91817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Нейтрино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(нейтринні обсерваторії)</a:t>
            </a:r>
          </a:p>
        </p:txBody>
      </p:sp>
      <p:pic>
        <p:nvPicPr>
          <p:cNvPr id="18438" name="Picture 6" descr="Результат пошуку зображень за запитом &quot;гравітаційні хвилі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/>
          <a:stretch/>
        </p:blipFill>
        <p:spPr bwMode="auto">
          <a:xfrm>
            <a:off x="8319295" y="2790297"/>
            <a:ext cx="3493362" cy="267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Місце для вмісту 3"/>
          <p:cNvSpPr txBox="1">
            <a:spLocks/>
          </p:cNvSpPr>
          <p:nvPr/>
        </p:nvSpPr>
        <p:spPr>
          <a:xfrm>
            <a:off x="8622356" y="5723774"/>
            <a:ext cx="3190301" cy="67066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Гравітаційні хвилі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6141FAC-B724-4FB8-9CAC-1F8693124F0C}"/>
              </a:ext>
            </a:extLst>
          </p:cNvPr>
          <p:cNvSpPr txBox="1">
            <a:spLocks/>
          </p:cNvSpPr>
          <p:nvPr/>
        </p:nvSpPr>
        <p:spPr>
          <a:xfrm>
            <a:off x="0" y="1177902"/>
            <a:ext cx="12192000" cy="1512556"/>
          </a:xfrm>
          <a:prstGeom prst="rect">
            <a:avLst/>
          </a:prstGeom>
          <a:solidFill>
            <a:srgbClr val="92D050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/>
              <a:t>Крім спектру та ЕМ хвиль, важливу інформацію про небесні тіла доносять до нас потоки космічних променів (головним чином протони) та </a:t>
            </a:r>
            <a:r>
              <a:rPr lang="uk-UA" dirty="0" err="1"/>
              <a:t>нейтрино</a:t>
            </a:r>
            <a:r>
              <a:rPr lang="uk-UA" dirty="0"/>
              <a:t> (частинки, що не мають заряду, мають велику проникну здатність і майже не взаємодіють з речовиною). Вчені ведуть пошуки гравітаційних хвиль, і будують гравітаційні телескопи для їх дослідження.</a:t>
            </a:r>
          </a:p>
        </p:txBody>
      </p:sp>
    </p:spTree>
    <p:extLst>
      <p:ext uri="{BB962C8B-B14F-4D97-AF65-F5344CB8AC3E}">
        <p14:creationId xmlns:p14="http://schemas.microsoft.com/office/powerpoint/2010/main" val="5145785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Спостереження неозброєним оком </a:t>
            </a: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609600" y="5379128"/>
            <a:ext cx="4622800" cy="795868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Оком людина отримує 90% інформації</a:t>
            </a:r>
          </a:p>
        </p:txBody>
      </p:sp>
      <p:sp>
        <p:nvSpPr>
          <p:cNvPr id="9" name="Місце для вмісту 3">
            <a:extLst>
              <a:ext uri="{FF2B5EF4-FFF2-40B4-BE49-F238E27FC236}">
                <a16:creationId xmlns:a16="http://schemas.microsoft.com/office/drawing/2014/main" id="{E5E5001D-963E-4E9E-B2E4-C6A1F91D0CD9}"/>
              </a:ext>
            </a:extLst>
          </p:cNvPr>
          <p:cNvSpPr txBox="1">
            <a:spLocks/>
          </p:cNvSpPr>
          <p:nvPr/>
        </p:nvSpPr>
        <p:spPr>
          <a:xfrm>
            <a:off x="6096000" y="1109648"/>
            <a:ext cx="5757588" cy="5638623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>
                <a:solidFill>
                  <a:schemeClr val="bg1"/>
                </a:solidFill>
                <a:latin typeface="Trebuchet MS" panose="020B0603020202020204" pitchFamily="34" charset="0"/>
              </a:rPr>
              <a:t>Ще стародавні греки спостерігали неозброєним оком так само як і ми: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>
                <a:solidFill>
                  <a:schemeClr val="bg1"/>
                </a:solidFill>
                <a:latin typeface="Trebuchet MS" panose="020B0603020202020204" pitchFamily="34" charset="0"/>
              </a:rPr>
              <a:t>6000 зір, 5 планет Сонячної системи, Сонце і Місяць.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>
                <a:solidFill>
                  <a:schemeClr val="bg1"/>
                </a:solidFill>
                <a:latin typeface="Trebuchet MS" panose="020B0603020202020204" pitchFamily="34" charset="0"/>
              </a:rPr>
              <a:t>І найбільш віддалений об’єкт, який можна було спостерігати, знаходиться на відстані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>
                <a:solidFill>
                  <a:schemeClr val="bg1"/>
                </a:solidFill>
                <a:latin typeface="Trebuchet MS" panose="020B0603020202020204" pitchFamily="34" charset="0"/>
              </a:rPr>
              <a:t>2 мільйонів світлових років</a:t>
            </a:r>
            <a:endParaRPr lang="uk-UA" sz="32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 descr="Пов’язане зображення">
            <a:extLst>
              <a:ext uri="{FF2B5EF4-FFF2-40B4-BE49-F238E27FC236}">
                <a16:creationId xmlns:a16="http://schemas.microsoft.com/office/drawing/2014/main" id="{092C9C82-5160-4B37-B589-F3B7547A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647825"/>
            <a:ext cx="47498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818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Спостереження неозброєним оком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6096000" y="1426464"/>
            <a:ext cx="5892800" cy="5104564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Пройшли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роки і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людина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завдяки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розвитку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науки і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техніки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змогла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набагато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розширити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межі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«видимого»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Всесвіту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аматорський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телескоп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зафіксувати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 млн.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зірок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за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підрахунками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деяких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вчених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70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секстильйонів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не межа.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Кожного дня ми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відкриваємо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нові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кількість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зростає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Ми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можемо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розлядати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космічні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об’єкти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відстані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15 млрд. св. </a:t>
            </a:r>
            <a:r>
              <a:rPr lang="ru-RU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років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460D509-7103-4A5A-A839-831755DD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959446"/>
            <a:ext cx="57150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3881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1282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Спектральний</a:t>
            </a:r>
            <a:r>
              <a:rPr lang="ru-RU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аналіз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6262962" y="1436941"/>
            <a:ext cx="5757588" cy="508498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СПЕКТРАЛЬНИЙ АНАЛІЗ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метод,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заснований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вивченні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властивостей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випромінювання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об’єкта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зокрема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світла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йде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нього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386" name="Picture 2" descr="Результат пошуку зображень за запитом &quot;спектр сонц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2547"/>
            <a:ext cx="5885088" cy="389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961344" y="5771671"/>
            <a:ext cx="3962399" cy="750257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Спектр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Сонця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Використання спектрального аналізу дає змогу вивчати:</a:t>
            </a:r>
          </a:p>
        </p:txBody>
      </p:sp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254000" y="1355625"/>
            <a:ext cx="11416708" cy="81607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rgbClr val="FE7B1C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Температуру космічних об’єктів</a:t>
            </a: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254000" y="2446387"/>
            <a:ext cx="11416708" cy="944513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Хімічний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склад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254000" y="3653788"/>
            <a:ext cx="11416708" cy="127036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Наявність магнітного поля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254000" y="5187041"/>
            <a:ext cx="11416708" cy="127036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FE7B1C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Рух у просторі та їх напрямок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296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езультат пошуку зображень за запитом &quot;рентгеновский телескоп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22" y="3932575"/>
            <a:ext cx="3102642" cy="229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3" y="3633068"/>
            <a:ext cx="3451560" cy="25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-58390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Телескопи невидимого спектру</a:t>
            </a: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8131512" y="6028481"/>
            <a:ext cx="3527206" cy="76479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Ренгенівський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телескоп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8208368" y="3378010"/>
            <a:ext cx="3450350" cy="361436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Радіотелескоп</a:t>
            </a: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234073" y="5974623"/>
            <a:ext cx="3436088" cy="76479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Ультрафіолетовий телескоп</a:t>
            </a:r>
          </a:p>
        </p:txBody>
      </p:sp>
      <p:pic>
        <p:nvPicPr>
          <p:cNvPr id="1026" name="Picture 2" descr="Результат пошуку зображень за запитом &quot;радіотелескоп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94" y="1076720"/>
            <a:ext cx="3087170" cy="23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445" y="4045333"/>
            <a:ext cx="2904965" cy="2799217"/>
          </a:xfrm>
          <a:prstGeom prst="rect">
            <a:avLst/>
          </a:prstGeom>
        </p:spPr>
      </p:pic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4323015" y="6494189"/>
            <a:ext cx="3436088" cy="350361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Гамма </a:t>
            </a:r>
            <a:r>
              <a:rPr lang="en-US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uk-UA" sz="2800" dirty="0" smtClean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телескоп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Місце для вмісту 3">
            <a:extLst>
              <a:ext uri="{FF2B5EF4-FFF2-40B4-BE49-F238E27FC236}">
                <a16:creationId xmlns:a16="http://schemas.microsoft.com/office/drawing/2014/main" id="{5568DBD5-C869-49BA-BCCD-7A2556251080}"/>
              </a:ext>
            </a:extLst>
          </p:cNvPr>
          <p:cNvSpPr txBox="1">
            <a:spLocks/>
          </p:cNvSpPr>
          <p:nvPr/>
        </p:nvSpPr>
        <p:spPr>
          <a:xfrm>
            <a:off x="716886" y="1692070"/>
            <a:ext cx="6848777" cy="1271475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В сучасній астрономії використовують, крім оптичних, й інші телескопи: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542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-1282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Гамма, </a:t>
            </a:r>
            <a:r>
              <a:rPr lang="uk-UA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ренгенівські</a:t>
            </a:r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ультрафіолетові, інфрачервоні телескопи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073352" y="5428938"/>
            <a:ext cx="4527439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Інфрачервоний телескоп «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IRIS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</p:txBody>
      </p:sp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6280327" y="5428938"/>
            <a:ext cx="4892526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Ультрафіолетовий телескоп «</a:t>
            </a:r>
            <a:r>
              <a:rPr lang="en-US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Galex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</p:txBody>
      </p:sp>
      <p:pic>
        <p:nvPicPr>
          <p:cNvPr id="10242" name="Picture 2" descr="Ir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t="27836" b="29322"/>
          <a:stretch/>
        </p:blipFill>
        <p:spPr bwMode="auto">
          <a:xfrm>
            <a:off x="946798" y="1448121"/>
            <a:ext cx="4780549" cy="38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Мистецька ілюстрація на тему GALEX на навколоземній орбіт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t="25263" r="12742" b="24912"/>
          <a:stretch/>
        </p:blipFill>
        <p:spPr bwMode="auto">
          <a:xfrm>
            <a:off x="6464654" y="1347537"/>
            <a:ext cx="4523872" cy="38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465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-12823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Гамма, </a:t>
            </a:r>
            <a:r>
              <a:rPr lang="uk-UA" sz="4400" dirty="0" err="1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ренгенівські</a:t>
            </a:r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ультрафіолетові, інфрачервоні телескопи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 descr="Результат пошуку зображень за запитом &quot;чандр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3" y="1347537"/>
            <a:ext cx="4527439" cy="40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706162" y="5466564"/>
            <a:ext cx="4527439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Рентгенівський телескоп «</a:t>
            </a:r>
            <a:r>
              <a:rPr lang="uk-UA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Чандра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</p:txBody>
      </p:sp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6096000" y="5475872"/>
            <a:ext cx="4892526" cy="778460"/>
          </a:xfrm>
          <a:custGeom>
            <a:avLst/>
            <a:gdLst>
              <a:gd name="connsiteX0" fmla="*/ 0 w 12212600"/>
              <a:gd name="connsiteY0" fmla="*/ 0 h 939106"/>
              <a:gd name="connsiteX1" fmla="*/ 12212600 w 12212600"/>
              <a:gd name="connsiteY1" fmla="*/ 0 h 939106"/>
              <a:gd name="connsiteX2" fmla="*/ 12212600 w 12212600"/>
              <a:gd name="connsiteY2" fmla="*/ 939106 h 939106"/>
              <a:gd name="connsiteX3" fmla="*/ 0 w 12212600"/>
              <a:gd name="connsiteY3" fmla="*/ 939106 h 939106"/>
              <a:gd name="connsiteX4" fmla="*/ 0 w 12212600"/>
              <a:gd name="connsiteY4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212690 w 12212690"/>
              <a:gd name="connsiteY2" fmla="*/ 939106 h 939106"/>
              <a:gd name="connsiteX3" fmla="*/ 90 w 12212690"/>
              <a:gd name="connsiteY3" fmla="*/ 939106 h 939106"/>
              <a:gd name="connsiteX4" fmla="*/ 168902 w 12212690"/>
              <a:gd name="connsiteY4" fmla="*/ 379828 h 939106"/>
              <a:gd name="connsiteX5" fmla="*/ 90 w 12212690"/>
              <a:gd name="connsiteY5" fmla="*/ 0 h 939106"/>
              <a:gd name="connsiteX0" fmla="*/ 90 w 12212690"/>
              <a:gd name="connsiteY0" fmla="*/ 0 h 939106"/>
              <a:gd name="connsiteX1" fmla="*/ 12212690 w 12212690"/>
              <a:gd name="connsiteY1" fmla="*/ 0 h 939106"/>
              <a:gd name="connsiteX2" fmla="*/ 12017919 w 12212690"/>
              <a:gd name="connsiteY2" fmla="*/ 416672 h 939106"/>
              <a:gd name="connsiteX3" fmla="*/ 12212690 w 12212690"/>
              <a:gd name="connsiteY3" fmla="*/ 939106 h 939106"/>
              <a:gd name="connsiteX4" fmla="*/ 90 w 12212690"/>
              <a:gd name="connsiteY4" fmla="*/ 939106 h 939106"/>
              <a:gd name="connsiteX5" fmla="*/ 168902 w 12212690"/>
              <a:gd name="connsiteY5" fmla="*/ 379828 h 939106"/>
              <a:gd name="connsiteX6" fmla="*/ 90 w 12212690"/>
              <a:gd name="connsiteY6" fmla="*/ 0 h 93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690" h="939106">
                <a:moveTo>
                  <a:pt x="90" y="0"/>
                </a:moveTo>
                <a:lnTo>
                  <a:pt x="12212690" y="0"/>
                </a:lnTo>
                <a:cubicBezTo>
                  <a:pt x="12205823" y="134052"/>
                  <a:pt x="12024786" y="282620"/>
                  <a:pt x="12017919" y="416672"/>
                </a:cubicBezTo>
                <a:lnTo>
                  <a:pt x="12212690" y="939106"/>
                </a:lnTo>
                <a:lnTo>
                  <a:pt x="90" y="939106"/>
                </a:lnTo>
                <a:cubicBezTo>
                  <a:pt x="-4599" y="766748"/>
                  <a:pt x="173591" y="552186"/>
                  <a:pt x="168902" y="379828"/>
                </a:cubicBezTo>
                <a:lnTo>
                  <a:pt x="90" y="0"/>
                </a:lnTo>
                <a:close/>
              </a:path>
            </a:pathLst>
          </a:cu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Гамма телескоп «Комптон»</a:t>
            </a:r>
          </a:p>
        </p:txBody>
      </p:sp>
      <p:pic>
        <p:nvPicPr>
          <p:cNvPr id="9220" name="Picture 4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39" y="1347537"/>
            <a:ext cx="5447937" cy="40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74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160338"/>
            <a:ext cx="12192000" cy="1080938"/>
          </a:xfrm>
          <a:prstGeom prst="rect">
            <a:avLst/>
          </a:prstGeom>
          <a:solidFill>
            <a:srgbClr val="009589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Гамма - </a:t>
            </a:r>
            <a:r>
              <a:rPr lang="uk-UA" sz="4400" dirty="0">
                <a:solidFill>
                  <a:srgbClr val="FFFF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телескопи</a:t>
            </a:r>
            <a:endParaRPr lang="ru-RU" sz="4400" dirty="0">
              <a:solidFill>
                <a:srgbClr val="FFFF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utoShape 4" descr="data:image/jpeg;base64,/9j/4AAQSkZJRgABAQAAAQABAAD/2wCEAAoHCBUWFRgWFhUYGRgaGBocHBwaHBoYGB0cGhgaGhoaGBocJC4lHB4rHxoaJjgmKzAxNTU1GiQ7QDszPy40NTEBDAwMEA8QHhISHzErJCw0NDQ0NDQ0PjQ0NDQ0NDQ0NDQ0NDQ2NDQ0NDQ0NDQ0NDQ0NDQ0NDE0NDQ0NDQ0NDQ0NP/AABEIALcBEwMBIgACEQEDEQH/xAAcAAABBQEBAQAAAAAAAAAAAAAAAQIEBQYDBwj/xABCEAABAwIDBQUFBAkDBAMAAAABAAIRAyEEEjEFBkFRYSJxgZGhEzJCwfAHUrHRI1NicoKSorLhFRZDFDPC8XPS4v/EABkBAQEBAQEBAAAAAAAAAAAAAAABAgMEBf/EACgRAQEBAAEEAgIBAwUAAAAAAAABAhEDEjFREyFBYRQyoeEEInGBkf/aAAwDAQACEQMRAD8A8ZKcB9cE1CBdCpGGrAG4kctFGSqWcxrOrm8xZYWnnqhrdC705+SvK+3fZy1rpiYA90HqqTY7g15cZhoLjGtlBqmSXcCed1zmJrf34j0/NcZ5nmpft87wXuIBcMxAmATcgcY5Jcaxge4U3l7MxDXFuVxaDZxbwMcFB0TpX0pqdvEjy911eaVy5ErsXeGt+fQrgSvNpbSIQlEcVzZIhCEAhACEDp/wkSJSrA+eHlyT2vMQCYJE8pEwmtFv8x3QhvJbzysPYV0Dla7Px2HZTyvoZ35wScxbLQPd6T0VbUcCSQIEmBy6LvZxPLrm0ZlIDIAIIIOuog37N9bQZFrpcPg3vY97WOLGQXuAJDQ45QXHqU1jdSASAYmDHGJ5TBsuepZOVuuXdjVNpMGUuzNsQMt8xkEyLRAi9+IUFrlIpLixas8FWcwyxxaYIlpgw4QR4gwptGmVCwrJ4G34K9wNFbmbWbRSw6kMwot3qww+FJ4Kxp7OPJbmYxdM9VwwgR1UGvhStdX2cRwVZicLHBXth3MpiKZkk3JMkm5UOuzkr7F0VTYhsLlrLc0hWQglKscLxGUQhBCMHa8hA801CEEijUABF728FHK6McRccPHWyYpGreZIcwEmAnNPX5+CYI8fRJK6TTJ0piUlCloRCUtSLIEISlAgQlI5JFQ4Dr9ck1KEBWBz44aICQKfhxSyOLiQ7hxW8/YiArtSrFocIacwiS0Ejq0n3T1C4OTy8TIEDlM8OZ63S3huVJp13NBAcQHRIBIBi4zAa+KVj+q5OAEAGTxPDQWAI1FwU+msW1UphCmURooVNWOCcAQcod0MwbdCCrnyzVtgGn0v1HIrR7Po6KiwIWq2W0E9F3zPpz1Wj2Ts/NFlpqOzWgXC5bEpANlWy471eeEzOVbiNnNIssrtbZ2WbLdEKn23SBbMJjV5NTh5htCn00+rrOY1i121WX0WVxwPJddRc1UoTXIXHhvllZTyOPdymeg5Jp1QNVhDgb300526JicInomlAIQnWsgc903gC3CwtZc0FOtHX0V5ABP+V0c0QLieIEz42hcQnBApTU5MQBQlKCIQIU8vMRJiZjhKaAnMCBidmtCWdev1ZDmkGDYhUJCSUIATkOB+vrxTmugyOC5gpzT3eKnLUroCuzCo4cuzX/XRDlNplWGGiNTMi0Wi83nu4cVX0yzJMuz5hAgZcsc9ZngpFF4kLU+i1osA9avZeIPZBNhoO/VYfCV+i0OBxUQZv9aLvmuWnrOw8QIhXa812XtWOK1GG26IuVz3i88xM64aElUG3cWAIlc8Vt4QVldq7TzTdTGLz9mtcqnamIuVlsfV6Kzx2JmVnsZVldNVcoxqIUb2iFx5bURQhLKwEQgIQCAhCBZSIlCACVIhALoxpJgCSeAUjA4J9RwDRxEngO/8lr9m7FFO7Q5z+LhA7wNSB3LpnF1/wKDC7CLgC5xbzDW5iPXVTae7Dfic5v72UegkhaA4Fx+CBxlxaPHn4LozZR1JpjlYu9Pzld+zERR09g0dAMx5l1u/K2bd6uMHu3QaGvc1pP3C2x5F2YTHlKtNnbNYztZszp7mA844nqdFOyd5+axrWfEivL96cIKeIcGgBrgHAAQBIgwBoJBVKtv9oGBMU6oGksce/tNn+pYdcb5AhBKFkEoQnNaTogVpPD8krXLmgFBMY+/JS6D76/X5Ksa5d6dSFoq8w+IVnQxWizbK45qQzEredcM8NlhsdHFWDNpnmsUzGEAcPmFJbjrHvXWaZuWprbTJ4quxGPniqR+OUariyl0TKdisVPFVGIqrlUrqM+pK46rcPzoUfOhY5VEGvNA/BASKAJQgIQCAUJWoFmNCmgpeCUnpwQNQhCD0DcTF5qT6XxMdNuLXdRrcHzC1GTmfmvN9zcZkxLBwqdg97iMp/mA8yvTzT4R4wumb9CC1js3DKOOsnpK6BkrsWQRr5SPSwTnMI0E9/wAlu0NwzSCYsSOfEf4/BSAOsHx18reK5NaWkENsDJJ9THiVaswzjcaAgcpvcAwZtxWLRVY3YX/U0XU3OLQ6IdAJzAyIHevFarC0lp1BIPeDBX0hiKrZAa3K0AADuEX6nVeGb8YL2WNrACA5weP4xmPqSs2My81QSfkmoT2MJ0BPcJWWjEKQ3B1Dox57muPyXRmzKx0pP/ldynkr230nMREoJ05qwbsSuf8Aid6DhPErqN3sRAdkEEx7zNYm4BkWV7NejuntVj/H0UByuGbt1jwaNNTz7gujN2Kp1ewcdXc45K/Hr0nfn2pmvXZlRXDd13Reo0WPAnQxzXUbrxM1R8WjeXj1W50t+k+TPtTtrFdhW7Pirlm7FOB+lLj2ZLILTNiW20niutDdykYBL3aGJj4oOgVnS0l6mWddXTHVlqmbCw/Fjjb7zvvQeK609k4cf8LTbjmPxRz5K/Dtn5csU6qubnr0B+zaTBehTB1u1p+Lr0WT3mpsbWhrGtAa2coiSdSRoD3Ros76dzOa3nc1eFVnQucIXJsiELrQc0OaXDM0EEiYkTcTwUHNELfUtl4cta5rGkOuLHQgEOv36LtS2dRBj2bAP3Qfr/2u86Fv5cr1pPw87TmtJ0BK9EbTYHgFrcptIa0G2kW4iV1DRp+Q+tf6lqf6f9s3rfp543B1He7TeZ0hpPyXUbKrn/ifrF2kX5XXoIIgzM9Ijr+fiFzo1Jzhwl02JOknXrePIq/x57PmvphxsSuRPsz4lo5cCV3bu7X4hre93fynkVsrfXj8sw8E8PtEC/Hjb84/qWv4+fdT5qybd2sUwtqNaHFrg4FhLj2TOaBcgRwvbRe1YDYZrUmVG1Gta9odAaZE3g8jwKxmy6uRrS3Wm8+IJzX7wSFdbs7wVH0ajB2HsrVBkzAgS5zjBMWBFSB0C4dbM6U7reJ+3Xp6urxItsbsMUYe+oXMzQYaAGCCZuTNwBwUzC7Ca5zQ9zu0wOGVzbOtma4EddehWc3lxFQOYx762R5DXEvLmkwXtOSw4EcBpyVPRcA+zn5ZjMHFroOumh8VwzudSS5vM9umv9vl6W3d2hoc55y78gqelUdkh8BzC5jokAFji0kDkYnxTNiYqrTZ7PO2pBdkkO49r3nXmcwjqOq5YLEF73l0S/t26E03W4XYD/EmOrnWu2Xnz/Zep09TPdfr/KSwNeA4XGoWA+0fYT61fDmi3M54cw8hlIcC48AA51+i22GimHMMxnJbaRDyT4CZ81Wb5Yl7MFVdTfkcGth2h7TgC1h4OLZuLj1Haz6cM37UuH3YpYak0FjXvIOZz2g9oWOUOHZbBHzUSpUl7ruJDmyXRoQPdjRoDgB3Kn3HxznPq03vc7M0ObmJPukgxOk5h5K0xLYq/vsPm0//ALHkvV0u25l/6c9y91jtUADrEkCDJEGxLT6ELnoeNo1/ZOU8ORQ6/j+Lm/mEG/j/AOTfzC6uToMoGjswN9Ihpj8CuDahDshNsuYDqx+Vx8nN8l0iY+vebB9QuL/eYeeYeD2E/wBzAs6WO9IhpuA6A4QdJBlIRc2++Oke8OCQa95/vahuo72/hB/BaQvHhcu7u02Qnuq5oHZtERqc7eN+i5jgf3T5EtSgkeA5cn/5QRtnHsAcswt+zUMeilMcWmRIMEW197uXGi1oztbNnPmeZAdbpYeq6Ea/x/2gqTwuvI56/F32cDyQ7iL/ABejgUEXPXN6tBQdf5vViqHVXEzMn3tSeBB5rHb1j9PP7I/ucPktg7j/ABerAVkt7v8Aut6sH97lx6/9Lr0f6lFlPIoTELxPSEJzjN0BpP1yQa3dXGZmGmT2mXH7pPycf6hyV6sDsvFGlVa7gDDu42dotodqULfpGC3MeZuvZ0dy54v4efq4vPMSKjJHHWeM8/rvStfIDuf1+fmFFbtegJ/SNPjp1+uaZT2pQaHfpWEONtS5uh04dO5dO/M/Ln230nR9fX1YLlUs5ruB7J8fqFF/1rD/AKxvkfy7vJc6+3MO5uXONIByuHcSY4fNLvPuLMa9LS89fr5j+pXWFwrKrRkaA/7ogCIHazOdfQLK1du4cQ32gOWRmDXX6zF9B5KRg96cMxwJcSATbKfSRHH0CxrebOZftc4vP3FtVohlXKPde3L/ABNuPSfNJsCm5mLeSzNSqtAcSJaH2ABn4jlbH7xUbam+mDqtDYc1zcuV2T3SDrAIkAcOig1t8KAY0UwS9z2BxeCA0NfmD29QJGupnhfjred4415dJm519PQsQxr2Op3DmtljWZnkN93V83i14AzcYVFgNhvY/NXpvbSDHZi06R2g4hpJ5z4KHvXvIGtFPDNL672BxLW5jSbEzbV/IcLHkqbHbSpNawVMQXucCSDmc5pzaPaJyu6TwXz/AIt9OzPSsmf3Pt6ZqWc6nNanYDi17C6HseXgHM4kvADmu1hhOnD3lZDFTiGuyFguwtN4Lo1It7waslgcUcjHUiCwvD2kgglzDE3EgD1UzbG+DGPbRyPbmcw53ZYjPdwMnsyPTgu06WZvvnPjj9f+Od1bOK2WIvY5SIJM8I+I9AvNNtb4YbEVHUK1EvwwdDHscRUa4Ag1ANHA8rW56J+/G9gdT9hRcC6oP0rmkEBskCm0jnqeh6lecrramc/l6Nu9umW1m4jDYinVojNftNfBaey5sdl3fGnBTNrUyC14BIa8aXs7s/iWnwXnuydrVcNUFSi8tcDfi1wHBzTZw6FaE77GABRgkdoh5F+OQ5SQ0gCxldun1ZnNlY1i28r0NGUnMARYDiYcDM9xTDYd0+jgfwKzLt6jeKTQL2JJ1Eckz/dT/wBW3zPKF1+fLl8WmrYBpMRN4n3TmC5Yns6GzXAyBwY8ONv3SfNZc71VPuM/q5RzT6O9tRrmu9nTdlMwQ4g2iDfopetmyxqdLUvLUG3hBv8Asuj5p9fKD2Z93iIuHrIP3pqmexTkknR3EyRGZM/3PW+6zjwPHX4k+fP7T4dNfU4/xa9CHLp2e1OaTmjyzXWLO81c/cH8PSOaT/c1efg/kHKPwT58/tfhrXU2nO+1jlI6nI6R+C6sNxadLcDLNFjHbz4ktyZ2hubNAZT1jLrlnSB4Lh/r2I/Wf0s/+qk6+fS3o323biC6wgGLcLsjVMAv5erFhjt3EfrD/K0fJINtYj9a70HyT+RPSfDfbeveC0DKARqeJlnd0WU3uYc1N0WLImLSDJE87qq/1jEfrX+a41sW95Gd7nRpJmO5c+p1prPHDeOn23nlwyoXVC4OrghLmMRNkiAQhCAQgIQCEIQCAlAlIgcReyNDw/Ef5TUIJeAx76Ls7CASCCCJBB1BHJcKlQuJcblxJPeTJXMIQbbc7GNdT9m5zQ5r+yCQCQ+/ZBNzIOnMJ2/mHbkpOkB4cW5ZGYtcJmNYBbr+0sQEErXP1wz2/fJChCFloFCEIBASuKRAqVIEIFhAaiUAoFDEuUJEsoFyhLkCbKWUC5AgQE2UiB5TUkolAsoTZQgahAKEAhEoQCUhIhAFEJxaREjW46hNQCEIQASlqQIKAQhAKAQgolAIQhAQhAKEAhCEAhCEColIglAspSU1CBZRKRK1ASllNTnAcDPogQFIhCAQhCAQhCAQhCAQhCAQhCAQhCAQChCAQhSsJgatUxTpveRrlBMd54eKCKhbPZP2a7QrgOFMMaeLz+ETK1+D+xoNbmxGIiLmCGNjvId8kHjqUCV61it3tlYc5TicO5w4RUrn+ItkT0soT8Th2mKGLFP/AOPDubA6WF1O7Psee0tmV3aUnnrldHnEKR/oVeQC1rSeDnMB/lmfRa12Hwzz28e9xOhqU6kE+BMKS/dtsA08XhHzHZL8jwOB7YCnflOWNfsCq2znU2xwLwD4DU+C5t2M7i9o8z+C9Ap7mVXuysxGHzz7gEv8Q2CR1AITcbu1tGgbYZtQD46V/H3sw74Cnyfo5Y5m7giTXYOkT81JwW61N4l2JDCDcOYJ729u6nUtthph+FoujUO9oTPWHgBX+H3woANDNn0M0/CAD4EzdT5Icswd0KUwMUDabMB8+2FZbO+zGrXbnpYmkRp2iAf6XHmpjN7MO1xLcE4S4m9QOgnkwsIhXTd+sC9oD8A2RwdkDY4xAP4LV1J+YnLO1Psfxw0qYY973D/xVbivsz2gzSm1450yXfJbHG7xYOq0tYyu1sAFrcS5jY6MMhV1LFMY3KypVawkmHlpeOocMvpKS8+Dlg8bu1i6X/cw9RvUtMeHNVtTDPbqxw7wQvTmbRcwBvtW1GXzNz1A++kTAtyIPeq/GbJD2OeyqRFxmMCeVgb9wTu++F5eeJF6Pu/shtU+zrsY68BzXtzeVS3kB4LTYv7KMO8dg1qZgatDh5hxHorz+CXl4khelbV+yDGMvSLao4AENP8AVCy2L3K2hT97CVbcWtzjzbKqs8hSXYKoLGlUB6tI+SEEZCEIBCEIBCEIBCEIBCvth7qYrE9plPKwe9Uqdim0c8x18AVudh7pbNokOxFVtcNN3OcadMkfDSpMJqVDzmB0S3geb7L2VXxL8lCk+o7k1pMdXHRo6lazAfZvXLmtrvFNziBkY01KnUEiGA/xFej4neGWto4Jgo026wGU5A+FrBds982V/utRrk+0ewMa5sXLcxv8Vi7rEgXWe6c8QUG732ZYJh7dFzyPiqEuB00bAb6HvW6obMpU2xTpMEaCAB6C3kpdWo1olzg0cyQB5lU2O3pw9Me+HHobDv4+QKXUnkTP+kqEHNVOY/dENA5NHzJPgs1vZjqNBhZAqPOjXuzEawSDciVV4zbmJxD8tF7wL+52B3SVVv2DVzFz8rTq5znBx53iSSuWt+mpnljn4A1Hl7yJcfdbDWjpHBOdgWgnLYAcBc9BotJj8DTY3M2pnvFmFgA5kvOkqAyi0kGxFieIjoPmuZ2q+hhmsObLBOnMdw4fioWIpgEgfmrzFFrnGxPHl6KPUwsiQPBSp2KhjDYixGhBuO48Fe4He3G02uYKznBwiX9twjk430UB1B40Zb94eikMwD3kMDbnnYDvSU7Vbiqz6hJeZPko3sDMAX6/50VxVwJY4gmCOs99wo77aNmO/wAz1VZ7UfH0gx1nte4i8NblFuYtPDwSv2gwsDP+mo5h8YDw8249qOunBMdRJMBpTzgyB2iB0GqnKcIQpE6BScNgnOF83cG+GqPYOFwSuji5wDToOSpwUYN2jWm3JsT3nRTcFTqN4OE6xMDvsuDNjve0vYHOY3344d54DvXaixzLsdPw3u2T00Per3W+UWjKpaQ57A5ukljgbi92EE+Svm7YqtezK8tY0jsgOILTEtc59zwHRU2zccHODSwB/EF5DCBrLTGU6aHwWqxQpUm53ZSxxa7JDzlMAdl7oBJg6rUaaLY21nVXABsNvJFxJ0BF8p9LlXOKc4NLmNDnDhOWed1RUagxFINFN7GgdlznNLiRpOUzwHVRNr4zEsYCynkLHAlzSXMdqMrmETBsCesyus1xBoRiGHVpn9135JVgK29OZxd7Su2dWteMoPECWaTKRTvHgaEIXRQhCEAhCEGo3R3LxO0CfZZGsaYdUe6zdLBo7RMHlHUL0ajujgMAQ32bsViIkF8NYCOJ+6J0gOPVCFndsgqNvbYqYh3s6lR0iMlOmBTot7xq61pJ8tFo9h/Z9UBFStUa21g2XGNRJNj3IQuU+/LMabDbOweHeQQXVMokkHQknu1n0VjU25TPZYXFwvAAFtNXW8kiFrxFUO0dquJP6VzCCBz1vplI06qJtLaRYGl+RxLZjI0nQfEQhCxoWWzMPiHsLz7OlTcJLgM1QtA4AW8/JZjb202kmlSkAe89/aJPQfDqNEITcnEblZbFbRMBrZLde0SWyRAOUzHyXGhtEz2hmGnLxEIQuf4Vck0HCHMYHzwDib8zYaQrGlh2tbYEtAtJjw5oQstxCfiQajWkuJmRcZW90iU+pjG1jlGjXEyBBJ5+fTyQhanhiqytTGrdOtr9QudOjPRCFQ/2bWmenDu6qP7MHohCyE9mAkdRkWSIWUqRszHVKJfkNnDK4GCHN5OabFayrsmhisOypTBFUQH5QGAi5uNHEWvKELpnwwzmKwNbBVmvMSAHtcCDIIFjeeKn7f3ibXpt9m1zYM1Gnm4i4dM6z5oQrBI2RtaoWNayo4EmA0mW8Ybcfe4q9xW0ajqbxmsymRUJmDcAkAcMpnnaISIWoMQ7HYadKw6AUwPAIQhZ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241276"/>
            <a:ext cx="4629188" cy="3080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65" y="1159679"/>
            <a:ext cx="5472335" cy="4098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214" y="3700130"/>
            <a:ext cx="3706136" cy="308844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465139"/>
            <a:ext cx="12192000" cy="6129179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dirty="0" smtClean="0"/>
              <a:t>                                                                             гамма- телескоп </a:t>
            </a:r>
            <a:r>
              <a:rPr lang="en-US" dirty="0" smtClean="0"/>
              <a:t>M</a:t>
            </a:r>
            <a:r>
              <a:rPr lang="en-US" dirty="0"/>
              <a:t>A</a:t>
            </a:r>
            <a:r>
              <a:rPr lang="en-US" dirty="0" smtClean="0"/>
              <a:t>GIK</a:t>
            </a:r>
            <a:endParaRPr lang="uk-UA" dirty="0"/>
          </a:p>
        </p:txBody>
      </p:sp>
      <p:sp>
        <p:nvSpPr>
          <p:cNvPr id="10" name="Місце для зображення 9"/>
          <p:cNvSpPr>
            <a:spLocks noGrp="1"/>
          </p:cNvSpPr>
          <p:nvPr>
            <p:ph type="pic" idx="1"/>
          </p:nvPr>
        </p:nvSpPr>
        <p:spPr>
          <a:xfrm>
            <a:off x="5429213" y="1159679"/>
            <a:ext cx="7008812" cy="5434640"/>
          </a:xfrm>
        </p:spPr>
      </p:sp>
      <p:sp>
        <p:nvSpPr>
          <p:cNvPr id="13" name="Місце для тексту 12"/>
          <p:cNvSpPr>
            <a:spLocks noGrp="1"/>
          </p:cNvSpPr>
          <p:nvPr>
            <p:ph type="body" sz="half" idx="2"/>
          </p:nvPr>
        </p:nvSpPr>
        <p:spPr>
          <a:xfrm>
            <a:off x="61950" y="2057400"/>
            <a:ext cx="4710075" cy="3803650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sz="2400" dirty="0" smtClean="0"/>
              <a:t>Гамма – телескоп Фермі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061172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617</Words>
  <Application>Microsoft Office PowerPoint</Application>
  <PresentationFormat>Широкий екран</PresentationFormat>
  <Paragraphs>93</Paragraphs>
  <Slides>18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Myriad Pro Light</vt:lpstr>
      <vt:lpstr>Times New Roman</vt:lpstr>
      <vt:lpstr>Trebuchet MS</vt:lpstr>
      <vt:lpstr>Verdana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                                                                      гамма- телескоп MAGIK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Maine</dc:creator>
  <cp:lastModifiedBy>User</cp:lastModifiedBy>
  <cp:revision>22</cp:revision>
  <dcterms:created xsi:type="dcterms:W3CDTF">2018-12-16T14:36:52Z</dcterms:created>
  <dcterms:modified xsi:type="dcterms:W3CDTF">2021-05-02T14:37:19Z</dcterms:modified>
</cp:coreProperties>
</file>