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52" roundtripDataSignature="AMtx7mgUR6OSlWfM1tZzFY+Ab/ZXHQH61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2" Type="http://customschemas.google.com/relationships/presentationmetadata" Target="meta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" name="Google Shape;191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" name="Google Shape;204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8" name="Google Shape;218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1" name="Google Shape;231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5" name="Google Shape;245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0" name="Google Shape;260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5" name="Google Shape;275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0" name="Google Shape;290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4" name="Google Shape;304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7" name="Google Shape;317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0" name="Google Shape;330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3" name="Google Shape;343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6" name="Google Shape;356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9" name="Google Shape;369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2" name="Google Shape;382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5" name="Google Shape;395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2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1" name="Google Shape;411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2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5" name="Google Shape;425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2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8" name="Google Shape;438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2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1" name="Google Shape;451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2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4" name="Google Shape;464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p3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7" name="Google Shape;477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3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6" name="Google Shape;596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7" name="Google Shape;607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8" name="Google Shape;628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9" name="Google Shape;639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0" name="Google Shape;650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3" name="Google Shape;663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" name="Google Shape;129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" name="Google Shape;142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ий слайд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4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4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4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і вертикальний текст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58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5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5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5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ий заголовок і текст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5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5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5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5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і вміст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5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5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5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5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озділу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1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1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’єкти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2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52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5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орівняння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3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53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53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53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53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5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5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5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Лише заголовок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5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5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5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ий слайд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5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5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міст із підписом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5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5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5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5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5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ображення з підписом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5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5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5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5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5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4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4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9.jpg"/><Relationship Id="rId5" Type="http://schemas.openxmlformats.org/officeDocument/2006/relationships/image" Target="../media/image2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1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Relationship Id="rId4" Type="http://schemas.openxmlformats.org/officeDocument/2006/relationships/image" Target="../media/image1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Relationship Id="rId4" Type="http://schemas.openxmlformats.org/officeDocument/2006/relationships/image" Target="../media/image18.jpg"/><Relationship Id="rId5" Type="http://schemas.openxmlformats.org/officeDocument/2006/relationships/image" Target="../media/image17.jpg"/><Relationship Id="rId6" Type="http://schemas.openxmlformats.org/officeDocument/2006/relationships/image" Target="../media/image1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Relationship Id="rId4" Type="http://schemas.openxmlformats.org/officeDocument/2006/relationships/image" Target="../media/image19.jpg"/><Relationship Id="rId5" Type="http://schemas.openxmlformats.org/officeDocument/2006/relationships/image" Target="../media/image36.jpg"/><Relationship Id="rId6" Type="http://schemas.openxmlformats.org/officeDocument/2006/relationships/image" Target="../media/image2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Relationship Id="rId4" Type="http://schemas.openxmlformats.org/officeDocument/2006/relationships/image" Target="../media/image22.png"/><Relationship Id="rId5" Type="http://schemas.openxmlformats.org/officeDocument/2006/relationships/image" Target="../media/image26.jpg"/><Relationship Id="rId6" Type="http://schemas.openxmlformats.org/officeDocument/2006/relationships/image" Target="../media/image2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Relationship Id="rId4" Type="http://schemas.openxmlformats.org/officeDocument/2006/relationships/image" Target="../media/image21.jpg"/><Relationship Id="rId5" Type="http://schemas.openxmlformats.org/officeDocument/2006/relationships/image" Target="../media/image30.png"/><Relationship Id="rId6" Type="http://schemas.openxmlformats.org/officeDocument/2006/relationships/image" Target="../media/image2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Relationship Id="rId4" Type="http://schemas.openxmlformats.org/officeDocument/2006/relationships/image" Target="../media/image28.png"/><Relationship Id="rId5" Type="http://schemas.openxmlformats.org/officeDocument/2006/relationships/image" Target="../media/image3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Relationship Id="rId4" Type="http://schemas.openxmlformats.org/officeDocument/2006/relationships/image" Target="../media/image35.png"/><Relationship Id="rId5" Type="http://schemas.openxmlformats.org/officeDocument/2006/relationships/image" Target="../media/image2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png"/><Relationship Id="rId4" Type="http://schemas.openxmlformats.org/officeDocument/2006/relationships/image" Target="../media/image31.jpg"/><Relationship Id="rId5" Type="http://schemas.openxmlformats.org/officeDocument/2006/relationships/image" Target="../media/image25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png"/><Relationship Id="rId4" Type="http://schemas.openxmlformats.org/officeDocument/2006/relationships/image" Target="../media/image37.jpg"/><Relationship Id="rId5" Type="http://schemas.openxmlformats.org/officeDocument/2006/relationships/image" Target="../media/image5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.png"/><Relationship Id="rId4" Type="http://schemas.openxmlformats.org/officeDocument/2006/relationships/image" Target="../media/image32.gif"/><Relationship Id="rId5" Type="http://schemas.openxmlformats.org/officeDocument/2006/relationships/image" Target="../media/image3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.png"/><Relationship Id="rId4" Type="http://schemas.openxmlformats.org/officeDocument/2006/relationships/image" Target="../media/image46.jpg"/><Relationship Id="rId5" Type="http://schemas.openxmlformats.org/officeDocument/2006/relationships/image" Target="../media/image43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.png"/><Relationship Id="rId4" Type="http://schemas.openxmlformats.org/officeDocument/2006/relationships/image" Target="../media/image41.jpg"/><Relationship Id="rId5" Type="http://schemas.openxmlformats.org/officeDocument/2006/relationships/image" Target="../media/image4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jpg"/><Relationship Id="rId4" Type="http://schemas.openxmlformats.org/officeDocument/2006/relationships/image" Target="../media/image44.jpg"/><Relationship Id="rId5" Type="http://schemas.openxmlformats.org/officeDocument/2006/relationships/image" Target="../media/image39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.png"/><Relationship Id="rId4" Type="http://schemas.openxmlformats.org/officeDocument/2006/relationships/image" Target="../media/image42.jpg"/><Relationship Id="rId5" Type="http://schemas.openxmlformats.org/officeDocument/2006/relationships/image" Target="../media/image47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.png"/><Relationship Id="rId4" Type="http://schemas.openxmlformats.org/officeDocument/2006/relationships/image" Target="../media/image49.jpg"/><Relationship Id="rId5" Type="http://schemas.openxmlformats.org/officeDocument/2006/relationships/image" Target="../media/image45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.png"/><Relationship Id="rId4" Type="http://schemas.openxmlformats.org/officeDocument/2006/relationships/image" Target="../media/image51.jpg"/><Relationship Id="rId5" Type="http://schemas.openxmlformats.org/officeDocument/2006/relationships/image" Target="../media/image48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.png"/><Relationship Id="rId4" Type="http://schemas.openxmlformats.org/officeDocument/2006/relationships/image" Target="../media/image55.jpg"/><Relationship Id="rId5" Type="http://schemas.openxmlformats.org/officeDocument/2006/relationships/image" Target="../media/image6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.png"/><Relationship Id="rId4" Type="http://schemas.openxmlformats.org/officeDocument/2006/relationships/image" Target="../media/image67.jpg"/><Relationship Id="rId5" Type="http://schemas.openxmlformats.org/officeDocument/2006/relationships/image" Target="../media/image50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.png"/><Relationship Id="rId4" Type="http://schemas.openxmlformats.org/officeDocument/2006/relationships/image" Target="../media/image60.jpg"/><Relationship Id="rId5" Type="http://schemas.openxmlformats.org/officeDocument/2006/relationships/image" Target="../media/image58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.png"/><Relationship Id="rId4" Type="http://schemas.openxmlformats.org/officeDocument/2006/relationships/image" Target="../media/image56.jpg"/><Relationship Id="rId5" Type="http://schemas.openxmlformats.org/officeDocument/2006/relationships/image" Target="../media/image53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.png"/><Relationship Id="rId4" Type="http://schemas.openxmlformats.org/officeDocument/2006/relationships/image" Target="../media/image54.jpg"/><Relationship Id="rId5" Type="http://schemas.openxmlformats.org/officeDocument/2006/relationships/image" Target="../media/image5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.png"/><Relationship Id="rId4" Type="http://schemas.openxmlformats.org/officeDocument/2006/relationships/image" Target="../media/image63.jpg"/><Relationship Id="rId5" Type="http://schemas.openxmlformats.org/officeDocument/2006/relationships/image" Target="../media/image7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.png"/><Relationship Id="rId4" Type="http://schemas.openxmlformats.org/officeDocument/2006/relationships/image" Target="../media/image59.jpg"/><Relationship Id="rId5" Type="http://schemas.openxmlformats.org/officeDocument/2006/relationships/image" Target="../media/image6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6.jpg"/><Relationship Id="rId4" Type="http://schemas.openxmlformats.org/officeDocument/2006/relationships/image" Target="../media/image62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1.jpg"/><Relationship Id="rId4" Type="http://schemas.openxmlformats.org/officeDocument/2006/relationships/image" Target="../media/image65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2.gif"/><Relationship Id="rId4" Type="http://schemas.openxmlformats.org/officeDocument/2006/relationships/image" Target="../media/image68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8.jpg"/><Relationship Id="rId4" Type="http://schemas.openxmlformats.org/officeDocument/2006/relationships/image" Target="../media/image75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73.jpg"/><Relationship Id="rId4" Type="http://schemas.openxmlformats.org/officeDocument/2006/relationships/image" Target="../media/image76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5.jpg"/><Relationship Id="rId4" Type="http://schemas.openxmlformats.org/officeDocument/2006/relationships/image" Target="../media/image4.png"/><Relationship Id="rId5" Type="http://schemas.openxmlformats.org/officeDocument/2006/relationships/image" Target="../media/image74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7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1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8.jpg"/><Relationship Id="rId5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 txBox="1"/>
          <p:nvPr/>
        </p:nvSpPr>
        <p:spPr>
          <a:xfrm>
            <a:off x="371061" y="228721"/>
            <a:ext cx="5976600" cy="33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ДОСЛІДЖЕННЯ ТІЛ СОНЯЧНОЇ СИСТЕМИ З ДОПОМОГОЮ КОСМІЧНИХ АПАРАТІВ. ГІПОТЕЗИ І ТЕОРІЇ ФОРМУВАННЯ СОНЯЧНОЇ СИСТЕМИ </a:t>
            </a:r>
            <a:endParaRPr/>
          </a:p>
        </p:txBody>
      </p:sp>
      <p:sp>
        <p:nvSpPr>
          <p:cNvPr id="91" name="Google Shape;91;p1"/>
          <p:cNvSpPr txBox="1"/>
          <p:nvPr/>
        </p:nvSpPr>
        <p:spPr>
          <a:xfrm>
            <a:off x="479400" y="5393200"/>
            <a:ext cx="56064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252095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-RU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Виконав вчитель фізики та математики</a:t>
            </a:r>
            <a:endParaRPr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252095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-RU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Бричківського НВК</a:t>
            </a:r>
            <a:endParaRPr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252095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-RU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Полтавської ОТГ</a:t>
            </a:r>
            <a:endParaRPr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252095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-RU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Гончаренко Оксана Олександрівна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oogle Shape;194;p10"/>
          <p:cNvGrpSpPr/>
          <p:nvPr/>
        </p:nvGrpSpPr>
        <p:grpSpPr>
          <a:xfrm>
            <a:off x="2" y="1078"/>
            <a:ext cx="12191998" cy="812878"/>
            <a:chOff x="-1" y="-2"/>
            <a:chExt cx="12191998" cy="812878"/>
          </a:xfrm>
        </p:grpSpPr>
        <p:sp>
          <p:nvSpPr>
            <p:cNvPr id="195" name="Google Shape;195;p10"/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0838F"/>
            </a:solidFill>
            <a:ln cap="flat" cmpd="sng" w="12700">
              <a:solidFill>
                <a:srgbClr val="008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10"/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44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Політ на Марс</a:t>
              </a:r>
              <a:endParaRPr b="0" i="0" sz="4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97" name="Google Shape;197;p10"/>
          <p:cNvSpPr/>
          <p:nvPr/>
        </p:nvSpPr>
        <p:spPr>
          <a:xfrm>
            <a:off x="606656" y="5624788"/>
            <a:ext cx="3889522" cy="850536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 cap="flat" cmpd="sng" w="9525">
            <a:solidFill>
              <a:srgbClr val="5568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Траєкторія перельоту із Землі на Марс</a:t>
            </a:r>
            <a:endParaRPr/>
          </a:p>
        </p:txBody>
      </p:sp>
      <p:sp>
        <p:nvSpPr>
          <p:cNvPr id="198" name="Google Shape;198;p10"/>
          <p:cNvSpPr/>
          <p:nvPr/>
        </p:nvSpPr>
        <p:spPr>
          <a:xfrm>
            <a:off x="5306518" y="1119622"/>
            <a:ext cx="6718849" cy="2770174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 cap="flat" cmpd="sng" w="9525">
            <a:solidFill>
              <a:srgbClr val="5568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Космічний апарат (КА) буде летіти по еліпсу який є дотичним до орбіт Землі й Марса, у фокусі якого перебуває Сонце</a:t>
            </a:r>
            <a:endParaRPr b="0" i="0" sz="36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9" name="Google Shape;199;p10"/>
          <p:cNvSpPr/>
          <p:nvPr/>
        </p:nvSpPr>
        <p:spPr>
          <a:xfrm>
            <a:off x="5306519" y="4195461"/>
            <a:ext cx="6718848" cy="1185705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 cap="flat" cmpd="sng" w="9525">
            <a:solidFill>
              <a:srgbClr val="5568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Такий політ в один бік триватиме понад 8 місяців</a:t>
            </a:r>
            <a:endParaRPr b="0" i="0" sz="36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00" name="Google Shape;200;p10"/>
          <p:cNvPicPr preferRelativeResize="0"/>
          <p:nvPr/>
        </p:nvPicPr>
        <p:blipFill rotWithShape="1">
          <a:blip r:embed="rId3">
            <a:alphaModFix/>
          </a:blip>
          <a:srcRect b="0" l="24948" r="29241" t="0"/>
          <a:stretch/>
        </p:blipFill>
        <p:spPr>
          <a:xfrm>
            <a:off x="261012" y="226034"/>
            <a:ext cx="4580811" cy="5624619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0"/>
          <p:cNvSpPr/>
          <p:nvPr/>
        </p:nvSpPr>
        <p:spPr>
          <a:xfrm>
            <a:off x="5306518" y="5686831"/>
            <a:ext cx="6718850" cy="990647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 cap="flat" cmpd="sng" w="9525">
            <a:solidFill>
              <a:srgbClr val="5568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Загальна тривалість експедиції - близько 2 років</a:t>
            </a:r>
            <a:endParaRPr b="0" i="0" sz="36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" y="0"/>
            <a:ext cx="12192000" cy="6858000"/>
          </a:xfrm>
          <a:prstGeom prst="rect">
            <a:avLst/>
          </a:prstGeom>
          <a:solidFill>
            <a:srgbClr val="020915"/>
          </a:solidFill>
          <a:ln>
            <a:noFill/>
          </a:ln>
        </p:spPr>
      </p:pic>
      <p:grpSp>
        <p:nvGrpSpPr>
          <p:cNvPr id="208" name="Google Shape;208;p11"/>
          <p:cNvGrpSpPr/>
          <p:nvPr/>
        </p:nvGrpSpPr>
        <p:grpSpPr>
          <a:xfrm>
            <a:off x="2" y="1078"/>
            <a:ext cx="12191998" cy="812878"/>
            <a:chOff x="-1" y="-2"/>
            <a:chExt cx="12191998" cy="812878"/>
          </a:xfrm>
        </p:grpSpPr>
        <p:sp>
          <p:nvSpPr>
            <p:cNvPr id="209" name="Google Shape;209;p11"/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0838F"/>
            </a:solidFill>
            <a:ln cap="flat" cmpd="sng" w="12700">
              <a:solidFill>
                <a:srgbClr val="008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11"/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44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Перші орбітальні станції</a:t>
              </a:r>
              <a:endParaRPr/>
            </a:p>
          </p:txBody>
        </p:sp>
      </p:grpSp>
      <p:sp>
        <p:nvSpPr>
          <p:cNvPr id="211" name="Google Shape;211;p11"/>
          <p:cNvSpPr/>
          <p:nvPr/>
        </p:nvSpPr>
        <p:spPr>
          <a:xfrm>
            <a:off x="1749062" y="5032603"/>
            <a:ext cx="2648615" cy="442421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 cap="flat" cmpd="sng" w="9525">
            <a:solidFill>
              <a:srgbClr val="5568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Салют (СРСР)</a:t>
            </a:r>
            <a:endParaRPr/>
          </a:p>
        </p:txBody>
      </p:sp>
      <p:sp>
        <p:nvSpPr>
          <p:cNvPr id="212" name="Google Shape;212;p11"/>
          <p:cNvSpPr/>
          <p:nvPr/>
        </p:nvSpPr>
        <p:spPr>
          <a:xfrm>
            <a:off x="7688144" y="5049168"/>
            <a:ext cx="2754794" cy="442421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 cap="flat" cmpd="sng" w="9525">
            <a:solidFill>
              <a:srgbClr val="5568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Скайлеб (США)</a:t>
            </a:r>
            <a:endParaRPr/>
          </a:p>
        </p:txBody>
      </p:sp>
      <p:sp>
        <p:nvSpPr>
          <p:cNvPr id="213" name="Google Shape;213;p11"/>
          <p:cNvSpPr/>
          <p:nvPr/>
        </p:nvSpPr>
        <p:spPr>
          <a:xfrm>
            <a:off x="941581" y="5627799"/>
            <a:ext cx="10308829" cy="1035816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 cap="flat" cmpd="sng" w="9525">
            <a:solidFill>
              <a:srgbClr val="5568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0" i="0" lang="ru-RU" sz="3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Завдання станцій – дослідити як впливає на організм людини тривале перебування в космосі</a:t>
            </a:r>
            <a:endParaRPr b="0" i="0" sz="32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descr="Результат пошуку зображень за запитом &quot;станція салют&quot;" id="214" name="Google Shape;214;p11"/>
          <p:cNvPicPr preferRelativeResize="0"/>
          <p:nvPr/>
        </p:nvPicPr>
        <p:blipFill rotWithShape="1">
          <a:blip r:embed="rId4">
            <a:alphaModFix/>
          </a:blip>
          <a:srcRect b="0" l="9797" r="38489" t="22853"/>
          <a:stretch/>
        </p:blipFill>
        <p:spPr>
          <a:xfrm>
            <a:off x="745041" y="1019354"/>
            <a:ext cx="4634206" cy="38604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Результат пошуку зображень за запитом &quot;станція скайлеб&quot;" id="215" name="Google Shape;215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84124" y="1019354"/>
            <a:ext cx="4762835" cy="3877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" y="0"/>
            <a:ext cx="12192000" cy="6858000"/>
          </a:xfrm>
          <a:prstGeom prst="rect">
            <a:avLst/>
          </a:prstGeom>
          <a:solidFill>
            <a:srgbClr val="020915"/>
          </a:solidFill>
          <a:ln>
            <a:noFill/>
          </a:ln>
        </p:spPr>
      </p:pic>
      <p:grpSp>
        <p:nvGrpSpPr>
          <p:cNvPr id="222" name="Google Shape;222;p12"/>
          <p:cNvGrpSpPr/>
          <p:nvPr/>
        </p:nvGrpSpPr>
        <p:grpSpPr>
          <a:xfrm>
            <a:off x="2" y="1078"/>
            <a:ext cx="12191998" cy="812878"/>
            <a:chOff x="-1" y="-2"/>
            <a:chExt cx="12191998" cy="812878"/>
          </a:xfrm>
        </p:grpSpPr>
        <p:sp>
          <p:nvSpPr>
            <p:cNvPr id="223" name="Google Shape;223;p12"/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0838F"/>
            </a:solidFill>
            <a:ln cap="flat" cmpd="sng" w="12700">
              <a:solidFill>
                <a:srgbClr val="008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12"/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44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Орбітальні станції</a:t>
              </a:r>
              <a:endParaRPr/>
            </a:p>
          </p:txBody>
        </p:sp>
      </p:grpSp>
      <p:sp>
        <p:nvSpPr>
          <p:cNvPr id="225" name="Google Shape;225;p12"/>
          <p:cNvSpPr/>
          <p:nvPr/>
        </p:nvSpPr>
        <p:spPr>
          <a:xfrm>
            <a:off x="1682020" y="5921562"/>
            <a:ext cx="2171555" cy="850536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 cap="flat" cmpd="sng" w="9525">
            <a:solidFill>
              <a:srgbClr val="5568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Мир (СРСР)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1986-2001</a:t>
            </a:r>
            <a:endParaRPr/>
          </a:p>
        </p:txBody>
      </p:sp>
      <p:pic>
        <p:nvPicPr>
          <p:cNvPr id="226" name="Google Shape;226;p12"/>
          <p:cNvPicPr preferRelativeResize="0"/>
          <p:nvPr/>
        </p:nvPicPr>
        <p:blipFill rotWithShape="1">
          <a:blip r:embed="rId4">
            <a:alphaModFix/>
          </a:blip>
          <a:srcRect b="7163" l="13843" r="31374" t="5913"/>
          <a:stretch/>
        </p:blipFill>
        <p:spPr>
          <a:xfrm>
            <a:off x="425596" y="899477"/>
            <a:ext cx="4684404" cy="495208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12"/>
          <p:cNvSpPr/>
          <p:nvPr/>
        </p:nvSpPr>
        <p:spPr>
          <a:xfrm>
            <a:off x="5431422" y="1161238"/>
            <a:ext cx="6593945" cy="3823886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 cap="flat" cmpd="sng" w="9525">
            <a:solidFill>
              <a:srgbClr val="5568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Орбітальні станції стали стаціонарними науковими базами, оснащеними лабораторіями для проведення різних експериментів, спостережень і дослідів</a:t>
            </a:r>
            <a:endParaRPr b="0" i="0" sz="36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8" name="Google Shape;228;p12"/>
          <p:cNvSpPr/>
          <p:nvPr/>
        </p:nvSpPr>
        <p:spPr>
          <a:xfrm>
            <a:off x="5431422" y="5332102"/>
            <a:ext cx="6593945" cy="1178920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 cap="flat" cmpd="sng" w="9525">
            <a:solidFill>
              <a:srgbClr val="5568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Збільшення перебування людини в космосі </a:t>
            </a:r>
            <a:endParaRPr/>
          </a:p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" y="0"/>
            <a:ext cx="12192000" cy="6858000"/>
          </a:xfrm>
          <a:prstGeom prst="rect">
            <a:avLst/>
          </a:prstGeom>
          <a:solidFill>
            <a:srgbClr val="020915"/>
          </a:solidFill>
          <a:ln>
            <a:noFill/>
          </a:ln>
        </p:spPr>
      </p:pic>
      <p:grpSp>
        <p:nvGrpSpPr>
          <p:cNvPr id="235" name="Google Shape;235;p13"/>
          <p:cNvGrpSpPr/>
          <p:nvPr/>
        </p:nvGrpSpPr>
        <p:grpSpPr>
          <a:xfrm>
            <a:off x="2" y="1078"/>
            <a:ext cx="12191998" cy="812878"/>
            <a:chOff x="-1" y="-2"/>
            <a:chExt cx="12191998" cy="812878"/>
          </a:xfrm>
        </p:grpSpPr>
        <p:sp>
          <p:nvSpPr>
            <p:cNvPr id="236" name="Google Shape;236;p13"/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0838F"/>
            </a:solidFill>
            <a:ln cap="flat" cmpd="sng" w="12700">
              <a:solidFill>
                <a:srgbClr val="008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13"/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44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Орбітальні станції</a:t>
              </a:r>
              <a:endParaRPr/>
            </a:p>
          </p:txBody>
        </p:sp>
      </p:grpSp>
      <p:sp>
        <p:nvSpPr>
          <p:cNvPr id="238" name="Google Shape;238;p13"/>
          <p:cNvSpPr/>
          <p:nvPr/>
        </p:nvSpPr>
        <p:spPr>
          <a:xfrm>
            <a:off x="166631" y="5021498"/>
            <a:ext cx="6322209" cy="797978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 cap="flat" cmpd="sng" w="9525">
            <a:solidFill>
              <a:srgbClr val="5568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Міжнародна космічна станція (МКС) 1998</a:t>
            </a:r>
            <a:endParaRPr/>
          </a:p>
        </p:txBody>
      </p:sp>
      <p:pic>
        <p:nvPicPr>
          <p:cNvPr descr="Результат пошуку зображень за запитом &quot;станція мир&quot;" id="239" name="Google Shape;239;p13"/>
          <p:cNvPicPr preferRelativeResize="0"/>
          <p:nvPr/>
        </p:nvPicPr>
        <p:blipFill rotWithShape="1">
          <a:blip r:embed="rId4">
            <a:alphaModFix/>
          </a:blip>
          <a:srcRect b="0" l="4826" r="4394" t="0"/>
          <a:stretch/>
        </p:blipFill>
        <p:spPr>
          <a:xfrm>
            <a:off x="166633" y="1007347"/>
            <a:ext cx="6322209" cy="3917457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3"/>
          <p:cNvSpPr/>
          <p:nvPr/>
        </p:nvSpPr>
        <p:spPr>
          <a:xfrm>
            <a:off x="6655475" y="936969"/>
            <a:ext cx="5369888" cy="2421653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 cap="flat" cmpd="sng" w="9525">
            <a:solidFill>
              <a:srgbClr val="5568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Багатоцільовий космічний дослідницький комплекс 14 держав</a:t>
            </a:r>
            <a:endParaRPr/>
          </a:p>
        </p:txBody>
      </p:sp>
      <p:sp>
        <p:nvSpPr>
          <p:cNvPr id="241" name="Google Shape;241;p13"/>
          <p:cNvSpPr/>
          <p:nvPr/>
        </p:nvSpPr>
        <p:spPr>
          <a:xfrm>
            <a:off x="166631" y="5960323"/>
            <a:ext cx="11309752" cy="812880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 cap="flat" cmpd="sng" w="9525">
            <a:solidFill>
              <a:srgbClr val="5568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Головними галузями досліджень: біологія, фізика, астрономія, космологія та метеорологія</a:t>
            </a:r>
            <a:endParaRPr b="0" i="0" sz="2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42" name="Google Shape;242;p13"/>
          <p:cNvSpPr/>
          <p:nvPr/>
        </p:nvSpPr>
        <p:spPr>
          <a:xfrm>
            <a:off x="6655475" y="3545906"/>
            <a:ext cx="5369888" cy="2275138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 cap="flat" cmpd="sng" w="9525">
            <a:solidFill>
              <a:srgbClr val="5568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Подальше проведення експериментів з використанням умов космічного польоту</a:t>
            </a:r>
            <a:endParaRPr b="0" i="0" sz="36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" y="0"/>
            <a:ext cx="12192000" cy="6858000"/>
          </a:xfrm>
          <a:prstGeom prst="rect">
            <a:avLst/>
          </a:prstGeom>
          <a:solidFill>
            <a:srgbClr val="020915"/>
          </a:solidFill>
          <a:ln>
            <a:noFill/>
          </a:ln>
        </p:spPr>
      </p:pic>
      <p:grpSp>
        <p:nvGrpSpPr>
          <p:cNvPr id="249" name="Google Shape;249;p14"/>
          <p:cNvGrpSpPr/>
          <p:nvPr/>
        </p:nvGrpSpPr>
        <p:grpSpPr>
          <a:xfrm>
            <a:off x="2" y="1078"/>
            <a:ext cx="12191998" cy="812878"/>
            <a:chOff x="-1" y="-2"/>
            <a:chExt cx="12191998" cy="812878"/>
          </a:xfrm>
        </p:grpSpPr>
        <p:sp>
          <p:nvSpPr>
            <p:cNvPr id="250" name="Google Shape;250;p14"/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0838F"/>
            </a:solidFill>
            <a:ln cap="flat" cmpd="sng" w="12700">
              <a:solidFill>
                <a:srgbClr val="008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166635" y="25552"/>
              <a:ext cx="11858729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44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Космонавти-українці</a:t>
              </a:r>
              <a:endParaRPr/>
            </a:p>
          </p:txBody>
        </p:sp>
      </p:grpSp>
      <p:sp>
        <p:nvSpPr>
          <p:cNvPr id="252" name="Google Shape;252;p14"/>
          <p:cNvSpPr/>
          <p:nvPr/>
        </p:nvSpPr>
        <p:spPr>
          <a:xfrm>
            <a:off x="775395" y="5696431"/>
            <a:ext cx="2809023" cy="746144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 cap="flat" cmpd="sng" w="9525">
            <a:solidFill>
              <a:srgbClr val="5568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П. Р. Попович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(1930-2009)</a:t>
            </a:r>
            <a:endParaRPr b="0" i="0" sz="24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descr="Результат пошуку зображень за запитом &quot;павло попович&quot;" id="253" name="Google Shape;253;p14"/>
          <p:cNvPicPr preferRelativeResize="0"/>
          <p:nvPr/>
        </p:nvPicPr>
        <p:blipFill rotWithShape="1">
          <a:blip r:embed="rId4">
            <a:alphaModFix/>
          </a:blip>
          <a:srcRect b="0" l="25484" r="9974" t="0"/>
          <a:stretch/>
        </p:blipFill>
        <p:spPr>
          <a:xfrm>
            <a:off x="775395" y="1161569"/>
            <a:ext cx="2809023" cy="42024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Результат пошуку зображень за запитом &quot;володимир ляхов&quot;" id="254" name="Google Shape;254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36629" y="1161569"/>
            <a:ext cx="2918732" cy="4255458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14"/>
          <p:cNvSpPr/>
          <p:nvPr/>
        </p:nvSpPr>
        <p:spPr>
          <a:xfrm>
            <a:off x="4691483" y="5696431"/>
            <a:ext cx="2809023" cy="746144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 cap="flat" cmpd="sng" w="9525">
            <a:solidFill>
              <a:srgbClr val="5568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В. А. Ляхов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(1941-2018)</a:t>
            </a:r>
            <a:endParaRPr b="0" i="0" sz="24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descr="Результат пошуку зображень за запитом &quot;береговий&quot;" id="256" name="Google Shape;256;p14"/>
          <p:cNvPicPr preferRelativeResize="0"/>
          <p:nvPr/>
        </p:nvPicPr>
        <p:blipFill rotWithShape="1">
          <a:blip r:embed="rId6">
            <a:alphaModFix/>
          </a:blip>
          <a:srcRect b="0" l="0" r="14196" t="0"/>
          <a:stretch/>
        </p:blipFill>
        <p:spPr>
          <a:xfrm>
            <a:off x="8540057" y="1161569"/>
            <a:ext cx="2895308" cy="4255458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14"/>
          <p:cNvSpPr/>
          <p:nvPr/>
        </p:nvSpPr>
        <p:spPr>
          <a:xfrm>
            <a:off x="8626342" y="5696431"/>
            <a:ext cx="2809023" cy="746144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 cap="flat" cmpd="sng" w="9525">
            <a:solidFill>
              <a:srgbClr val="5568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Г. Т. Береговий</a:t>
            </a:r>
            <a:endParaRPr b="0" i="0" sz="24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(1921-1995)</a:t>
            </a:r>
            <a:endParaRPr b="0" i="0" sz="24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" y="0"/>
            <a:ext cx="12192000" cy="6858000"/>
          </a:xfrm>
          <a:prstGeom prst="rect">
            <a:avLst/>
          </a:prstGeom>
          <a:solidFill>
            <a:srgbClr val="020915"/>
          </a:solidFill>
          <a:ln>
            <a:noFill/>
          </a:ln>
        </p:spPr>
      </p:pic>
      <p:grpSp>
        <p:nvGrpSpPr>
          <p:cNvPr id="264" name="Google Shape;264;p15"/>
          <p:cNvGrpSpPr/>
          <p:nvPr/>
        </p:nvGrpSpPr>
        <p:grpSpPr>
          <a:xfrm>
            <a:off x="2" y="1078"/>
            <a:ext cx="12191998" cy="812878"/>
            <a:chOff x="-1" y="-2"/>
            <a:chExt cx="12191998" cy="812878"/>
          </a:xfrm>
        </p:grpSpPr>
        <p:sp>
          <p:nvSpPr>
            <p:cNvPr id="265" name="Google Shape;265;p15"/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0838F"/>
            </a:solidFill>
            <a:ln cap="flat" cmpd="sng" w="12700">
              <a:solidFill>
                <a:srgbClr val="008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15"/>
            <p:cNvSpPr/>
            <p:nvPr/>
          </p:nvSpPr>
          <p:spPr>
            <a:xfrm>
              <a:off x="166635" y="25552"/>
              <a:ext cx="11858729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44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Космонавти-українці</a:t>
              </a:r>
              <a:endParaRPr/>
            </a:p>
          </p:txBody>
        </p:sp>
      </p:grpSp>
      <p:sp>
        <p:nvSpPr>
          <p:cNvPr id="267" name="Google Shape;267;p15"/>
          <p:cNvSpPr/>
          <p:nvPr/>
        </p:nvSpPr>
        <p:spPr>
          <a:xfrm>
            <a:off x="903745" y="5658659"/>
            <a:ext cx="2809023" cy="746144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 cap="flat" cmpd="sng" w="9525">
            <a:solidFill>
              <a:srgbClr val="5568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В. М. Жолобов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(1937)</a:t>
            </a:r>
            <a:endParaRPr b="0" i="0" sz="24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68" name="Google Shape;268;p15"/>
          <p:cNvSpPr/>
          <p:nvPr/>
        </p:nvSpPr>
        <p:spPr>
          <a:xfrm>
            <a:off x="4691483" y="5658659"/>
            <a:ext cx="2809023" cy="746144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 cap="flat" cmpd="sng" w="9525">
            <a:solidFill>
              <a:srgbClr val="5568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Л. Д. Кизим</a:t>
            </a:r>
            <a:endParaRPr b="0" i="0" sz="24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(1941-2010)</a:t>
            </a:r>
            <a:endParaRPr b="0" i="0" sz="24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69" name="Google Shape;269;p15"/>
          <p:cNvSpPr/>
          <p:nvPr/>
        </p:nvSpPr>
        <p:spPr>
          <a:xfrm>
            <a:off x="8479221" y="5661006"/>
            <a:ext cx="2809023" cy="746144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 cap="flat" cmpd="sng" w="9525">
            <a:solidFill>
              <a:srgbClr val="5568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А. С. Левченко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(1941-1988)</a:t>
            </a:r>
            <a:endParaRPr b="0" i="0" sz="24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descr="Результат пошуку зображень за запитом &quot;жолобов&quot;" id="270" name="Google Shape;270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0603" y="1126131"/>
            <a:ext cx="2895308" cy="42469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Результат пошуку зображень за запитом &quot;кизим&quot;" id="271" name="Google Shape;271;p15"/>
          <p:cNvPicPr preferRelativeResize="0"/>
          <p:nvPr/>
        </p:nvPicPr>
        <p:blipFill rotWithShape="1">
          <a:blip r:embed="rId5">
            <a:alphaModFix/>
          </a:blip>
          <a:srcRect b="0" l="0" r="12511" t="0"/>
          <a:stretch/>
        </p:blipFill>
        <p:spPr>
          <a:xfrm>
            <a:off x="4648341" y="1126132"/>
            <a:ext cx="2895308" cy="42469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Результат пошуку зображень за запитом &quot;левченко космонавт&quot;" id="272" name="Google Shape;272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436079" y="1126132"/>
            <a:ext cx="2895308" cy="4246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" y="0"/>
            <a:ext cx="12192000" cy="6858000"/>
          </a:xfrm>
          <a:prstGeom prst="rect">
            <a:avLst/>
          </a:prstGeom>
          <a:solidFill>
            <a:srgbClr val="020915"/>
          </a:solidFill>
          <a:ln>
            <a:noFill/>
          </a:ln>
        </p:spPr>
      </p:pic>
      <p:pic>
        <p:nvPicPr>
          <p:cNvPr descr="Результат пошуку зображень за запитом &quot;шонін&quot;" id="279" name="Google Shape;279;p16"/>
          <p:cNvPicPr preferRelativeResize="0"/>
          <p:nvPr/>
        </p:nvPicPr>
        <p:blipFill rotWithShape="1">
          <a:blip r:embed="rId4">
            <a:alphaModFix/>
          </a:blip>
          <a:srcRect b="0" l="11096" r="955" t="2416"/>
          <a:stretch/>
        </p:blipFill>
        <p:spPr>
          <a:xfrm>
            <a:off x="774388" y="1102854"/>
            <a:ext cx="3013407" cy="43789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0" name="Google Shape;280;p16"/>
          <p:cNvGrpSpPr/>
          <p:nvPr/>
        </p:nvGrpSpPr>
        <p:grpSpPr>
          <a:xfrm>
            <a:off x="2" y="1078"/>
            <a:ext cx="12191998" cy="812878"/>
            <a:chOff x="-1" y="-2"/>
            <a:chExt cx="12191998" cy="812878"/>
          </a:xfrm>
        </p:grpSpPr>
        <p:sp>
          <p:nvSpPr>
            <p:cNvPr id="281" name="Google Shape;281;p16"/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0838F"/>
            </a:solidFill>
            <a:ln cap="flat" cmpd="sng" w="12700">
              <a:solidFill>
                <a:srgbClr val="008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16"/>
            <p:cNvSpPr/>
            <p:nvPr/>
          </p:nvSpPr>
          <p:spPr>
            <a:xfrm>
              <a:off x="166635" y="25552"/>
              <a:ext cx="11858729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44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Космонавти-українці</a:t>
              </a:r>
              <a:endParaRPr/>
            </a:p>
          </p:txBody>
        </p:sp>
      </p:grpSp>
      <p:sp>
        <p:nvSpPr>
          <p:cNvPr id="283" name="Google Shape;283;p16"/>
          <p:cNvSpPr/>
          <p:nvPr/>
        </p:nvSpPr>
        <p:spPr>
          <a:xfrm>
            <a:off x="903685" y="5796806"/>
            <a:ext cx="2809023" cy="746144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 cap="flat" cmpd="sng" w="9525">
            <a:solidFill>
              <a:srgbClr val="5568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Г. С. Шонін</a:t>
            </a:r>
            <a:endParaRPr b="0" i="0" sz="24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(1935-1997)</a:t>
            </a:r>
            <a:endParaRPr b="0" i="0" sz="24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84" name="Google Shape;284;p16"/>
          <p:cNvSpPr/>
          <p:nvPr/>
        </p:nvSpPr>
        <p:spPr>
          <a:xfrm>
            <a:off x="4562186" y="5796806"/>
            <a:ext cx="3067620" cy="746144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 cap="flat" cmpd="sng" w="9525">
            <a:solidFill>
              <a:srgbClr val="5568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А. П. Арцебарський</a:t>
            </a:r>
            <a:endParaRPr b="0" i="0" sz="24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(1963)</a:t>
            </a:r>
            <a:endParaRPr b="0" i="0" sz="24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85" name="Google Shape;285;p16"/>
          <p:cNvSpPr/>
          <p:nvPr/>
        </p:nvSpPr>
        <p:spPr>
          <a:xfrm>
            <a:off x="8533495" y="5796806"/>
            <a:ext cx="2809023" cy="746144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 cap="flat" cmpd="sng" w="9525">
            <a:solidFill>
              <a:srgbClr val="5568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Л. К. Каденюк</a:t>
            </a:r>
            <a:endParaRPr b="0" i="0" sz="24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(1951-2018)</a:t>
            </a:r>
            <a:endParaRPr b="0" i="0" sz="24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descr="Результат пошуку зображень за запитом &quot;арцебарський&quot;" id="286" name="Google Shape;286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62186" y="1139299"/>
            <a:ext cx="3067620" cy="43639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Результат пошуку зображень за запитом &quot;каденюк&quot;" id="287" name="Google Shape;287;p16"/>
          <p:cNvPicPr preferRelativeResize="0"/>
          <p:nvPr/>
        </p:nvPicPr>
        <p:blipFill rotWithShape="1">
          <a:blip r:embed="rId6">
            <a:alphaModFix/>
          </a:blip>
          <a:srcRect b="12582" l="14696" r="13937" t="6197"/>
          <a:stretch/>
        </p:blipFill>
        <p:spPr>
          <a:xfrm>
            <a:off x="8404197" y="1139299"/>
            <a:ext cx="3067620" cy="4363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" y="0"/>
            <a:ext cx="12192000" cy="6858000"/>
          </a:xfrm>
          <a:prstGeom prst="rect">
            <a:avLst/>
          </a:prstGeom>
          <a:solidFill>
            <a:srgbClr val="020915"/>
          </a:solidFill>
          <a:ln>
            <a:noFill/>
          </a:ln>
        </p:spPr>
      </p:pic>
      <p:pic>
        <p:nvPicPr>
          <p:cNvPr descr="Картинки по запросу первое фото обратной стороны луны" id="294" name="Google Shape;294;p17"/>
          <p:cNvPicPr preferRelativeResize="0"/>
          <p:nvPr/>
        </p:nvPicPr>
        <p:blipFill rotWithShape="1">
          <a:blip r:embed="rId4">
            <a:alphaModFix/>
          </a:blip>
          <a:srcRect b="15458" l="0" r="0" t="10673"/>
          <a:stretch/>
        </p:blipFill>
        <p:spPr>
          <a:xfrm>
            <a:off x="-4500" y="0"/>
            <a:ext cx="12191998" cy="68546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5" name="Google Shape;295;p17"/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296" name="Google Shape;296;p17"/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0838F"/>
            </a:solidFill>
            <a:ln cap="flat" cmpd="sng" w="12700">
              <a:solidFill>
                <a:srgbClr val="008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17"/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44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Етапи дослідження Сонячної системи</a:t>
              </a:r>
              <a:endParaRPr/>
            </a:p>
          </p:txBody>
        </p:sp>
      </p:grpSp>
      <p:sp>
        <p:nvSpPr>
          <p:cNvPr id="298" name="Google Shape;298;p17"/>
          <p:cNvSpPr/>
          <p:nvPr/>
        </p:nvSpPr>
        <p:spPr>
          <a:xfrm>
            <a:off x="276297" y="5251034"/>
            <a:ext cx="4931764" cy="1373346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 1959 р. АМС «Луна - 2» (СРСР) - перший КА, який досяг поверхні Місяця </a:t>
            </a:r>
            <a:endParaRPr/>
          </a:p>
        </p:txBody>
      </p:sp>
      <p:pic>
        <p:nvPicPr>
          <p:cNvPr id="299" name="Google Shape;299;p17"/>
          <p:cNvPicPr preferRelativeResize="0"/>
          <p:nvPr/>
        </p:nvPicPr>
        <p:blipFill rotWithShape="1">
          <a:blip r:embed="rId5">
            <a:alphaModFix/>
          </a:blip>
          <a:srcRect b="16994" l="42786" r="3278" t="7232"/>
          <a:stretch/>
        </p:blipFill>
        <p:spPr>
          <a:xfrm>
            <a:off x="276297" y="1163840"/>
            <a:ext cx="4931764" cy="38974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Результат пошуку зображень за запитом &quot;амс &quot;Луна 3&quot;&quot;" id="300" name="Google Shape;300;p17"/>
          <p:cNvPicPr preferRelativeResize="0"/>
          <p:nvPr/>
        </p:nvPicPr>
        <p:blipFill rotWithShape="1">
          <a:blip r:embed="rId6">
            <a:alphaModFix/>
          </a:blip>
          <a:srcRect b="0" l="10237" r="0" t="0"/>
          <a:stretch/>
        </p:blipFill>
        <p:spPr>
          <a:xfrm>
            <a:off x="5976079" y="1163840"/>
            <a:ext cx="5939624" cy="3897443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17"/>
          <p:cNvSpPr/>
          <p:nvPr/>
        </p:nvSpPr>
        <p:spPr>
          <a:xfrm>
            <a:off x="6480009" y="5247853"/>
            <a:ext cx="4931764" cy="1420203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1959 р. АМС «Луна - 3» (СРСР) - перші фотографії зворотнього боку Місяця</a:t>
            </a:r>
            <a:endParaRPr/>
          </a:p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" y="0"/>
            <a:ext cx="12192000" cy="6858000"/>
          </a:xfrm>
          <a:prstGeom prst="rect">
            <a:avLst/>
          </a:prstGeom>
          <a:solidFill>
            <a:srgbClr val="020915"/>
          </a:solidFill>
          <a:ln>
            <a:noFill/>
          </a:ln>
        </p:spPr>
      </p:pic>
      <p:grpSp>
        <p:nvGrpSpPr>
          <p:cNvPr id="308" name="Google Shape;308;p18"/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09" name="Google Shape;309;p18"/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0838F"/>
            </a:solidFill>
            <a:ln cap="flat" cmpd="sng" w="12700">
              <a:solidFill>
                <a:srgbClr val="008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18"/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44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Етапи дослідження Сонячної системи</a:t>
              </a:r>
              <a:endParaRPr/>
            </a:p>
          </p:txBody>
        </p:sp>
      </p:grpSp>
      <p:sp>
        <p:nvSpPr>
          <p:cNvPr id="311" name="Google Shape;311;p18"/>
          <p:cNvSpPr/>
          <p:nvPr/>
        </p:nvSpPr>
        <p:spPr>
          <a:xfrm>
            <a:off x="1161791" y="5652969"/>
            <a:ext cx="4374402" cy="878508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1964 р.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 АМС </a:t>
            </a:r>
            <a:r>
              <a:rPr b="0" i="0" lang="ru-RU" sz="2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«Марінер-4» (США) </a:t>
            </a:r>
            <a:endParaRPr b="0" i="0" sz="2800" u="none" cap="none" strike="noStrik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12" name="Google Shape;312;p18"/>
          <p:cNvSpPr/>
          <p:nvPr/>
        </p:nvSpPr>
        <p:spPr>
          <a:xfrm>
            <a:off x="7125398" y="5912227"/>
            <a:ext cx="4528780" cy="433268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Перші зображення Марса</a:t>
            </a:r>
            <a:endParaRPr/>
          </a:p>
        </p:txBody>
      </p:sp>
      <p:pic>
        <p:nvPicPr>
          <p:cNvPr descr="Результат пошуку зображень за запитом &quot;марінер 4&quot;" id="313" name="Google Shape;313;p18"/>
          <p:cNvPicPr preferRelativeResize="0"/>
          <p:nvPr/>
        </p:nvPicPr>
        <p:blipFill rotWithShape="1">
          <a:blip r:embed="rId4">
            <a:alphaModFix/>
          </a:blip>
          <a:srcRect b="0" l="4325" r="9196" t="0"/>
          <a:stretch/>
        </p:blipFill>
        <p:spPr>
          <a:xfrm>
            <a:off x="370503" y="1309666"/>
            <a:ext cx="5956978" cy="40900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Пов’язане зображення" id="314" name="Google Shape;314;p18"/>
          <p:cNvPicPr preferRelativeResize="0"/>
          <p:nvPr/>
        </p:nvPicPr>
        <p:blipFill rotWithShape="1">
          <a:blip r:embed="rId5">
            <a:alphaModFix/>
          </a:blip>
          <a:srcRect b="5917" l="3972" r="5601" t="6803"/>
          <a:stretch/>
        </p:blipFill>
        <p:spPr>
          <a:xfrm>
            <a:off x="7152060" y="1309666"/>
            <a:ext cx="4407108" cy="40900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1" name="Google Shape;321;p19"/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22" name="Google Shape;322;p19"/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0838F"/>
            </a:solidFill>
            <a:ln cap="flat" cmpd="sng" w="12700">
              <a:solidFill>
                <a:srgbClr val="008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44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Етапи дослідження Сонячної системи</a:t>
              </a:r>
              <a:endParaRPr/>
            </a:p>
          </p:txBody>
        </p:sp>
      </p:grpSp>
      <p:pic>
        <p:nvPicPr>
          <p:cNvPr id="324" name="Google Shape;324;p19"/>
          <p:cNvPicPr preferRelativeResize="0"/>
          <p:nvPr/>
        </p:nvPicPr>
        <p:blipFill rotWithShape="1">
          <a:blip r:embed="rId4">
            <a:alphaModFix/>
          </a:blip>
          <a:srcRect b="9213" l="2710" r="43127" t="0"/>
          <a:stretch/>
        </p:blipFill>
        <p:spPr>
          <a:xfrm>
            <a:off x="362263" y="838426"/>
            <a:ext cx="4952107" cy="4669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Результат пошуку зображень за запитом &quot;венера 3&quot;" id="325" name="Google Shape;325;p19"/>
          <p:cNvPicPr preferRelativeResize="0"/>
          <p:nvPr/>
        </p:nvPicPr>
        <p:blipFill rotWithShape="1">
          <a:blip r:embed="rId5">
            <a:alphaModFix/>
          </a:blip>
          <a:srcRect b="0" l="0" r="6592" t="0"/>
          <a:stretch/>
        </p:blipFill>
        <p:spPr>
          <a:xfrm>
            <a:off x="5676632" y="838426"/>
            <a:ext cx="6230554" cy="46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19"/>
          <p:cNvSpPr/>
          <p:nvPr/>
        </p:nvSpPr>
        <p:spPr>
          <a:xfrm>
            <a:off x="765766" y="5498599"/>
            <a:ext cx="4145100" cy="1333851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1966 р. АМС «Луна - 9» (СРСР) - м’яка посадка на поверхні Місяця </a:t>
            </a:r>
            <a:endParaRPr/>
          </a:p>
        </p:txBody>
      </p:sp>
      <p:sp>
        <p:nvSpPr>
          <p:cNvPr id="327" name="Google Shape;327;p19"/>
          <p:cNvSpPr/>
          <p:nvPr/>
        </p:nvSpPr>
        <p:spPr>
          <a:xfrm>
            <a:off x="5829926" y="5498598"/>
            <a:ext cx="5923965" cy="1333852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1967 р. АМС «Венера - 4» (СРСР) - дослідження атмосфери Венери з апарату, що спускається </a:t>
            </a:r>
            <a:endParaRPr b="0" i="0" sz="2800" u="none" cap="none" strike="noStrik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"/>
          <p:cNvSpPr/>
          <p:nvPr>
            <p:ph idx="1" type="body"/>
          </p:nvPr>
        </p:nvSpPr>
        <p:spPr>
          <a:xfrm>
            <a:off x="166629" y="1086928"/>
            <a:ext cx="11858729" cy="581884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1. Коли почалася космічна ера?</a:t>
            </a:r>
            <a:endParaRPr b="0" i="0" sz="40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98" name="Google Shape;98;p2"/>
          <p:cNvGrpSpPr/>
          <p:nvPr/>
        </p:nvGrpSpPr>
        <p:grpSpPr>
          <a:xfrm>
            <a:off x="-5" y="-34803"/>
            <a:ext cx="12191998" cy="812878"/>
            <a:chOff x="-1" y="-2"/>
            <a:chExt cx="12191998" cy="812878"/>
          </a:xfrm>
        </p:grpSpPr>
        <p:sp>
          <p:nvSpPr>
            <p:cNvPr id="99" name="Google Shape;99;p2"/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0838F"/>
            </a:solidFill>
            <a:ln cap="flat" cmpd="sng" w="12700">
              <a:solidFill>
                <a:srgbClr val="008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44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Інтелектуальна розминка</a:t>
              </a:r>
              <a:endPara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1" name="Google Shape;101;p2"/>
          <p:cNvSpPr/>
          <p:nvPr/>
        </p:nvSpPr>
        <p:spPr>
          <a:xfrm>
            <a:off x="166629" y="2008435"/>
            <a:ext cx="11858728" cy="581884"/>
          </a:xfrm>
          <a:prstGeom prst="roundRect">
            <a:avLst>
              <a:gd fmla="val 16667" name="adj"/>
            </a:avLst>
          </a:prstGeom>
          <a:solidFill>
            <a:srgbClr val="689F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2. Коли відбувся перший вихід людини на Місяць?</a:t>
            </a: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166629" y="2964062"/>
            <a:ext cx="11858728" cy="1137316"/>
          </a:xfrm>
          <a:prstGeom prst="roundRect">
            <a:avLst>
              <a:gd fmla="val 16667" name="adj"/>
            </a:avLst>
          </a:prstGeom>
          <a:solidFill>
            <a:srgbClr val="00838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3. Яка, на ваш розсуд, мінімальна тривалість польоту на Марс?</a:t>
            </a:r>
            <a:endParaRPr b="0" i="0" sz="36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166629" y="4475122"/>
            <a:ext cx="11858729" cy="581884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4. Коли і як утворилася Сонячна система?</a:t>
            </a:r>
            <a:endParaRPr b="0" i="0" sz="40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166630" y="5410084"/>
            <a:ext cx="11858728" cy="1103823"/>
          </a:xfrm>
          <a:prstGeom prst="roundRect">
            <a:avLst>
              <a:gd fmla="val 16667" name="adj"/>
            </a:avLst>
          </a:prstGeom>
          <a:solidFill>
            <a:srgbClr val="689F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5. Який внесок зробили українські вчені в розвиток космонавтики?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4" name="Google Shape;334;p20"/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35" name="Google Shape;335;p20"/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0838F"/>
            </a:solidFill>
            <a:ln cap="flat" cmpd="sng" w="12700">
              <a:solidFill>
                <a:srgbClr val="008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20"/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44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Етапи дослідження Сонячної системи</a:t>
              </a:r>
              <a:endParaRPr/>
            </a:p>
          </p:txBody>
        </p:sp>
      </p:grpSp>
      <p:sp>
        <p:nvSpPr>
          <p:cNvPr id="337" name="Google Shape;337;p20"/>
          <p:cNvSpPr/>
          <p:nvPr/>
        </p:nvSpPr>
        <p:spPr>
          <a:xfrm>
            <a:off x="1036337" y="5556540"/>
            <a:ext cx="3796194" cy="1223220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1970 р.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«Луноход - 1» (СРСР)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Перший планетохід</a:t>
            </a:r>
            <a:endParaRPr/>
          </a:p>
        </p:txBody>
      </p:sp>
      <p:pic>
        <p:nvPicPr>
          <p:cNvPr descr="Результат пошуку зображень за запитом &quot;луноход 1&quot;" id="338" name="Google Shape;338;p20"/>
          <p:cNvPicPr preferRelativeResize="0"/>
          <p:nvPr/>
        </p:nvPicPr>
        <p:blipFill rotWithShape="1">
          <a:blip r:embed="rId4">
            <a:alphaModFix/>
          </a:blip>
          <a:srcRect b="0" l="4378" r="4077" t="0"/>
          <a:stretch/>
        </p:blipFill>
        <p:spPr>
          <a:xfrm>
            <a:off x="262790" y="1152260"/>
            <a:ext cx="5494976" cy="432604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20"/>
          <p:cNvSpPr/>
          <p:nvPr/>
        </p:nvSpPr>
        <p:spPr>
          <a:xfrm>
            <a:off x="7118458" y="5525611"/>
            <a:ext cx="4126530" cy="1256050"/>
          </a:xfrm>
          <a:prstGeom prst="roundRect">
            <a:avLst>
              <a:gd fmla="val 18346" name="adj"/>
            </a:avLst>
          </a:prstGeom>
          <a:solidFill>
            <a:srgbClr val="5568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1971 р.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АМС «Марс - 3» (СРСР) М’яка посадка на Марс</a:t>
            </a:r>
            <a:endParaRPr/>
          </a:p>
        </p:txBody>
      </p:sp>
      <p:pic>
        <p:nvPicPr>
          <p:cNvPr id="340" name="Google Shape;340;p20"/>
          <p:cNvPicPr preferRelativeResize="0"/>
          <p:nvPr/>
        </p:nvPicPr>
        <p:blipFill rotWithShape="1">
          <a:blip r:embed="rId5">
            <a:alphaModFix/>
          </a:blip>
          <a:srcRect b="0" l="9412" r="15110" t="412"/>
          <a:stretch/>
        </p:blipFill>
        <p:spPr>
          <a:xfrm>
            <a:off x="6434236" y="1152260"/>
            <a:ext cx="5494974" cy="4326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7" name="Google Shape;347;p21"/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48" name="Google Shape;348;p21"/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0838F"/>
            </a:solidFill>
            <a:ln cap="flat" cmpd="sng" w="12700">
              <a:solidFill>
                <a:srgbClr val="008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21"/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44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Етапи дослідження Сонячної системи</a:t>
              </a:r>
              <a:endParaRPr/>
            </a:p>
          </p:txBody>
        </p:sp>
      </p:grpSp>
      <p:sp>
        <p:nvSpPr>
          <p:cNvPr id="350" name="Google Shape;350;p21"/>
          <p:cNvSpPr/>
          <p:nvPr/>
        </p:nvSpPr>
        <p:spPr>
          <a:xfrm>
            <a:off x="200075" y="5417803"/>
            <a:ext cx="5640542" cy="1339540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1972-1973 р. АМС «Піонер – 10,11» (США)</a:t>
            </a:r>
            <a:r>
              <a:rPr b="0" i="0" lang="ru-RU" sz="2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Вивчення Юпітера, Сатурна і астероїдів </a:t>
            </a:r>
            <a:endParaRPr/>
          </a:p>
        </p:txBody>
      </p:sp>
      <p:sp>
        <p:nvSpPr>
          <p:cNvPr id="351" name="Google Shape;351;p21"/>
          <p:cNvSpPr/>
          <p:nvPr/>
        </p:nvSpPr>
        <p:spPr>
          <a:xfrm>
            <a:off x="6844173" y="5878461"/>
            <a:ext cx="4703028" cy="418224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Послання до інопланетян</a:t>
            </a:r>
            <a:endParaRPr/>
          </a:p>
        </p:txBody>
      </p:sp>
      <p:pic>
        <p:nvPicPr>
          <p:cNvPr descr="https://upload.wikimedia.org/wikipedia/commons/thumb/c/c6/Pioneer10-plaque.jpg/800px-Pioneer10-plaque.jpg" id="352" name="Google Shape;352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75416" y="947673"/>
            <a:ext cx="5640542" cy="4470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Результат пошуку зображень за запитом &quot;піонер 10&quot;" id="353" name="Google Shape;353;p21"/>
          <p:cNvPicPr preferRelativeResize="0"/>
          <p:nvPr/>
        </p:nvPicPr>
        <p:blipFill rotWithShape="1">
          <a:blip r:embed="rId5">
            <a:alphaModFix/>
          </a:blip>
          <a:srcRect b="0" l="19521" r="0" t="0"/>
          <a:stretch/>
        </p:blipFill>
        <p:spPr>
          <a:xfrm>
            <a:off x="200075" y="947672"/>
            <a:ext cx="5640542" cy="44522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0" name="Google Shape;360;p22"/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61" name="Google Shape;361;p22"/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0838F"/>
            </a:solidFill>
            <a:ln cap="flat" cmpd="sng" w="12700">
              <a:solidFill>
                <a:srgbClr val="008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22"/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44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Етапи дослідження Сонячної системи</a:t>
              </a:r>
              <a:endParaRPr/>
            </a:p>
          </p:txBody>
        </p:sp>
      </p:grpSp>
      <p:sp>
        <p:nvSpPr>
          <p:cNvPr id="363" name="Google Shape;363;p22"/>
          <p:cNvSpPr/>
          <p:nvPr/>
        </p:nvSpPr>
        <p:spPr>
          <a:xfrm>
            <a:off x="690365" y="5788432"/>
            <a:ext cx="4703028" cy="885422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1974-1975 р.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АМС </a:t>
            </a:r>
            <a:r>
              <a:rPr b="0" i="0" lang="ru-RU" sz="2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«Марінер – 10» (США) </a:t>
            </a:r>
            <a:endParaRPr/>
          </a:p>
        </p:txBody>
      </p:sp>
      <p:pic>
        <p:nvPicPr>
          <p:cNvPr descr="https://upload.wikimedia.org/wikipedia/commons/6/60/Mariner10.gif" id="364" name="Google Shape;364;p22"/>
          <p:cNvPicPr preferRelativeResize="0"/>
          <p:nvPr/>
        </p:nvPicPr>
        <p:blipFill rotWithShape="1">
          <a:blip r:embed="rId4">
            <a:alphaModFix/>
          </a:blip>
          <a:srcRect b="4448" l="0" r="5667" t="0"/>
          <a:stretch/>
        </p:blipFill>
        <p:spPr>
          <a:xfrm>
            <a:off x="345512" y="1244706"/>
            <a:ext cx="5750488" cy="4368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74879" y="1244706"/>
            <a:ext cx="5750488" cy="4368588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22"/>
          <p:cNvSpPr/>
          <p:nvPr/>
        </p:nvSpPr>
        <p:spPr>
          <a:xfrm>
            <a:off x="6659663" y="6000814"/>
            <a:ext cx="4980916" cy="460658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Перші зображення Меркурія</a:t>
            </a:r>
            <a:endParaRPr b="0" i="0" sz="2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3" name="Google Shape;373;p23"/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74" name="Google Shape;374;p23"/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0838F"/>
            </a:solidFill>
            <a:ln cap="flat" cmpd="sng" w="12700">
              <a:solidFill>
                <a:srgbClr val="008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44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Етапи дослідження Сонячної системи</a:t>
              </a:r>
              <a:endParaRPr/>
            </a:p>
          </p:txBody>
        </p:sp>
      </p:grpSp>
      <p:sp>
        <p:nvSpPr>
          <p:cNvPr id="376" name="Google Shape;376;p23"/>
          <p:cNvSpPr/>
          <p:nvPr/>
        </p:nvSpPr>
        <p:spPr>
          <a:xfrm>
            <a:off x="672104" y="5605247"/>
            <a:ext cx="4703028" cy="1005780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1974-1975 р.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АМС </a:t>
            </a:r>
            <a:r>
              <a:rPr b="0" i="0" lang="ru-RU" sz="2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«Венера – 9» (СРСР) </a:t>
            </a:r>
            <a:endParaRPr/>
          </a:p>
        </p:txBody>
      </p:sp>
      <p:sp>
        <p:nvSpPr>
          <p:cNvPr id="377" name="Google Shape;377;p23"/>
          <p:cNvSpPr/>
          <p:nvPr/>
        </p:nvSpPr>
        <p:spPr>
          <a:xfrm>
            <a:off x="6294948" y="5877808"/>
            <a:ext cx="5544579" cy="460658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Фотопанорама поверхні Венери</a:t>
            </a:r>
            <a:endParaRPr b="0" i="0" sz="2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descr="Результат пошуку зображень за запитом &quot;венера  9&quot;" id="378" name="Google Shape;378;p23"/>
          <p:cNvPicPr preferRelativeResize="0"/>
          <p:nvPr/>
        </p:nvPicPr>
        <p:blipFill rotWithShape="1">
          <a:blip r:embed="rId4">
            <a:alphaModFix/>
          </a:blip>
          <a:srcRect b="0" l="0" r="5321" t="6721"/>
          <a:stretch/>
        </p:blipFill>
        <p:spPr>
          <a:xfrm>
            <a:off x="123022" y="1281271"/>
            <a:ext cx="5801193" cy="40770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Результат пошуку зображень за запитом &quot;венера  9&quot;" id="379" name="Google Shape;379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47237" y="1281271"/>
            <a:ext cx="6040003" cy="4077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" y="2555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6" name="Google Shape;386;p24"/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87" name="Google Shape;387;p24"/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0838F"/>
            </a:solidFill>
            <a:ln cap="flat" cmpd="sng" w="12700">
              <a:solidFill>
                <a:srgbClr val="008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24"/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44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Етапи дослідження Сонячної системи</a:t>
              </a:r>
              <a:endParaRPr/>
            </a:p>
          </p:txBody>
        </p:sp>
      </p:grpSp>
      <p:sp>
        <p:nvSpPr>
          <p:cNvPr id="389" name="Google Shape;389;p24"/>
          <p:cNvSpPr/>
          <p:nvPr/>
        </p:nvSpPr>
        <p:spPr>
          <a:xfrm>
            <a:off x="932090" y="5750624"/>
            <a:ext cx="4351954" cy="847085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1975 р.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АМС </a:t>
            </a:r>
            <a:r>
              <a:rPr b="0" i="0" lang="ru-RU" sz="2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«Вікінг – 1,2» (США) </a:t>
            </a:r>
            <a:endParaRPr/>
          </a:p>
        </p:txBody>
      </p:sp>
      <p:sp>
        <p:nvSpPr>
          <p:cNvPr id="390" name="Google Shape;390;p24"/>
          <p:cNvSpPr/>
          <p:nvPr/>
        </p:nvSpPr>
        <p:spPr>
          <a:xfrm>
            <a:off x="6366587" y="5943838"/>
            <a:ext cx="5387975" cy="460658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Фотопанорама поверхні Марса</a:t>
            </a:r>
            <a:endParaRPr b="0" i="0" sz="2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descr="Результат пошуку зображень за запитом &quot;вікінг 2&quot;" id="391" name="Google Shape;391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5740" y="1418765"/>
            <a:ext cx="5184654" cy="4071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24"/>
          <p:cNvPicPr preferRelativeResize="0"/>
          <p:nvPr/>
        </p:nvPicPr>
        <p:blipFill rotWithShape="1">
          <a:blip r:embed="rId5">
            <a:alphaModFix/>
          </a:blip>
          <a:srcRect b="0" l="23341" r="50000" t="0"/>
          <a:stretch/>
        </p:blipFill>
        <p:spPr>
          <a:xfrm>
            <a:off x="6444891" y="1393215"/>
            <a:ext cx="5231369" cy="40715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Пов’язане зображення" id="398" name="Google Shape;39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" y="575664"/>
            <a:ext cx="12192003" cy="62823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9" name="Google Shape;399;p25"/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400" name="Google Shape;400;p25"/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0838F"/>
            </a:solidFill>
            <a:ln cap="flat" cmpd="sng" w="12700">
              <a:solidFill>
                <a:srgbClr val="008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25"/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44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Етапи дослідження Сонячної системи</a:t>
              </a:r>
              <a:endParaRPr/>
            </a:p>
          </p:txBody>
        </p:sp>
      </p:grpSp>
      <p:sp>
        <p:nvSpPr>
          <p:cNvPr id="402" name="Google Shape;402;p25"/>
          <p:cNvSpPr/>
          <p:nvPr/>
        </p:nvSpPr>
        <p:spPr>
          <a:xfrm>
            <a:off x="109985" y="5166711"/>
            <a:ext cx="5516159" cy="460658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1977 АМС </a:t>
            </a:r>
            <a:r>
              <a:rPr b="0" i="0" lang="ru-RU" sz="2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«Вояджер – 1» (США) </a:t>
            </a:r>
            <a:endParaRPr/>
          </a:p>
        </p:txBody>
      </p:sp>
      <p:pic>
        <p:nvPicPr>
          <p:cNvPr descr="Результат пошуку зображень за запитом &quot;вояджер 1&quot;" id="403" name="Google Shape;403;p25"/>
          <p:cNvPicPr preferRelativeResize="0"/>
          <p:nvPr/>
        </p:nvPicPr>
        <p:blipFill rotWithShape="1">
          <a:blip r:embed="rId4">
            <a:alphaModFix/>
          </a:blip>
          <a:srcRect b="0" l="15954" r="11817" t="8370"/>
          <a:stretch/>
        </p:blipFill>
        <p:spPr>
          <a:xfrm>
            <a:off x="361004" y="1160088"/>
            <a:ext cx="5014123" cy="39352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Результат пошуку зображень за запитом &quot;вояджер 2&quot;" id="404" name="Google Shape;404;p25"/>
          <p:cNvPicPr preferRelativeResize="0"/>
          <p:nvPr/>
        </p:nvPicPr>
        <p:blipFill rotWithShape="1">
          <a:blip r:embed="rId5">
            <a:alphaModFix/>
          </a:blip>
          <a:srcRect b="0" l="15368" r="8032" t="0"/>
          <a:stretch/>
        </p:blipFill>
        <p:spPr>
          <a:xfrm>
            <a:off x="5755544" y="1193606"/>
            <a:ext cx="6168364" cy="3935209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25"/>
          <p:cNvSpPr/>
          <p:nvPr/>
        </p:nvSpPr>
        <p:spPr>
          <a:xfrm>
            <a:off x="5875043" y="5181623"/>
            <a:ext cx="5929365" cy="460658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1977 р. АМС </a:t>
            </a:r>
            <a:r>
              <a:rPr b="0" i="0" lang="ru-RU" sz="2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«Вояджер – 2» (США) </a:t>
            </a:r>
            <a:endParaRPr/>
          </a:p>
        </p:txBody>
      </p:sp>
      <p:sp>
        <p:nvSpPr>
          <p:cNvPr id="406" name="Google Shape;406;p25"/>
          <p:cNvSpPr/>
          <p:nvPr/>
        </p:nvSpPr>
        <p:spPr>
          <a:xfrm>
            <a:off x="2915866" y="5788756"/>
            <a:ext cx="5640542" cy="408867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Дослідження планет-гігантів</a:t>
            </a:r>
            <a:endParaRPr b="0" i="0" sz="2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07" name="Google Shape;407;p25"/>
          <p:cNvSpPr/>
          <p:nvPr/>
        </p:nvSpPr>
        <p:spPr>
          <a:xfrm>
            <a:off x="4146070" y="6323378"/>
            <a:ext cx="3180134" cy="408867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Міжзоряний політ</a:t>
            </a:r>
            <a:endParaRPr b="0" i="0" sz="2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08" name="Google Shape;408;p25"/>
          <p:cNvSpPr/>
          <p:nvPr/>
        </p:nvSpPr>
        <p:spPr>
          <a:xfrm>
            <a:off x="3428480" y="6325393"/>
            <a:ext cx="4654127" cy="408867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Послання до інопланетян</a:t>
            </a:r>
            <a:endParaRPr b="0" i="0" sz="2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" y="2555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5" name="Google Shape;415;p26"/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416" name="Google Shape;416;p26"/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0838F"/>
            </a:solidFill>
            <a:ln cap="flat" cmpd="sng" w="12700">
              <a:solidFill>
                <a:srgbClr val="008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26"/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44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Етапи дослідження Сонячної системи</a:t>
              </a:r>
              <a:endParaRPr/>
            </a:p>
          </p:txBody>
        </p:sp>
      </p:grpSp>
      <p:sp>
        <p:nvSpPr>
          <p:cNvPr id="418" name="Google Shape;418;p26"/>
          <p:cNvSpPr/>
          <p:nvPr/>
        </p:nvSpPr>
        <p:spPr>
          <a:xfrm>
            <a:off x="698608" y="5665859"/>
            <a:ext cx="4703028" cy="460658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1986 р. АМС </a:t>
            </a:r>
            <a:r>
              <a:rPr b="0" i="0" lang="ru-RU" sz="2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«Вега» (СРСР) </a:t>
            </a:r>
            <a:endParaRPr/>
          </a:p>
        </p:txBody>
      </p:sp>
      <p:sp>
        <p:nvSpPr>
          <p:cNvPr id="419" name="Google Shape;419;p26"/>
          <p:cNvSpPr/>
          <p:nvPr/>
        </p:nvSpPr>
        <p:spPr>
          <a:xfrm>
            <a:off x="6611299" y="5665859"/>
            <a:ext cx="4911868" cy="460658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1986 р. АМС «Джотто» (ЄКА)</a:t>
            </a:r>
            <a:endParaRPr b="0" i="0" sz="2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20" name="Google Shape;420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5467" y="1385508"/>
            <a:ext cx="5449309" cy="40869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Результат пошуку зображень за запитом &quot;джотто амс&quot;" id="421" name="Google Shape;421;p26"/>
          <p:cNvPicPr preferRelativeResize="0"/>
          <p:nvPr/>
        </p:nvPicPr>
        <p:blipFill rotWithShape="1">
          <a:blip r:embed="rId5">
            <a:alphaModFix/>
          </a:blip>
          <a:srcRect b="12283" l="0" r="0" t="13292"/>
          <a:stretch/>
        </p:blipFill>
        <p:spPr>
          <a:xfrm>
            <a:off x="6838852" y="1385509"/>
            <a:ext cx="4456763" cy="4086981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26"/>
          <p:cNvSpPr/>
          <p:nvPr/>
        </p:nvSpPr>
        <p:spPr>
          <a:xfrm>
            <a:off x="3474472" y="6310385"/>
            <a:ext cx="5243052" cy="460658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Дослідження комети Галлея</a:t>
            </a:r>
            <a:endParaRPr b="0" i="0" sz="2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" y="2555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9" name="Google Shape;429;p27"/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430" name="Google Shape;430;p27"/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0838F"/>
            </a:solidFill>
            <a:ln cap="flat" cmpd="sng" w="12700">
              <a:solidFill>
                <a:srgbClr val="008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27"/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44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Етапи дослідження Сонячної системи</a:t>
              </a:r>
              <a:endParaRPr/>
            </a:p>
          </p:txBody>
        </p:sp>
      </p:grpSp>
      <p:sp>
        <p:nvSpPr>
          <p:cNvPr id="432" name="Google Shape;432;p27"/>
          <p:cNvSpPr/>
          <p:nvPr/>
        </p:nvSpPr>
        <p:spPr>
          <a:xfrm>
            <a:off x="256240" y="5358181"/>
            <a:ext cx="5222326" cy="1261965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1995 р. АМС </a:t>
            </a:r>
            <a:r>
              <a:rPr b="0" i="0" lang="ru-RU" sz="2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«Галілео» (США)</a:t>
            </a:r>
            <a:endParaRPr b="0" i="0" sz="2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Взяв проби атмосфери Юпітера </a:t>
            </a:r>
            <a:endParaRPr/>
          </a:p>
        </p:txBody>
      </p:sp>
      <p:sp>
        <p:nvSpPr>
          <p:cNvPr id="433" name="Google Shape;433;p27"/>
          <p:cNvSpPr/>
          <p:nvPr/>
        </p:nvSpPr>
        <p:spPr>
          <a:xfrm>
            <a:off x="6713434" y="5345333"/>
            <a:ext cx="5222326" cy="1287659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2001 р. АМС «Near Shoemaker»(США)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 Перша посадка на астероїд </a:t>
            </a:r>
            <a:endParaRPr b="0" i="0" sz="2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descr="Результат пошуку зображень за запитом &quot;амс галілей&quot;" id="434" name="Google Shape;434;p27"/>
          <p:cNvPicPr preferRelativeResize="0"/>
          <p:nvPr/>
        </p:nvPicPr>
        <p:blipFill rotWithShape="1">
          <a:blip r:embed="rId4">
            <a:alphaModFix/>
          </a:blip>
          <a:srcRect b="0" l="9977" r="13799" t="0"/>
          <a:stretch/>
        </p:blipFill>
        <p:spPr>
          <a:xfrm>
            <a:off x="428597" y="1208688"/>
            <a:ext cx="4877612" cy="39994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Результат пошуку зображень за запитом &quot;амс near shoemaker&quot;" id="435" name="Google Shape;435;p27"/>
          <p:cNvPicPr preferRelativeResize="0"/>
          <p:nvPr/>
        </p:nvPicPr>
        <p:blipFill rotWithShape="1">
          <a:blip r:embed="rId5">
            <a:alphaModFix/>
          </a:blip>
          <a:srcRect b="0" l="35133" r="7154" t="0"/>
          <a:stretch/>
        </p:blipFill>
        <p:spPr>
          <a:xfrm>
            <a:off x="7099674" y="1208688"/>
            <a:ext cx="4449846" cy="3970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" y="2555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2" name="Google Shape;442;p28"/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443" name="Google Shape;443;p28"/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0838F"/>
            </a:solidFill>
            <a:ln cap="flat" cmpd="sng" w="12700">
              <a:solidFill>
                <a:srgbClr val="008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444;p28"/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44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Етапи дослідження Сонячної системи</a:t>
              </a:r>
              <a:endParaRPr/>
            </a:p>
          </p:txBody>
        </p:sp>
      </p:grpSp>
      <p:sp>
        <p:nvSpPr>
          <p:cNvPr id="445" name="Google Shape;445;p28"/>
          <p:cNvSpPr/>
          <p:nvPr/>
        </p:nvSpPr>
        <p:spPr>
          <a:xfrm>
            <a:off x="426669" y="5341822"/>
            <a:ext cx="5130429" cy="1414406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2003 р. Марсохід </a:t>
            </a:r>
            <a:r>
              <a:rPr b="0" i="0" lang="ru-RU" sz="2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«Спіріт» (США) досліджував структуру грунту планети</a:t>
            </a:r>
            <a:endParaRPr/>
          </a:p>
        </p:txBody>
      </p:sp>
      <p:sp>
        <p:nvSpPr>
          <p:cNvPr id="446" name="Google Shape;446;p28"/>
          <p:cNvSpPr/>
          <p:nvPr/>
        </p:nvSpPr>
        <p:spPr>
          <a:xfrm>
            <a:off x="6466800" y="5418043"/>
            <a:ext cx="4921090" cy="1261965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2004 р. АМС «</a:t>
            </a:r>
            <a:r>
              <a:rPr b="0" i="0" lang="ru-RU" sz="2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Кассіні-Гюйгенс</a:t>
            </a:r>
            <a:r>
              <a:rPr b="0" i="0" lang="ru-RU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» Перша м’яка посадка на Титан</a:t>
            </a:r>
            <a:endParaRPr b="0" i="0" sz="2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descr="https://upload.wikimedia.org/wikipedia/commons/thumb/b/b2/Cassini_Saturn_Orbit_Insertion.jpg/1280px-Cassini_Saturn_Orbit_Insertion.jpg?uselang=ru" id="447" name="Google Shape;447;p28"/>
          <p:cNvPicPr preferRelativeResize="0"/>
          <p:nvPr/>
        </p:nvPicPr>
        <p:blipFill rotWithShape="1">
          <a:blip r:embed="rId4">
            <a:alphaModFix/>
          </a:blip>
          <a:srcRect b="897" l="0" r="24819" t="5935"/>
          <a:stretch/>
        </p:blipFill>
        <p:spPr>
          <a:xfrm>
            <a:off x="6466800" y="1145739"/>
            <a:ext cx="4921090" cy="40687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Результат пошуку зображень за запитом &quot;спіріт марсохід&quot;" id="448" name="Google Shape;448;p28"/>
          <p:cNvPicPr preferRelativeResize="0"/>
          <p:nvPr/>
        </p:nvPicPr>
        <p:blipFill rotWithShape="1">
          <a:blip r:embed="rId5">
            <a:alphaModFix/>
          </a:blip>
          <a:srcRect b="0" l="5774" r="14642" t="0"/>
          <a:stretch/>
        </p:blipFill>
        <p:spPr>
          <a:xfrm>
            <a:off x="426669" y="1145738"/>
            <a:ext cx="5130429" cy="4068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" y="2555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5" name="Google Shape;455;p29"/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456" name="Google Shape;456;p29"/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0838F"/>
            </a:solidFill>
            <a:ln cap="flat" cmpd="sng" w="12700">
              <a:solidFill>
                <a:srgbClr val="008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457;p29"/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44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Етапи дослідження Сонячної системи</a:t>
              </a:r>
              <a:endParaRPr/>
            </a:p>
          </p:txBody>
        </p:sp>
      </p:grpSp>
      <p:sp>
        <p:nvSpPr>
          <p:cNvPr id="458" name="Google Shape;458;p29"/>
          <p:cNvSpPr/>
          <p:nvPr/>
        </p:nvSpPr>
        <p:spPr>
          <a:xfrm>
            <a:off x="507737" y="5515765"/>
            <a:ext cx="4921089" cy="1242958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 2009 р. Місія Kepler (США) – телескоп для  пошуку екзопланет</a:t>
            </a:r>
            <a:endParaRPr b="0" i="0" sz="2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59" name="Google Shape;459;p29"/>
          <p:cNvSpPr/>
          <p:nvPr/>
        </p:nvSpPr>
        <p:spPr>
          <a:xfrm>
            <a:off x="6630092" y="5515765"/>
            <a:ext cx="4921090" cy="1242958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2011 р. АМС «</a:t>
            </a:r>
            <a:r>
              <a:rPr b="0" i="0" lang="ru-RU" sz="2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MESSENGER</a:t>
            </a:r>
            <a:r>
              <a:rPr b="0" i="0" lang="ru-RU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» (США)  -штучний супутник Меркурія</a:t>
            </a:r>
            <a:endParaRPr b="0" i="0" sz="2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descr="Результат пошуку зображень за запитом &quot;станція «MESSENGER»&quot;" id="460" name="Google Shape;460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78130" y="1375586"/>
            <a:ext cx="5425015" cy="40687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Результат пошуку зображень за запитом &quot;телескоп Kepler&quot;" id="461" name="Google Shape;461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12379" y="1375586"/>
            <a:ext cx="3711803" cy="4068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www.esa.int/var/esa/storage/images/esa_multimedia/images/2014/07/galileo_satellite_in_orbit/14632177-1-eng-GB/Galileo_satellite_in_orbit.jpg" id="109" name="Google Shape;109;p3"/>
          <p:cNvPicPr preferRelativeResize="0"/>
          <p:nvPr/>
        </p:nvPicPr>
        <p:blipFill rotWithShape="1">
          <a:blip r:embed="rId3">
            <a:alphaModFix/>
          </a:blip>
          <a:srcRect b="11945" l="0" r="0" t="13054"/>
          <a:stretch/>
        </p:blipFill>
        <p:spPr>
          <a:xfrm>
            <a:off x="0" y="0"/>
            <a:ext cx="12191996" cy="68579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" name="Google Shape;110;p3"/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11" name="Google Shape;111;p3"/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0838F"/>
            </a:solidFill>
            <a:ln cap="flat" cmpd="sng" w="12700">
              <a:solidFill>
                <a:srgbClr val="008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44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Малі тіла Сонячної системи</a:t>
              </a:r>
              <a:endParaRPr b="0" i="0" sz="4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13" name="Google Shape;113;p3"/>
          <p:cNvSpPr/>
          <p:nvPr/>
        </p:nvSpPr>
        <p:spPr>
          <a:xfrm>
            <a:off x="1319462" y="4094922"/>
            <a:ext cx="9219803" cy="2604968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 cap="flat" cmpd="sng" w="9525">
            <a:solidFill>
              <a:srgbClr val="5568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Космонавтика </a:t>
            </a:r>
            <a:r>
              <a:rPr b="0" i="0" lang="ru-RU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— це компекслна науково-технічна галузь, що займається дослі-дженням та використанням космічного простору за допомогою автоматичних і пілотованих космічних апаратів</a:t>
            </a:r>
            <a:endParaRPr b="0" i="0" sz="36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" y="2555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8" name="Google Shape;468;p30"/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469" name="Google Shape;469;p30"/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0838F"/>
            </a:solidFill>
            <a:ln cap="flat" cmpd="sng" w="12700">
              <a:solidFill>
                <a:srgbClr val="008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30"/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44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Етапи дослідження Сонячної системи</a:t>
              </a:r>
              <a:endParaRPr/>
            </a:p>
          </p:txBody>
        </p:sp>
      </p:grpSp>
      <p:sp>
        <p:nvSpPr>
          <p:cNvPr id="471" name="Google Shape;471;p30"/>
          <p:cNvSpPr/>
          <p:nvPr/>
        </p:nvSpPr>
        <p:spPr>
          <a:xfrm>
            <a:off x="913037" y="5506823"/>
            <a:ext cx="4420015" cy="1242958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 2014 р. Зонд Розетта (ЄКА) – м’яка посадка на поверхню комети </a:t>
            </a:r>
            <a:endParaRPr b="0" i="0" sz="2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72" name="Google Shape;472;p30"/>
          <p:cNvSpPr/>
          <p:nvPr/>
        </p:nvSpPr>
        <p:spPr>
          <a:xfrm>
            <a:off x="6520530" y="5506823"/>
            <a:ext cx="4921090" cy="1242958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2015 р. АМС «</a:t>
            </a:r>
            <a:r>
              <a:rPr b="0" i="0" lang="ru-RU" sz="2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New Horizonts</a:t>
            </a:r>
            <a:r>
              <a:rPr b="0" i="0" lang="ru-RU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» (США) - досяг орбіти Плутона</a:t>
            </a:r>
            <a:endParaRPr b="0" i="0" sz="2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descr="https://www.esa.int/var/esa/storage/images/esa_multimedia/images/2013/12/philae_on_the_comet_front_view/13467154-1-eng-GB/Philae_on_the_comet_Front_view.jpg" id="473" name="Google Shape;473;p30"/>
          <p:cNvPicPr preferRelativeResize="0"/>
          <p:nvPr/>
        </p:nvPicPr>
        <p:blipFill rotWithShape="1">
          <a:blip r:embed="rId4">
            <a:alphaModFix/>
          </a:blip>
          <a:srcRect b="0" l="13273" r="11596" t="0"/>
          <a:stretch/>
        </p:blipFill>
        <p:spPr>
          <a:xfrm>
            <a:off x="410538" y="1304293"/>
            <a:ext cx="5425015" cy="40687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www.nasa.gov/sites/default/files/thumbnails/image/nh-surface.jpg" id="474" name="Google Shape;474;p30"/>
          <p:cNvPicPr preferRelativeResize="0"/>
          <p:nvPr/>
        </p:nvPicPr>
        <p:blipFill rotWithShape="1">
          <a:blip r:embed="rId5">
            <a:alphaModFix/>
          </a:blip>
          <a:srcRect b="0" l="11735" r="28936" t="30482"/>
          <a:stretch/>
        </p:blipFill>
        <p:spPr>
          <a:xfrm>
            <a:off x="6235868" y="1304293"/>
            <a:ext cx="5490414" cy="40208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" y="2555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1" name="Google Shape;481;p31"/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482" name="Google Shape;482;p31"/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0838F"/>
            </a:solidFill>
            <a:ln cap="flat" cmpd="sng" w="12700">
              <a:solidFill>
                <a:srgbClr val="008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483;p31"/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44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Етапи дослідження Сонячної системи</a:t>
              </a:r>
              <a:endParaRPr/>
            </a:p>
          </p:txBody>
        </p:sp>
      </p:grpSp>
      <p:sp>
        <p:nvSpPr>
          <p:cNvPr id="484" name="Google Shape;484;p31"/>
          <p:cNvSpPr/>
          <p:nvPr/>
        </p:nvSpPr>
        <p:spPr>
          <a:xfrm>
            <a:off x="913036" y="5407545"/>
            <a:ext cx="4420015" cy="1325627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2015 р. МКС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Вперше у космосі було вирощено їжу (салат)</a:t>
            </a:r>
            <a:endParaRPr b="0" i="0" sz="2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85" name="Google Shape;485;p31"/>
          <p:cNvSpPr/>
          <p:nvPr/>
        </p:nvSpPr>
        <p:spPr>
          <a:xfrm>
            <a:off x="6323750" y="5407545"/>
            <a:ext cx="5490412" cy="1325627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2019 р. АМС «Чаньє -3»(КНР) м’яка посадка на зворотньому боці Місяця</a:t>
            </a:r>
            <a:endParaRPr b="0" i="0" sz="2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descr="Результат пошуку зображень за запитом &quot;вирощування їжі в космосі&quot;" id="486" name="Google Shape;486;p31"/>
          <p:cNvPicPr preferRelativeResize="0"/>
          <p:nvPr/>
        </p:nvPicPr>
        <p:blipFill rotWithShape="1">
          <a:blip r:embed="rId4">
            <a:alphaModFix/>
          </a:blip>
          <a:srcRect b="0" l="0" r="0" t="2410"/>
          <a:stretch/>
        </p:blipFill>
        <p:spPr>
          <a:xfrm>
            <a:off x="377837" y="1304292"/>
            <a:ext cx="5490414" cy="40208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astropt.org/blog/wp-content/uploads/2014/12/Chang_e_3_Lua__Yutu_211213.jpg?1ae1ed" id="487" name="Google Shape;487;p31"/>
          <p:cNvPicPr preferRelativeResize="0"/>
          <p:nvPr/>
        </p:nvPicPr>
        <p:blipFill rotWithShape="1">
          <a:blip r:embed="rId5">
            <a:alphaModFix/>
          </a:blip>
          <a:srcRect b="4907" l="21691" r="4856" t="1797"/>
          <a:stretch/>
        </p:blipFill>
        <p:spPr>
          <a:xfrm>
            <a:off x="6323750" y="1304292"/>
            <a:ext cx="5490413" cy="40536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Google Shape;492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3" name="Google Shape;493;p32"/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494" name="Google Shape;494;p32"/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0838F"/>
            </a:solidFill>
            <a:ln cap="flat" cmpd="sng" w="12700">
              <a:solidFill>
                <a:srgbClr val="008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495;p32"/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44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Вік Сонячної системи</a:t>
              </a:r>
              <a:endParaRPr/>
            </a:p>
          </p:txBody>
        </p:sp>
      </p:grpSp>
      <p:pic>
        <p:nvPicPr>
          <p:cNvPr descr="https://img.purch.com/h/1400/aHR0cDovL3d3dy5saXZlc2NpZW5jZS5jb20vaW1hZ2VzL2kvMDAwLzAwMi83MDcvb3JpZ2luYWwvMDgwOTI1LWFtcGhpYm9saXRlLTAyLmpwZw==" id="496" name="Google Shape;496;p32"/>
          <p:cNvPicPr preferRelativeResize="0"/>
          <p:nvPr/>
        </p:nvPicPr>
        <p:blipFill rotWithShape="1">
          <a:blip r:embed="rId4">
            <a:alphaModFix/>
          </a:blip>
          <a:srcRect b="31700" l="0" r="5132" t="0"/>
          <a:stretch/>
        </p:blipFill>
        <p:spPr>
          <a:xfrm>
            <a:off x="498892" y="945586"/>
            <a:ext cx="5174115" cy="49668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0/0d/Apollo_15_Genesis_Rock.jpg" id="497" name="Google Shape;497;p32"/>
          <p:cNvPicPr preferRelativeResize="0"/>
          <p:nvPr/>
        </p:nvPicPr>
        <p:blipFill rotWithShape="1">
          <a:blip r:embed="rId5">
            <a:alphaModFix/>
          </a:blip>
          <a:srcRect b="0" l="0" r="0" t="4007"/>
          <a:stretch/>
        </p:blipFill>
        <p:spPr>
          <a:xfrm>
            <a:off x="6481898" y="945587"/>
            <a:ext cx="5174115" cy="4966823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32"/>
          <p:cNvSpPr/>
          <p:nvPr/>
        </p:nvSpPr>
        <p:spPr>
          <a:xfrm>
            <a:off x="340745" y="5813944"/>
            <a:ext cx="5490411" cy="919228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Вік найдавніших порід на Землі досягає 4,64 млрд. років</a:t>
            </a:r>
            <a:endParaRPr b="0" i="0" sz="2800" u="none" cap="none" strike="noStrik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99" name="Google Shape;499;p32"/>
          <p:cNvSpPr/>
          <p:nvPr/>
        </p:nvSpPr>
        <p:spPr>
          <a:xfrm>
            <a:off x="6323750" y="5813944"/>
            <a:ext cx="5490412" cy="919228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Вік Місячних порід оцінюється в 2-4,5 млрд. років</a:t>
            </a:r>
            <a:endParaRPr b="0" i="0" sz="2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Google Shape;504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5" name="Google Shape;505;p33"/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506" name="Google Shape;506;p33"/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0838F"/>
            </a:solidFill>
            <a:ln cap="flat" cmpd="sng" w="12700">
              <a:solidFill>
                <a:srgbClr val="008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507;p33"/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44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Вік Сонячної системи</a:t>
              </a:r>
              <a:endParaRPr/>
            </a:p>
          </p:txBody>
        </p:sp>
      </p:grpSp>
      <p:pic>
        <p:nvPicPr>
          <p:cNvPr descr="Картинки по запросу Метеорит" id="508" name="Google Shape;508;p33"/>
          <p:cNvPicPr preferRelativeResize="0"/>
          <p:nvPr/>
        </p:nvPicPr>
        <p:blipFill rotWithShape="1">
          <a:blip r:embed="rId4">
            <a:alphaModFix/>
          </a:blip>
          <a:srcRect b="0" l="14388" r="12422" t="0"/>
          <a:stretch/>
        </p:blipFill>
        <p:spPr>
          <a:xfrm>
            <a:off x="377839" y="1019189"/>
            <a:ext cx="5490412" cy="4819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33"/>
          <p:cNvPicPr preferRelativeResize="0"/>
          <p:nvPr/>
        </p:nvPicPr>
        <p:blipFill rotWithShape="1">
          <a:blip r:embed="rId5">
            <a:alphaModFix/>
          </a:blip>
          <a:srcRect b="9043" l="53136" r="2086" t="14837"/>
          <a:stretch/>
        </p:blipFill>
        <p:spPr>
          <a:xfrm>
            <a:off x="6818603" y="1019189"/>
            <a:ext cx="5040126" cy="4819621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33"/>
          <p:cNvSpPr/>
          <p:nvPr/>
        </p:nvSpPr>
        <p:spPr>
          <a:xfrm>
            <a:off x="377840" y="5813944"/>
            <a:ext cx="5490411" cy="919228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Вік залізних і кам’яних метеоритів 0,5 – 5 млрд. років</a:t>
            </a:r>
            <a:endParaRPr b="0" i="0" sz="2800" u="none" cap="none" strike="noStrik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11" name="Google Shape;511;p33"/>
          <p:cNvSpPr/>
          <p:nvPr/>
        </p:nvSpPr>
        <p:spPr>
          <a:xfrm>
            <a:off x="6323750" y="5813944"/>
            <a:ext cx="5490412" cy="919228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Вік Сонця оцінюється в 5 млрд. років</a:t>
            </a:r>
            <a:endParaRPr b="0" i="0" sz="28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oogle Shape;516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c/ce/Kant_Portrait.jpg?uselang=ru" id="517" name="Google Shape;517;p34"/>
          <p:cNvPicPr preferRelativeResize="0"/>
          <p:nvPr/>
        </p:nvPicPr>
        <p:blipFill rotWithShape="1">
          <a:blip r:embed="rId4">
            <a:alphaModFix/>
          </a:blip>
          <a:srcRect b="14055" l="3" r="-1" t="4711"/>
          <a:stretch/>
        </p:blipFill>
        <p:spPr>
          <a:xfrm>
            <a:off x="-1" y="1"/>
            <a:ext cx="5856817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34"/>
          <p:cNvPicPr preferRelativeResize="0"/>
          <p:nvPr/>
        </p:nvPicPr>
        <p:blipFill rotWithShape="1">
          <a:blip r:embed="rId5">
            <a:alphaModFix/>
          </a:blip>
          <a:srcRect b="69135" l="5198" r="67115" t="4936"/>
          <a:stretch/>
        </p:blipFill>
        <p:spPr>
          <a:xfrm>
            <a:off x="6286077" y="1805941"/>
            <a:ext cx="1280160" cy="119888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19" name="Google Shape;519;p34"/>
          <p:cNvPicPr preferRelativeResize="0"/>
          <p:nvPr/>
        </p:nvPicPr>
        <p:blipFill rotWithShape="1">
          <a:blip r:embed="rId5">
            <a:alphaModFix/>
          </a:blip>
          <a:srcRect b="62983" l="34424" r="6686" t="13066"/>
          <a:stretch/>
        </p:blipFill>
        <p:spPr>
          <a:xfrm>
            <a:off x="8936991" y="2336800"/>
            <a:ext cx="2722880" cy="110744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20" name="Google Shape;520;p34"/>
          <p:cNvPicPr preferRelativeResize="0"/>
          <p:nvPr/>
        </p:nvPicPr>
        <p:blipFill rotWithShape="1">
          <a:blip r:embed="rId5">
            <a:alphaModFix/>
          </a:blip>
          <a:srcRect b="42438" l="7175" r="43163" t="30754"/>
          <a:stretch/>
        </p:blipFill>
        <p:spPr>
          <a:xfrm>
            <a:off x="6756400" y="3319737"/>
            <a:ext cx="2296160" cy="123952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21" name="Google Shape;521;p34"/>
          <p:cNvPicPr preferRelativeResize="0"/>
          <p:nvPr/>
        </p:nvPicPr>
        <p:blipFill rotWithShape="1">
          <a:blip r:embed="rId5">
            <a:alphaModFix/>
          </a:blip>
          <a:srcRect b="28155" l="33324" r="6687" t="53167"/>
          <a:stretch/>
        </p:blipFill>
        <p:spPr>
          <a:xfrm>
            <a:off x="8936991" y="4290058"/>
            <a:ext cx="2773680" cy="863601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22" name="Google Shape;522;p34"/>
          <p:cNvPicPr preferRelativeResize="0"/>
          <p:nvPr/>
        </p:nvPicPr>
        <p:blipFill rotWithShape="1">
          <a:blip r:embed="rId5">
            <a:alphaModFix/>
          </a:blip>
          <a:srcRect b="1565" l="10691" r="16356" t="74922"/>
          <a:stretch/>
        </p:blipFill>
        <p:spPr>
          <a:xfrm>
            <a:off x="6344497" y="5283200"/>
            <a:ext cx="3373120" cy="108712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523" name="Google Shape;523;p34"/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524" name="Google Shape;524;p34"/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0838F"/>
            </a:solidFill>
            <a:ln cap="flat" cmpd="sng" w="12700">
              <a:solidFill>
                <a:srgbClr val="008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525;p34"/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44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Теорія гравітаційного колапсу</a:t>
              </a:r>
              <a:endParaRPr/>
            </a:p>
          </p:txBody>
        </p:sp>
      </p:grpSp>
      <p:sp>
        <p:nvSpPr>
          <p:cNvPr id="526" name="Google Shape;526;p34"/>
          <p:cNvSpPr/>
          <p:nvPr/>
        </p:nvSpPr>
        <p:spPr>
          <a:xfrm>
            <a:off x="1670664" y="5826760"/>
            <a:ext cx="2515485" cy="891930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Емануїл Кант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 (1724-1804)</a:t>
            </a:r>
            <a:endParaRPr/>
          </a:p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Google Shape;531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images.fineartamerica.com/images-medium-large/james-jeans-1977-1946-granger.jpg" id="532" name="Google Shape;532;p35"/>
          <p:cNvPicPr preferRelativeResize="0"/>
          <p:nvPr/>
        </p:nvPicPr>
        <p:blipFill rotWithShape="1">
          <a:blip r:embed="rId4">
            <a:alphaModFix/>
          </a:blip>
          <a:srcRect b="11846" l="7609" r="11254" t="0"/>
          <a:stretch/>
        </p:blipFill>
        <p:spPr>
          <a:xfrm>
            <a:off x="0" y="1"/>
            <a:ext cx="586316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35"/>
          <p:cNvPicPr preferRelativeResize="0"/>
          <p:nvPr/>
        </p:nvPicPr>
        <p:blipFill rotWithShape="1">
          <a:blip r:embed="rId5">
            <a:alphaModFix/>
          </a:blip>
          <a:srcRect b="0" l="51910" r="0" t="18705"/>
          <a:stretch/>
        </p:blipFill>
        <p:spPr>
          <a:xfrm>
            <a:off x="5929364" y="636003"/>
            <a:ext cx="5863168" cy="55751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4" name="Google Shape;534;p35"/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535" name="Google Shape;535;p35"/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0838F"/>
            </a:solidFill>
            <a:ln cap="flat" cmpd="sng" w="12700">
              <a:solidFill>
                <a:srgbClr val="008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536;p35"/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44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Приливна теорія Джинса (1919)</a:t>
              </a:r>
              <a:endParaRPr/>
            </a:p>
          </p:txBody>
        </p:sp>
      </p:grpSp>
      <p:sp>
        <p:nvSpPr>
          <p:cNvPr id="537" name="Google Shape;537;p35"/>
          <p:cNvSpPr/>
          <p:nvPr/>
        </p:nvSpPr>
        <p:spPr>
          <a:xfrm>
            <a:off x="1378424" y="5826760"/>
            <a:ext cx="2807725" cy="891930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Джеймс Джинс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 (1877-1946)</a:t>
            </a:r>
            <a:endParaRPr/>
          </a:p>
        </p:txBody>
      </p:sp>
      <p:sp>
        <p:nvSpPr>
          <p:cNvPr id="538" name="Google Shape;538;p35"/>
          <p:cNvSpPr/>
          <p:nvPr/>
        </p:nvSpPr>
        <p:spPr>
          <a:xfrm>
            <a:off x="6096000" y="5089620"/>
            <a:ext cx="5574525" cy="1629069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 cap="flat" cmpd="sng" w="9525">
            <a:solidFill>
              <a:srgbClr val="5568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Планетна речовина була «вирвана» із Сонця пролітаючою зорею</a:t>
            </a:r>
            <a:endParaRPr b="0" i="0" sz="36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Картинки по запросу протопланета" id="543" name="Google Shape;543;p36"/>
          <p:cNvPicPr preferRelativeResize="0"/>
          <p:nvPr/>
        </p:nvPicPr>
        <p:blipFill rotWithShape="1">
          <a:blip r:embed="rId3">
            <a:alphaModFix/>
          </a:blip>
          <a:srcRect b="0" l="0" r="11429" t="0"/>
          <a:stretch/>
        </p:blipFill>
        <p:spPr>
          <a:xfrm>
            <a:off x="1393373" y="0"/>
            <a:ext cx="1079862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Картинки по запросу отто Шмидт" id="544" name="Google Shape;544;p36"/>
          <p:cNvPicPr preferRelativeResize="0"/>
          <p:nvPr/>
        </p:nvPicPr>
        <p:blipFill rotWithShape="1">
          <a:blip r:embed="rId4">
            <a:alphaModFix/>
          </a:blip>
          <a:srcRect b="0" l="9186" r="22825" t="0"/>
          <a:stretch/>
        </p:blipFill>
        <p:spPr>
          <a:xfrm>
            <a:off x="0" y="-19519"/>
            <a:ext cx="5856819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5" name="Google Shape;545;p36"/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546" name="Google Shape;546;p36"/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0838F"/>
            </a:solidFill>
            <a:ln cap="flat" cmpd="sng" w="12700">
              <a:solidFill>
                <a:srgbClr val="008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p36"/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44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Космогонічна теорія (1944)</a:t>
              </a:r>
              <a:endParaRPr/>
            </a:p>
          </p:txBody>
        </p:sp>
      </p:grpSp>
      <p:sp>
        <p:nvSpPr>
          <p:cNvPr id="548" name="Google Shape;548;p36"/>
          <p:cNvSpPr/>
          <p:nvPr/>
        </p:nvSpPr>
        <p:spPr>
          <a:xfrm>
            <a:off x="1378424" y="5826760"/>
            <a:ext cx="2807725" cy="891930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Отто Шмідт</a:t>
            </a:r>
            <a:endParaRPr b="0" i="0" sz="2800" u="none" cap="none" strike="noStrik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 (1891-1956)</a:t>
            </a:r>
            <a:endParaRPr/>
          </a:p>
        </p:txBody>
      </p:sp>
      <p:sp>
        <p:nvSpPr>
          <p:cNvPr id="549" name="Google Shape;549;p36"/>
          <p:cNvSpPr/>
          <p:nvPr/>
        </p:nvSpPr>
        <p:spPr>
          <a:xfrm>
            <a:off x="6096000" y="4599296"/>
            <a:ext cx="5574525" cy="2119393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 cap="flat" cmpd="sng" w="9525">
            <a:solidFill>
              <a:srgbClr val="5568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Утворення планет з твердих частинок навколосонячної допланетної хмари </a:t>
            </a:r>
            <a:endParaRPr b="0" i="0" sz="36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Картинки по запросу взрыв сверхновой hd" id="554" name="Google Shape;554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7" y="-15923"/>
            <a:ext cx="12191999" cy="68898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laboratorium-mozliwosci.pl/images/hubblea/hubblea010.jpg" id="555" name="Google Shape;555;p37"/>
          <p:cNvPicPr preferRelativeResize="0"/>
          <p:nvPr/>
        </p:nvPicPr>
        <p:blipFill rotWithShape="1">
          <a:blip r:embed="rId4">
            <a:alphaModFix/>
          </a:blip>
          <a:srcRect b="8245" l="0" r="0" t="6569"/>
          <a:stretch/>
        </p:blipFill>
        <p:spPr>
          <a:xfrm>
            <a:off x="0" y="52822"/>
            <a:ext cx="12192000" cy="6821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6" name="Google Shape;556;p37"/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557" name="Google Shape;557;p37"/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0838F"/>
            </a:solidFill>
            <a:ln cap="flat" cmpd="sng" w="12700">
              <a:solidFill>
                <a:srgbClr val="008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558;p37"/>
            <p:cNvSpPr/>
            <p:nvPr/>
          </p:nvSpPr>
          <p:spPr>
            <a:xfrm>
              <a:off x="1" y="89135"/>
              <a:ext cx="11858729" cy="7078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40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Гіпотези і теорії формування Сонячної системи</a:t>
              </a:r>
              <a:endParaRPr b="0" i="0" sz="4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559" name="Google Shape;559;p37"/>
          <p:cNvSpPr/>
          <p:nvPr/>
        </p:nvSpPr>
        <p:spPr>
          <a:xfrm>
            <a:off x="6197675" y="1220133"/>
            <a:ext cx="5661053" cy="2782410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 cap="flat" cmpd="sng" w="9525">
            <a:solidFill>
              <a:srgbClr val="5568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4,6 млрд років тому відбувся вибух наднової зорі поблизу місця народження Сонячної системи</a:t>
            </a:r>
            <a:endParaRPr b="0" i="0" sz="36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60" name="Google Shape;560;p37"/>
          <p:cNvSpPr/>
          <p:nvPr/>
        </p:nvSpPr>
        <p:spPr>
          <a:xfrm>
            <a:off x="6197675" y="4414394"/>
            <a:ext cx="5661053" cy="2000053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 cap="flat" cmpd="sng" w="9525">
            <a:solidFill>
              <a:srgbClr val="5568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Під дією ударної хвилі, газопилова хмара почала згущатися </a:t>
            </a:r>
            <a:endParaRPr/>
          </a:p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" name="Google Shape;565;p38"/>
          <p:cNvPicPr preferRelativeResize="0"/>
          <p:nvPr/>
        </p:nvPicPr>
        <p:blipFill rotWithShape="1">
          <a:blip r:embed="rId3">
            <a:alphaModFix/>
          </a:blip>
          <a:srcRect b="5786" l="0" r="0" t="4512"/>
          <a:stretch/>
        </p:blipFill>
        <p:spPr>
          <a:xfrm>
            <a:off x="-40640" y="0"/>
            <a:ext cx="1223264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38"/>
          <p:cNvPicPr preferRelativeResize="0"/>
          <p:nvPr/>
        </p:nvPicPr>
        <p:blipFill rotWithShape="1">
          <a:blip r:embed="rId4">
            <a:alphaModFix/>
          </a:blip>
          <a:srcRect b="10215" l="0" r="0" t="0"/>
          <a:stretch/>
        </p:blipFill>
        <p:spPr>
          <a:xfrm>
            <a:off x="-59007" y="0"/>
            <a:ext cx="1222102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38"/>
          <p:cNvSpPr/>
          <p:nvPr/>
        </p:nvSpPr>
        <p:spPr>
          <a:xfrm>
            <a:off x="0" y="38841"/>
            <a:ext cx="11858729" cy="7694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4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68" name="Google Shape;568;p38"/>
          <p:cNvSpPr/>
          <p:nvPr/>
        </p:nvSpPr>
        <p:spPr>
          <a:xfrm>
            <a:off x="300458" y="4467466"/>
            <a:ext cx="7594771" cy="2228935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 cap="flat" cmpd="sng" w="9525">
            <a:solidFill>
              <a:srgbClr val="5568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Повільно обертаючись, згущення під дією гравітації стало стискатися і перетворюватися в дископодібну газопилову хмару</a:t>
            </a:r>
            <a:endParaRPr b="0" i="0" sz="36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69" name="Google Shape;569;p38"/>
          <p:cNvSpPr/>
          <p:nvPr/>
        </p:nvSpPr>
        <p:spPr>
          <a:xfrm>
            <a:off x="300458" y="5581934"/>
            <a:ext cx="7198986" cy="1101980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 cap="flat" cmpd="sng" w="9525">
            <a:solidFill>
              <a:srgbClr val="5568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В центрі цієї хмари утворюється молоде Сонце</a:t>
            </a:r>
            <a:endParaRPr b="0" i="0" sz="36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570" name="Google Shape;570;p38"/>
          <p:cNvGrpSpPr/>
          <p:nvPr/>
        </p:nvGrpSpPr>
        <p:grpSpPr>
          <a:xfrm>
            <a:off x="-40641" y="0"/>
            <a:ext cx="12232641" cy="812878"/>
            <a:chOff x="-2" y="-2"/>
            <a:chExt cx="12244253" cy="812878"/>
          </a:xfrm>
        </p:grpSpPr>
        <p:sp>
          <p:nvSpPr>
            <p:cNvPr id="571" name="Google Shape;571;p38"/>
            <p:cNvSpPr/>
            <p:nvPr/>
          </p:nvSpPr>
          <p:spPr>
            <a:xfrm rot="10800000">
              <a:off x="-2" y="-2"/>
              <a:ext cx="12244253" cy="812878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0838F"/>
            </a:solidFill>
            <a:ln cap="flat" cmpd="sng" w="12700">
              <a:solidFill>
                <a:srgbClr val="008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572;p38"/>
            <p:cNvSpPr/>
            <p:nvPr/>
          </p:nvSpPr>
          <p:spPr>
            <a:xfrm>
              <a:off x="1" y="89135"/>
              <a:ext cx="11858729" cy="7078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40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Гіпотези і теорії формування Сонячної системи</a:t>
              </a:r>
              <a:endParaRPr b="0" i="0" sz="4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abload.de/img/protostar_new30fypx.jpg" id="577" name="Google Shape;577;p39"/>
          <p:cNvPicPr preferRelativeResize="0"/>
          <p:nvPr/>
        </p:nvPicPr>
        <p:blipFill rotWithShape="1">
          <a:blip r:embed="rId3">
            <a:alphaModFix/>
          </a:blip>
          <a:srcRect b="0" l="1296" r="9815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8" name="Google Shape;578;p39"/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579" name="Google Shape;579;p39"/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0838F"/>
            </a:solidFill>
            <a:ln cap="flat" cmpd="sng" w="12700">
              <a:solidFill>
                <a:srgbClr val="008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580;p39"/>
            <p:cNvSpPr/>
            <p:nvPr/>
          </p:nvSpPr>
          <p:spPr>
            <a:xfrm>
              <a:off x="1" y="89135"/>
              <a:ext cx="11858729" cy="7078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40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Гіпотези і теорії формування Сонячної системи</a:t>
              </a:r>
              <a:endParaRPr b="0" i="0" sz="4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581" name="Google Shape;581;p39"/>
          <p:cNvSpPr/>
          <p:nvPr/>
        </p:nvSpPr>
        <p:spPr>
          <a:xfrm>
            <a:off x="292451" y="4407289"/>
            <a:ext cx="9573697" cy="2276625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 cap="flat" cmpd="sng" w="9525">
            <a:solidFill>
              <a:srgbClr val="5568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В диску газопилової хмари дрібні пилинки  і газ стали об’єднуватися, із них утворювалися брили, з яких формувалися зародки планет - планетезималі</a:t>
            </a:r>
            <a:endParaRPr b="0" i="0" sz="36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82" name="Google Shape;582;p39"/>
          <p:cNvSpPr/>
          <p:nvPr/>
        </p:nvSpPr>
        <p:spPr>
          <a:xfrm>
            <a:off x="292451" y="3691458"/>
            <a:ext cx="4874168" cy="2992456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 cap="flat" cmpd="sng" w="9525">
            <a:solidFill>
              <a:srgbClr val="5568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Легкі елементи (водень, гелій) під дією сонячного вітру перемістилися на периферію</a:t>
            </a:r>
            <a:endParaRPr b="0" i="0" sz="36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4"/>
          <p:cNvSpPr/>
          <p:nvPr/>
        </p:nvSpPr>
        <p:spPr>
          <a:xfrm>
            <a:off x="166614" y="2332759"/>
            <a:ext cx="11858729" cy="592698"/>
          </a:xfrm>
          <a:prstGeom prst="roundRect">
            <a:avLst>
              <a:gd fmla="val 16667" name="adj"/>
            </a:avLst>
          </a:prstGeom>
          <a:solidFill>
            <a:srgbClr val="00838F"/>
          </a:solidFill>
          <a:ln cap="flat" cmpd="sng" w="9525">
            <a:solidFill>
              <a:srgbClr val="0095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2. Політ людини в космічний простір</a:t>
            </a:r>
            <a:endParaRPr b="0" i="0" sz="36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0" name="Google Shape;120;p4"/>
          <p:cNvSpPr/>
          <p:nvPr/>
        </p:nvSpPr>
        <p:spPr>
          <a:xfrm>
            <a:off x="166614" y="1276469"/>
            <a:ext cx="11858729" cy="592698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 cap="flat" cmpd="sng" w="9525">
            <a:solidFill>
              <a:srgbClr val="5568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1. Виведення штучного супутника Землі на її орбіту</a:t>
            </a:r>
            <a:endParaRPr b="0" i="0" sz="36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1" name="Google Shape;121;p4"/>
          <p:cNvSpPr/>
          <p:nvPr/>
        </p:nvSpPr>
        <p:spPr>
          <a:xfrm>
            <a:off x="166613" y="3389049"/>
            <a:ext cx="11858729" cy="592698"/>
          </a:xfrm>
          <a:prstGeom prst="roundRect">
            <a:avLst>
              <a:gd fmla="val 16667" name="adj"/>
            </a:avLst>
          </a:prstGeom>
          <a:solidFill>
            <a:srgbClr val="689F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3. Висадка людини на поверхню Місяця</a:t>
            </a:r>
            <a:endParaRPr b="0" i="0" sz="36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122" name="Google Shape;122;p4"/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23" name="Google Shape;123;p4"/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0838F"/>
            </a:solidFill>
            <a:ln cap="flat" cmpd="sng" w="12700">
              <a:solidFill>
                <a:srgbClr val="008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44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Завдання космонавтики</a:t>
              </a:r>
              <a:endParaRPr b="0" i="0" sz="4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25" name="Google Shape;125;p4"/>
          <p:cNvSpPr/>
          <p:nvPr/>
        </p:nvSpPr>
        <p:spPr>
          <a:xfrm>
            <a:off x="166613" y="4445339"/>
            <a:ext cx="11858729" cy="1022118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 cap="flat" cmpd="sng" w="9525">
            <a:solidFill>
              <a:srgbClr val="5568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4. Освоєння планет, розташованих в межах Сонячної системи та за її межами </a:t>
            </a:r>
            <a:endParaRPr/>
          </a:p>
        </p:txBody>
      </p:sp>
      <p:sp>
        <p:nvSpPr>
          <p:cNvPr id="126" name="Google Shape;126;p4"/>
          <p:cNvSpPr/>
          <p:nvPr/>
        </p:nvSpPr>
        <p:spPr>
          <a:xfrm>
            <a:off x="166612" y="5931049"/>
            <a:ext cx="11858729" cy="592698"/>
          </a:xfrm>
          <a:prstGeom prst="roundRect">
            <a:avLst>
              <a:gd fmla="val 16667" name="adj"/>
            </a:avLst>
          </a:prstGeom>
          <a:solidFill>
            <a:srgbClr val="00838F"/>
          </a:solidFill>
          <a:ln cap="flat" cmpd="sng" w="9525">
            <a:solidFill>
              <a:srgbClr val="0095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5. Здійснення експедицій до далеких зір</a:t>
            </a:r>
            <a:endParaRPr b="0" i="0" sz="36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abload.de/img/core_star10gstx.jpg" id="587" name="Google Shape;587;p40"/>
          <p:cNvPicPr preferRelativeResize="0"/>
          <p:nvPr/>
        </p:nvPicPr>
        <p:blipFill rotWithShape="1">
          <a:blip r:embed="rId3">
            <a:alphaModFix/>
          </a:blip>
          <a:srcRect b="0" l="4384" r="6727" t="0"/>
          <a:stretch/>
        </p:blipFill>
        <p:spPr>
          <a:xfrm>
            <a:off x="-6" y="69619"/>
            <a:ext cx="12191996" cy="685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40"/>
          <p:cNvPicPr preferRelativeResize="0"/>
          <p:nvPr/>
        </p:nvPicPr>
        <p:blipFill rotWithShape="1">
          <a:blip r:embed="rId4">
            <a:alphaModFix/>
          </a:blip>
          <a:srcRect b="6383" l="0" r="0" t="6383"/>
          <a:stretch/>
        </p:blipFill>
        <p:spPr>
          <a:xfrm>
            <a:off x="-12" y="69619"/>
            <a:ext cx="12191999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9" name="Google Shape;589;p40"/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590" name="Google Shape;590;p40"/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0838F"/>
            </a:solidFill>
            <a:ln cap="flat" cmpd="sng" w="12700">
              <a:solidFill>
                <a:srgbClr val="008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591;p40"/>
            <p:cNvSpPr/>
            <p:nvPr/>
          </p:nvSpPr>
          <p:spPr>
            <a:xfrm>
              <a:off x="1" y="89135"/>
              <a:ext cx="11858729" cy="7078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40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Гіпотези і теорії формування Сонячної системи</a:t>
              </a:r>
              <a:endParaRPr b="0" i="0" sz="4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592" name="Google Shape;592;p40"/>
          <p:cNvSpPr/>
          <p:nvPr/>
        </p:nvSpPr>
        <p:spPr>
          <a:xfrm>
            <a:off x="220258" y="5131558"/>
            <a:ext cx="8509171" cy="1656823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 cap="flat" cmpd="sng" w="9525">
            <a:solidFill>
              <a:srgbClr val="5568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Поблизу Сонця планетезималі формувалися повністю з кам’янистих мінералів та сполучень металів</a:t>
            </a:r>
            <a:endParaRPr b="0" i="0" sz="36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93" name="Google Shape;593;p40"/>
          <p:cNvSpPr/>
          <p:nvPr/>
        </p:nvSpPr>
        <p:spPr>
          <a:xfrm>
            <a:off x="220258" y="5502471"/>
            <a:ext cx="5709106" cy="1285910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 cap="flat" cmpd="sng" w="9525">
            <a:solidFill>
              <a:srgbClr val="5568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Зрештою перетворилися в планети земної групим</a:t>
            </a:r>
            <a:endParaRPr b="0" i="0" sz="36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" name="Google Shape;598;p41"/>
          <p:cNvPicPr preferRelativeResize="0"/>
          <p:nvPr/>
        </p:nvPicPr>
        <p:blipFill rotWithShape="1">
          <a:blip r:embed="rId3">
            <a:alphaModFix/>
          </a:blip>
          <a:srcRect b="0" l="2593" r="2593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6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0" name="Google Shape;600;p41"/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601" name="Google Shape;601;p41"/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0838F"/>
            </a:solidFill>
            <a:ln cap="flat" cmpd="sng" w="12700">
              <a:solidFill>
                <a:srgbClr val="008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602;p41"/>
            <p:cNvSpPr/>
            <p:nvPr/>
          </p:nvSpPr>
          <p:spPr>
            <a:xfrm>
              <a:off x="1" y="89134"/>
              <a:ext cx="11858729" cy="7078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40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Гіпотези і теорії формування Сонячної системи</a:t>
              </a:r>
              <a:endParaRPr b="0" i="0" sz="4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603" name="Google Shape;603;p41"/>
          <p:cNvSpPr/>
          <p:nvPr/>
        </p:nvSpPr>
        <p:spPr>
          <a:xfrm>
            <a:off x="3712191" y="955343"/>
            <a:ext cx="8270544" cy="2770496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 cap="flat" cmpd="sng" w="9525">
            <a:solidFill>
              <a:srgbClr val="5568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Частинки в середній холодній зоні покривалися льодом, ядра майбутніх планет-гігантів швидко росли, захоплюючи навколишній газ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(водень і гелій)</a:t>
            </a:r>
            <a:endParaRPr b="0" i="0" sz="36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04" name="Google Shape;604;p41"/>
          <p:cNvSpPr/>
          <p:nvPr/>
        </p:nvSpPr>
        <p:spPr>
          <a:xfrm>
            <a:off x="3588185" y="3872900"/>
            <a:ext cx="8270544" cy="2770496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 cap="flat" cmpd="sng" w="9525">
            <a:solidFill>
              <a:srgbClr val="5568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У зовнішній частині диска речовина була майже крижаною. Безліч окремих крижаних планетезималей і брил породила ядра комет і крижані астероїди</a:t>
            </a:r>
            <a:endParaRPr b="0" i="0" sz="36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Google Shape;609;p42"/>
          <p:cNvPicPr preferRelativeResize="0"/>
          <p:nvPr/>
        </p:nvPicPr>
        <p:blipFill rotWithShape="1">
          <a:blip r:embed="rId3">
            <a:alphaModFix/>
          </a:blip>
          <a:srcRect b="6383" l="0" r="0" t="6383"/>
          <a:stretch/>
        </p:blipFill>
        <p:spPr>
          <a:xfrm>
            <a:off x="0" y="-38841"/>
            <a:ext cx="12191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Результат пошуку зображень за запитом &quot;поверхні Землі 4 млрд років томц&quot;" id="611" name="Google Shape;611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2" y="-19520"/>
            <a:ext cx="6858000" cy="68775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2" name="Google Shape;612;p42"/>
          <p:cNvGrpSpPr/>
          <p:nvPr/>
        </p:nvGrpSpPr>
        <p:grpSpPr>
          <a:xfrm>
            <a:off x="-2" y="-47606"/>
            <a:ext cx="12191998" cy="812878"/>
            <a:chOff x="-1" y="-2"/>
            <a:chExt cx="12191998" cy="812878"/>
          </a:xfrm>
        </p:grpSpPr>
        <p:sp>
          <p:nvSpPr>
            <p:cNvPr id="613" name="Google Shape;613;p42"/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0838F"/>
            </a:solidFill>
            <a:ln cap="flat" cmpd="sng" w="12700">
              <a:solidFill>
                <a:srgbClr val="008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p42"/>
            <p:cNvSpPr/>
            <p:nvPr/>
          </p:nvSpPr>
          <p:spPr>
            <a:xfrm>
              <a:off x="1" y="89134"/>
              <a:ext cx="11858729" cy="7078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40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Гіпотези і теорії формування Сонячної системи</a:t>
              </a:r>
              <a:endParaRPr b="0" i="0" sz="4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615" name="Google Shape;615;p42"/>
          <p:cNvSpPr/>
          <p:nvPr/>
        </p:nvSpPr>
        <p:spPr>
          <a:xfrm>
            <a:off x="4056074" y="1101718"/>
            <a:ext cx="7969111" cy="2241922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 cap="flat" cmpd="sng" w="9525">
            <a:solidFill>
              <a:srgbClr val="5568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Утворення поверхні планет (кори).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Гравітаційне стискання підняло температуру в надрах протопланет до температури плавлення заліза</a:t>
            </a:r>
            <a:endParaRPr b="0" i="0" sz="36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16" name="Google Shape;616;p42"/>
          <p:cNvSpPr/>
          <p:nvPr/>
        </p:nvSpPr>
        <p:spPr>
          <a:xfrm>
            <a:off x="5067122" y="3680086"/>
            <a:ext cx="6208555" cy="2770496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 cap="flat" cmpd="sng" w="9525">
            <a:solidFill>
              <a:srgbClr val="5568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Важкі компоненти стали направлятися до центра планет, а найбільш легкі речовини - підніматися до поверхні формуючи кору</a:t>
            </a:r>
            <a:endParaRPr b="0" i="0" sz="36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" name="Google Shape;621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" y="10753"/>
            <a:ext cx="12191996" cy="68579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2" name="Google Shape;622;p43"/>
          <p:cNvGrpSpPr/>
          <p:nvPr/>
        </p:nvGrpSpPr>
        <p:grpSpPr>
          <a:xfrm>
            <a:off x="-2" y="-47606"/>
            <a:ext cx="12191998" cy="812878"/>
            <a:chOff x="-1" y="-2"/>
            <a:chExt cx="12191998" cy="812878"/>
          </a:xfrm>
        </p:grpSpPr>
        <p:sp>
          <p:nvSpPr>
            <p:cNvPr id="623" name="Google Shape;623;p43"/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0838F"/>
            </a:solidFill>
            <a:ln cap="flat" cmpd="sng" w="12700">
              <a:solidFill>
                <a:srgbClr val="008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43"/>
            <p:cNvSpPr/>
            <p:nvPr/>
          </p:nvSpPr>
          <p:spPr>
            <a:xfrm>
              <a:off x="1" y="89135"/>
              <a:ext cx="11858729" cy="7078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40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Гіпотези і теорії формування Сонячної системи</a:t>
              </a:r>
              <a:endParaRPr b="0" i="0" sz="4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625" name="Google Shape;625;p43"/>
          <p:cNvSpPr/>
          <p:nvPr/>
        </p:nvSpPr>
        <p:spPr>
          <a:xfrm>
            <a:off x="6545201" y="2185863"/>
            <a:ext cx="5313528" cy="3368776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 cap="flat" cmpd="sng" w="9525">
            <a:solidFill>
              <a:srgbClr val="5568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Супутники планет, що рухаються в напрямку обертання планет, утворилися разом з планетами. Інші були захоплені планетою</a:t>
            </a:r>
            <a:endParaRPr b="0" i="0" sz="36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Google Shape;630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p44"/>
          <p:cNvSpPr/>
          <p:nvPr/>
        </p:nvSpPr>
        <p:spPr>
          <a:xfrm>
            <a:off x="168584" y="3778372"/>
            <a:ext cx="11858729" cy="700459"/>
          </a:xfrm>
          <a:prstGeom prst="roundRect">
            <a:avLst>
              <a:gd fmla="val 16667" name="adj"/>
            </a:avLst>
          </a:prstGeom>
          <a:solidFill>
            <a:srgbClr val="00838F"/>
          </a:solidFill>
          <a:ln cap="flat" cmpd="sng" w="9525">
            <a:solidFill>
              <a:srgbClr val="0095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2. Коли почалася космічна ера?</a:t>
            </a:r>
            <a:endParaRPr b="0" i="0" sz="36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32" name="Google Shape;632;p44"/>
          <p:cNvSpPr/>
          <p:nvPr/>
        </p:nvSpPr>
        <p:spPr>
          <a:xfrm>
            <a:off x="166620" y="1719128"/>
            <a:ext cx="11858729" cy="1152993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 cap="flat" cmpd="sng" w="9525">
            <a:solidFill>
              <a:srgbClr val="5568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1. Коли відбувся перший політ людини у відкритий космос?</a:t>
            </a:r>
            <a:endParaRPr b="0" i="0" sz="36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33" name="Google Shape;633;p44"/>
          <p:cNvSpPr/>
          <p:nvPr/>
        </p:nvSpPr>
        <p:spPr>
          <a:xfrm>
            <a:off x="166619" y="5385082"/>
            <a:ext cx="11858729" cy="812880"/>
          </a:xfrm>
          <a:prstGeom prst="roundRect">
            <a:avLst>
              <a:gd fmla="val 16667" name="adj"/>
            </a:avLst>
          </a:prstGeom>
          <a:solidFill>
            <a:srgbClr val="689F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3. Коли відбувся перший вихід людини на Місяць?</a:t>
            </a:r>
            <a:endParaRPr b="0" i="0" sz="36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634" name="Google Shape;634;p44"/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635" name="Google Shape;635;p44"/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0838F"/>
            </a:solidFill>
            <a:ln cap="flat" cmpd="sng" w="12700">
              <a:solidFill>
                <a:srgbClr val="008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44"/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44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Поміркуємо</a:t>
              </a:r>
              <a:endParaRPr/>
            </a:p>
          </p:txBody>
        </p:sp>
      </p:grp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Google Shape;641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45"/>
          <p:cNvSpPr/>
          <p:nvPr/>
        </p:nvSpPr>
        <p:spPr>
          <a:xfrm>
            <a:off x="166619" y="3531632"/>
            <a:ext cx="11858729" cy="700459"/>
          </a:xfrm>
          <a:prstGeom prst="roundRect">
            <a:avLst>
              <a:gd fmla="val 16667" name="adj"/>
            </a:avLst>
          </a:prstGeom>
          <a:solidFill>
            <a:srgbClr val="00838F"/>
          </a:solidFill>
          <a:ln cap="flat" cmpd="sng" w="9525">
            <a:solidFill>
              <a:srgbClr val="0095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5. Скільки мінімально має тривати політ на Марс?</a:t>
            </a:r>
            <a:endParaRPr b="0" i="0" sz="36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43" name="Google Shape;643;p45"/>
          <p:cNvSpPr/>
          <p:nvPr/>
        </p:nvSpPr>
        <p:spPr>
          <a:xfrm>
            <a:off x="166619" y="1595758"/>
            <a:ext cx="11858729" cy="1152993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 cap="flat" cmpd="sng" w="9525">
            <a:solidFill>
              <a:srgbClr val="5568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4. Який внесок зробили українські вчені у розвиток космонавтики?</a:t>
            </a:r>
            <a:endParaRPr b="0" i="0" sz="36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44" name="Google Shape;644;p45"/>
          <p:cNvSpPr/>
          <p:nvPr/>
        </p:nvSpPr>
        <p:spPr>
          <a:xfrm>
            <a:off x="166619" y="4999819"/>
            <a:ext cx="11858729" cy="1152993"/>
          </a:xfrm>
          <a:prstGeom prst="roundRect">
            <a:avLst>
              <a:gd fmla="val 16667" name="adj"/>
            </a:avLst>
          </a:prstGeom>
          <a:solidFill>
            <a:srgbClr val="689F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6. Коли і як утворилася Сонячна система згідно з загальноприйнятою теорією?</a:t>
            </a:r>
            <a:endParaRPr b="0" i="0" sz="36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645" name="Google Shape;645;p45"/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646" name="Google Shape;646;p45"/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0838F"/>
            </a:solidFill>
            <a:ln cap="flat" cmpd="sng" w="12700">
              <a:solidFill>
                <a:srgbClr val="008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647;p45"/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44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Поміркуємо</a:t>
              </a:r>
              <a:endParaRPr/>
            </a:p>
          </p:txBody>
        </p:sp>
      </p:grp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" name="Google Shape;652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p46"/>
          <p:cNvSpPr/>
          <p:nvPr/>
        </p:nvSpPr>
        <p:spPr>
          <a:xfrm>
            <a:off x="166632" y="1444448"/>
            <a:ext cx="11858729" cy="828000"/>
          </a:xfrm>
          <a:prstGeom prst="roundRect">
            <a:avLst>
              <a:gd fmla="val 16667" name="adj"/>
            </a:avLst>
          </a:prstGeom>
          <a:solidFill>
            <a:srgbClr val="689F38"/>
          </a:solidFill>
          <a:ln cap="flat" cmpd="sng" w="9525">
            <a:solidFill>
              <a:srgbClr val="689F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b="0" i="0" lang="ru-RU" sz="4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	На уроці я зрозумів …</a:t>
            </a:r>
            <a:endParaRPr/>
          </a:p>
        </p:txBody>
      </p:sp>
      <p:sp>
        <p:nvSpPr>
          <p:cNvPr id="654" name="Google Shape;654;p46"/>
          <p:cNvSpPr/>
          <p:nvPr/>
        </p:nvSpPr>
        <p:spPr>
          <a:xfrm>
            <a:off x="166632" y="2480285"/>
            <a:ext cx="11858729" cy="828000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 cap="flat" cmpd="sng" w="9525">
            <a:solidFill>
              <a:srgbClr val="5568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b="0" i="0" lang="ru-RU" sz="4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	На уроці найцікавішим було … </a:t>
            </a:r>
            <a:endParaRPr/>
          </a:p>
        </p:txBody>
      </p:sp>
      <p:sp>
        <p:nvSpPr>
          <p:cNvPr id="655" name="Google Shape;655;p46"/>
          <p:cNvSpPr/>
          <p:nvPr/>
        </p:nvSpPr>
        <p:spPr>
          <a:xfrm>
            <a:off x="166631" y="3516122"/>
            <a:ext cx="11858729" cy="828000"/>
          </a:xfrm>
          <a:prstGeom prst="roundRect">
            <a:avLst>
              <a:gd fmla="val 16667" name="adj"/>
            </a:avLst>
          </a:prstGeom>
          <a:solidFill>
            <a:srgbClr val="689F3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b="0" i="0" lang="ru-RU" sz="4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	На уроці мені було найважче … </a:t>
            </a:r>
            <a:endParaRPr b="0" i="0" sz="40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56" name="Google Shape;656;p46"/>
          <p:cNvSpPr/>
          <p:nvPr/>
        </p:nvSpPr>
        <p:spPr>
          <a:xfrm>
            <a:off x="166630" y="4551959"/>
            <a:ext cx="11858729" cy="828000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 cap="flat" cmpd="sng" w="9525">
            <a:solidFill>
              <a:srgbClr val="5568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b="0" i="0" lang="ru-RU" sz="4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	У мене виникло запитання …</a:t>
            </a:r>
            <a:endParaRPr/>
          </a:p>
        </p:txBody>
      </p:sp>
      <p:sp>
        <p:nvSpPr>
          <p:cNvPr id="657" name="Google Shape;657;p46"/>
          <p:cNvSpPr/>
          <p:nvPr/>
        </p:nvSpPr>
        <p:spPr>
          <a:xfrm>
            <a:off x="166630" y="5587796"/>
            <a:ext cx="11858729" cy="828000"/>
          </a:xfrm>
          <a:prstGeom prst="roundRect">
            <a:avLst>
              <a:gd fmla="val 16667" name="adj"/>
            </a:avLst>
          </a:prstGeom>
          <a:solidFill>
            <a:srgbClr val="689F38"/>
          </a:solidFill>
          <a:ln cap="flat" cmpd="sng" w="9525">
            <a:solidFill>
              <a:srgbClr val="689F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b="0" i="0" lang="ru-RU" sz="4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	На наступний урок я хотів би … </a:t>
            </a:r>
            <a:endParaRPr/>
          </a:p>
        </p:txBody>
      </p:sp>
      <p:grpSp>
        <p:nvGrpSpPr>
          <p:cNvPr id="658" name="Google Shape;658;p46"/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659" name="Google Shape;659;p46"/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0838F"/>
            </a:solidFill>
            <a:ln cap="flat" cmpd="sng" w="12700">
              <a:solidFill>
                <a:srgbClr val="008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0" name="Google Shape;660;p46"/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44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Рефлексія</a:t>
              </a:r>
              <a:endParaRPr/>
            </a:p>
          </p:txBody>
        </p:sp>
      </p:grp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" name="Google Shape;665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47"/>
          <p:cNvSpPr/>
          <p:nvPr/>
        </p:nvSpPr>
        <p:spPr>
          <a:xfrm>
            <a:off x="253859" y="1160699"/>
            <a:ext cx="11684275" cy="1761405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 cap="flat" cmpd="sng" w="9525">
            <a:solidFill>
              <a:srgbClr val="5568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b="0" i="0" lang="ru-RU" sz="40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Прочитати тема 3, пункт 4 (С. 61-66)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b="0" i="0" lang="ru-RU" sz="40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Контрольні запитання і завдання С. 66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b="0" i="0" lang="ru-RU" sz="4000" u="none" cap="none" strike="noStrik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Тестові завдання (С.66) </a:t>
            </a:r>
            <a:endParaRPr/>
          </a:p>
        </p:txBody>
      </p:sp>
      <p:sp>
        <p:nvSpPr>
          <p:cNvPr id="667" name="Google Shape;667;p47"/>
          <p:cNvSpPr/>
          <p:nvPr/>
        </p:nvSpPr>
        <p:spPr>
          <a:xfrm>
            <a:off x="253859" y="3312274"/>
            <a:ext cx="11684275" cy="3155556"/>
          </a:xfrm>
          <a:prstGeom prst="roundRect">
            <a:avLst>
              <a:gd fmla="val 16667" name="adj"/>
            </a:avLst>
          </a:prstGeom>
          <a:solidFill>
            <a:srgbClr val="689F3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0" i="0" lang="ru-RU" sz="3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Підготувати повідомлення, буклети, бюлетені, презентації на одну із тем: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0" i="0" lang="ru-RU" sz="3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•	Космічна місія Розетта</a:t>
            </a:r>
            <a:endParaRPr b="0" i="0" sz="32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0" i="0" lang="ru-RU" sz="3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•	Дослідження поверхні Марса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0" i="0" lang="ru-RU" sz="3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•	Дослідження поверхні Місяця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0" i="0" lang="ru-RU" sz="3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•	Гіпотези та теорії формування Сонячної системи</a:t>
            </a:r>
            <a:endParaRPr b="0" i="0" sz="2800" u="none" cap="none" strike="noStrik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668" name="Google Shape;668;p47"/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669" name="Google Shape;669;p47"/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0838F"/>
            </a:solidFill>
            <a:ln cap="flat" cmpd="sng" w="12700">
              <a:solidFill>
                <a:srgbClr val="008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670;p47"/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44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Домашнє завдання</a:t>
              </a:r>
              <a:endParaRPr/>
            </a:p>
          </p:txBody>
        </p:sp>
      </p:grp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" y="0"/>
            <a:ext cx="12192000" cy="6858000"/>
          </a:xfrm>
          <a:prstGeom prst="rect">
            <a:avLst/>
          </a:prstGeom>
          <a:solidFill>
            <a:srgbClr val="020915"/>
          </a:solidFill>
          <a:ln>
            <a:noFill/>
          </a:ln>
        </p:spPr>
      </p:pic>
      <p:pic>
        <p:nvPicPr>
          <p:cNvPr descr="Результат пошуку зображень за запитом &quot;юрій кондратюк&quot;" id="133" name="Google Shape;133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8" y="-1077"/>
            <a:ext cx="457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4" name="Google Shape;134;p5"/>
          <p:cNvGrpSpPr/>
          <p:nvPr/>
        </p:nvGrpSpPr>
        <p:grpSpPr>
          <a:xfrm>
            <a:off x="2" y="1078"/>
            <a:ext cx="12191998" cy="812878"/>
            <a:chOff x="-1" y="-2"/>
            <a:chExt cx="12191998" cy="812878"/>
          </a:xfrm>
        </p:grpSpPr>
        <p:sp>
          <p:nvSpPr>
            <p:cNvPr id="135" name="Google Shape;135;p5"/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0838F"/>
            </a:solidFill>
            <a:ln cap="flat" cmpd="sng" w="12700">
              <a:solidFill>
                <a:srgbClr val="008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166635" y="87106"/>
              <a:ext cx="11858729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36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Внесок українських вчених у розвиток космонавтики</a:t>
              </a:r>
              <a:endParaRPr/>
            </a:p>
          </p:txBody>
        </p:sp>
      </p:grpSp>
      <p:sp>
        <p:nvSpPr>
          <p:cNvPr id="137" name="Google Shape;137;p5"/>
          <p:cNvSpPr/>
          <p:nvPr/>
        </p:nvSpPr>
        <p:spPr>
          <a:xfrm>
            <a:off x="5348320" y="1317496"/>
            <a:ext cx="6593945" cy="1892317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 cap="flat" cmpd="sng" w="9525">
            <a:solidFill>
              <a:srgbClr val="5568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Обчислив траєкторію польоту на Місяць  (1918 р.) – «Траса Кондратюка»</a:t>
            </a:r>
            <a:endParaRPr/>
          </a:p>
        </p:txBody>
      </p:sp>
      <p:sp>
        <p:nvSpPr>
          <p:cNvPr id="138" name="Google Shape;138;p5"/>
          <p:cNvSpPr/>
          <p:nvPr/>
        </p:nvSpPr>
        <p:spPr>
          <a:xfrm>
            <a:off x="5348320" y="3685755"/>
            <a:ext cx="6593944" cy="2835966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 cap="flat" cmpd="sng" w="9525">
            <a:solidFill>
              <a:srgbClr val="5568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Вона була застосована американськими ученими під час підготовки космічних експедицій «Аполлон»</a:t>
            </a:r>
            <a:endParaRPr b="0" i="0" sz="36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9" name="Google Shape;139;p5"/>
          <p:cNvSpPr/>
          <p:nvPr/>
        </p:nvSpPr>
        <p:spPr>
          <a:xfrm>
            <a:off x="897563" y="5605670"/>
            <a:ext cx="2776858" cy="1116486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 cap="flat" cmpd="sng" w="9525">
            <a:solidFill>
              <a:srgbClr val="5568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Ю. В. Кондратюк  (О. Г. Шаргей)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(1897-1942)</a:t>
            </a:r>
            <a:endParaRPr b="0" i="0" sz="24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mir-s3-cdn-cf.behance.net/project_modules/max_1200/136d5729242661.55e8e8c887588.png" id="145" name="Google Shape;145;p6"/>
          <p:cNvPicPr preferRelativeResize="0"/>
          <p:nvPr/>
        </p:nvPicPr>
        <p:blipFill rotWithShape="1">
          <a:blip r:embed="rId3">
            <a:alphaModFix/>
          </a:blip>
          <a:srcRect b="43244" l="180" r="0" t="1383"/>
          <a:stretch/>
        </p:blipFill>
        <p:spPr>
          <a:xfrm>
            <a:off x="-1" y="-1"/>
            <a:ext cx="12190085" cy="68569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6" name="Google Shape;146;p6"/>
          <p:cNvGrpSpPr/>
          <p:nvPr/>
        </p:nvGrpSpPr>
        <p:grpSpPr>
          <a:xfrm>
            <a:off x="2" y="1078"/>
            <a:ext cx="12191998" cy="812878"/>
            <a:chOff x="-1" y="-2"/>
            <a:chExt cx="12191998" cy="812878"/>
          </a:xfrm>
        </p:grpSpPr>
        <p:sp>
          <p:nvSpPr>
            <p:cNvPr id="147" name="Google Shape;147;p6"/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0838F"/>
            </a:solidFill>
            <a:ln cap="flat" cmpd="sng" w="12700">
              <a:solidFill>
                <a:srgbClr val="008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166635" y="87106"/>
              <a:ext cx="11858729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36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Внесок українських вчених у розвиток космонавтики</a:t>
              </a:r>
              <a:endParaRPr/>
            </a:p>
          </p:txBody>
        </p:sp>
      </p:grpSp>
      <p:sp>
        <p:nvSpPr>
          <p:cNvPr id="149" name="Google Shape;149;p6"/>
          <p:cNvSpPr/>
          <p:nvPr/>
        </p:nvSpPr>
        <p:spPr>
          <a:xfrm>
            <a:off x="505103" y="4937608"/>
            <a:ext cx="4012351" cy="1635505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 cap="flat" cmpd="sng" w="9525">
            <a:solidFill>
              <a:srgbClr val="5568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4 жовтня 1957 р. відбувся запуск  першого ШСЗ</a:t>
            </a:r>
            <a:endParaRPr b="0" i="0" sz="36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0" name="Google Shape;150;p6"/>
          <p:cNvSpPr/>
          <p:nvPr/>
        </p:nvSpPr>
        <p:spPr>
          <a:xfrm>
            <a:off x="8924578" y="5981075"/>
            <a:ext cx="2001080" cy="427146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 cap="flat" cmpd="sng" w="9525">
            <a:solidFill>
              <a:srgbClr val="5568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Супутник - 1</a:t>
            </a:r>
            <a:endParaRPr b="0" i="0" sz="24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Картинки по запросу гагарин в космосе" id="155" name="Google Shape;155;p7"/>
          <p:cNvPicPr preferRelativeResize="0"/>
          <p:nvPr/>
        </p:nvPicPr>
        <p:blipFill rotWithShape="1">
          <a:blip r:embed="rId3">
            <a:alphaModFix/>
          </a:blip>
          <a:srcRect b="13683" l="0" r="0" t="0"/>
          <a:stretch/>
        </p:blipFill>
        <p:spPr>
          <a:xfrm>
            <a:off x="0" y="0"/>
            <a:ext cx="12191996" cy="68579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6" name="Google Shape;156;p7"/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57" name="Google Shape;157;p7"/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0838F"/>
            </a:solidFill>
            <a:ln cap="flat" cmpd="sng" w="12700">
              <a:solidFill>
                <a:srgbClr val="008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7"/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44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Людина в космосі</a:t>
              </a:r>
              <a:endParaRPr b="0" i="0" sz="4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59" name="Google Shape;159;p7"/>
          <p:cNvSpPr/>
          <p:nvPr/>
        </p:nvSpPr>
        <p:spPr>
          <a:xfrm>
            <a:off x="6258595" y="1812892"/>
            <a:ext cx="5600134" cy="2351146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 cap="flat" cmpd="sng" w="9525">
            <a:solidFill>
              <a:srgbClr val="5568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 квітня 1961 р. – перший політ людини в космос на пілотованому кораблі «Восход-1»</a:t>
            </a:r>
            <a:endParaRPr/>
          </a:p>
        </p:txBody>
      </p:sp>
      <p:sp>
        <p:nvSpPr>
          <p:cNvPr id="160" name="Google Shape;160;p7"/>
          <p:cNvSpPr/>
          <p:nvPr/>
        </p:nvSpPr>
        <p:spPr>
          <a:xfrm>
            <a:off x="7179622" y="5168648"/>
            <a:ext cx="3758080" cy="1044039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 cap="flat" cmpd="sng" w="9525">
            <a:solidFill>
              <a:srgbClr val="5568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Конструктор -  С. П. Корольов</a:t>
            </a:r>
            <a:endParaRPr b="0" i="0" sz="36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1" name="Google Shape;161;p7"/>
          <p:cNvSpPr/>
          <p:nvPr/>
        </p:nvSpPr>
        <p:spPr>
          <a:xfrm>
            <a:off x="897563" y="5956934"/>
            <a:ext cx="2459786" cy="765222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 cap="flat" cmpd="sng" w="9525">
            <a:solidFill>
              <a:srgbClr val="5568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Ю.О. Гагарін</a:t>
            </a:r>
            <a:endParaRPr b="0" i="0" sz="24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(1934-1968)</a:t>
            </a:r>
            <a:endParaRPr b="0" i="0" sz="24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" y="0"/>
            <a:ext cx="12192000" cy="6858000"/>
          </a:xfrm>
          <a:prstGeom prst="rect">
            <a:avLst/>
          </a:prstGeom>
          <a:solidFill>
            <a:srgbClr val="020915"/>
          </a:solidFill>
          <a:ln>
            <a:noFill/>
          </a:ln>
        </p:spPr>
      </p:pic>
      <p:pic>
        <p:nvPicPr>
          <p:cNvPr descr="Результат пошуку зображень за запитом &quot;корольов&quot;" id="168" name="Google Shape;168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8" y="0"/>
            <a:ext cx="4854575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9" name="Google Shape;169;p8"/>
          <p:cNvGrpSpPr/>
          <p:nvPr/>
        </p:nvGrpSpPr>
        <p:grpSpPr>
          <a:xfrm>
            <a:off x="2" y="1078"/>
            <a:ext cx="12191998" cy="812878"/>
            <a:chOff x="-1" y="-2"/>
            <a:chExt cx="12191998" cy="812878"/>
          </a:xfrm>
        </p:grpSpPr>
        <p:sp>
          <p:nvSpPr>
            <p:cNvPr id="170" name="Google Shape;170;p8"/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0838F"/>
            </a:solidFill>
            <a:ln cap="flat" cmpd="sng" w="12700">
              <a:solidFill>
                <a:srgbClr val="008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166635" y="87106"/>
              <a:ext cx="11858729" cy="646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36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Внесок українських вчених у розвиток космонавтики</a:t>
              </a:r>
              <a:endParaRPr/>
            </a:p>
          </p:txBody>
        </p:sp>
      </p:grpSp>
      <p:sp>
        <p:nvSpPr>
          <p:cNvPr id="172" name="Google Shape;172;p8"/>
          <p:cNvSpPr/>
          <p:nvPr/>
        </p:nvSpPr>
        <p:spPr>
          <a:xfrm>
            <a:off x="1197386" y="6004592"/>
            <a:ext cx="2459786" cy="765222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 cap="flat" cmpd="sng" w="9525">
            <a:solidFill>
              <a:srgbClr val="5568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С.П. Корольов</a:t>
            </a:r>
            <a:endParaRPr b="0" i="0" sz="24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(1907-1966)</a:t>
            </a:r>
            <a:endParaRPr b="0" i="0" sz="24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3" name="Google Shape;173;p8"/>
          <p:cNvSpPr/>
          <p:nvPr/>
        </p:nvSpPr>
        <p:spPr>
          <a:xfrm>
            <a:off x="5226308" y="4272170"/>
            <a:ext cx="6593945" cy="2316867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 cap="flat" cmpd="sng" w="9525">
            <a:solidFill>
              <a:srgbClr val="5568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Очолював створення АМС, які перші в історії космонавтики досягли Місяця, Венери та Марса</a:t>
            </a:r>
            <a:endParaRPr/>
          </a:p>
        </p:txBody>
      </p:sp>
      <p:sp>
        <p:nvSpPr>
          <p:cNvPr id="174" name="Google Shape;174;p8"/>
          <p:cNvSpPr/>
          <p:nvPr/>
        </p:nvSpPr>
        <p:spPr>
          <a:xfrm>
            <a:off x="5226308" y="1155430"/>
            <a:ext cx="6593945" cy="1178920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 cap="flat" cmpd="sng" w="9525">
            <a:solidFill>
              <a:srgbClr val="5568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12 квітня – Всесвітній день космонавтики</a:t>
            </a:r>
            <a:endParaRPr/>
          </a:p>
        </p:txBody>
      </p:sp>
      <p:sp>
        <p:nvSpPr>
          <p:cNvPr id="175" name="Google Shape;175;p8"/>
          <p:cNvSpPr/>
          <p:nvPr/>
        </p:nvSpPr>
        <p:spPr>
          <a:xfrm>
            <a:off x="5226308" y="2713800"/>
            <a:ext cx="6593945" cy="1178920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 cap="flat" cmpd="sng" w="9525">
            <a:solidFill>
              <a:srgbClr val="5568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С. П. Корольов – «батько» космонавтики</a:t>
            </a:r>
            <a:endParaRPr/>
          </a:p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upload.wikimedia.org/wikipedia/commons/9/9d/As11-40-5886.jpg?uselang=ru" id="180" name="Google Shape;180;p9"/>
          <p:cNvPicPr preferRelativeResize="0"/>
          <p:nvPr/>
        </p:nvPicPr>
        <p:blipFill rotWithShape="1">
          <a:blip r:embed="rId3">
            <a:alphaModFix/>
          </a:blip>
          <a:srcRect b="22777" l="0" r="0" t="6693"/>
          <a:stretch/>
        </p:blipFill>
        <p:spPr>
          <a:xfrm>
            <a:off x="-6" y="7461"/>
            <a:ext cx="12192002" cy="69666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9/9d/As11-40-5886.jpg?uselang=ru" id="181" name="Google Shape;181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60560" y="-77867"/>
            <a:ext cx="8695099" cy="70444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ru/thumb/2/2f/A11USflag.jpg/1280px-A11USflag.jpg" id="182" name="Google Shape;182;p9"/>
          <p:cNvPicPr preferRelativeResize="0"/>
          <p:nvPr/>
        </p:nvPicPr>
        <p:blipFill rotWithShape="1">
          <a:blip r:embed="rId5">
            <a:alphaModFix/>
          </a:blip>
          <a:srcRect b="7740" l="0" r="0" t="6951"/>
          <a:stretch/>
        </p:blipFill>
        <p:spPr>
          <a:xfrm>
            <a:off x="-6" y="58348"/>
            <a:ext cx="12191996" cy="69666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3" name="Google Shape;183;p9"/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84" name="Google Shape;184;p9"/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00838F"/>
            </a:solidFill>
            <a:ln cap="flat" cmpd="sng" w="12700">
              <a:solidFill>
                <a:srgbClr val="00838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9"/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ru-RU" sz="4400" u="none" cap="none" strike="noStrike">
                  <a:solidFill>
                    <a:schemeClr val="lt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Людина на Місяці</a:t>
              </a:r>
              <a:endParaRPr b="0" i="0" sz="4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86" name="Google Shape;186;p9"/>
          <p:cNvSpPr/>
          <p:nvPr/>
        </p:nvSpPr>
        <p:spPr>
          <a:xfrm>
            <a:off x="5406888" y="4468013"/>
            <a:ext cx="6557859" cy="2351146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 cap="flat" cmpd="sng" w="9525">
            <a:solidFill>
              <a:srgbClr val="5568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16 – 24 липня 1969 – місячна експедиція американських астронавтів Армстронга, Коллінза й Олдріна</a:t>
            </a:r>
            <a:endParaRPr b="0" i="0" sz="36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7" name="Google Shape;187;p9"/>
          <p:cNvSpPr/>
          <p:nvPr/>
        </p:nvSpPr>
        <p:spPr>
          <a:xfrm>
            <a:off x="385078" y="5605670"/>
            <a:ext cx="3246781" cy="1213489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 cap="flat" cmpd="sng" w="9525">
            <a:solidFill>
              <a:srgbClr val="5568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Вихід Н. Армстронга на поверхню Місяця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20 липня 1969</a:t>
            </a:r>
            <a:endParaRPr/>
          </a:p>
        </p:txBody>
      </p:sp>
      <p:sp>
        <p:nvSpPr>
          <p:cNvPr id="188" name="Google Shape;188;p9"/>
          <p:cNvSpPr/>
          <p:nvPr/>
        </p:nvSpPr>
        <p:spPr>
          <a:xfrm>
            <a:off x="385078" y="5270656"/>
            <a:ext cx="3732478" cy="1528996"/>
          </a:xfrm>
          <a:prstGeom prst="roundRect">
            <a:avLst>
              <a:gd fmla="val 16667" name="adj"/>
            </a:avLst>
          </a:prstGeom>
          <a:solidFill>
            <a:srgbClr val="5568B5"/>
          </a:solidFill>
          <a:ln cap="flat" cmpd="sng" w="9525">
            <a:solidFill>
              <a:srgbClr val="5568B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Н. Армстронга та Б. Олдрін встановлюють прапор на поверхні Місяця</a:t>
            </a:r>
            <a:endParaRPr b="0" i="0" sz="2400" u="none" cap="none" strike="noStrik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Офіс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Офіс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2016-12-28T18:54:39Z</dcterms:created>
  <dc:creator>Serhii</dc:creator>
</cp:coreProperties>
</file>