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3300"/>
    <a:srgbClr val="FFCC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2%D0%B5%D1%80%D0%BC%D0%BE%D1%8F%D0%B4%D0%B5%D1%80%D0%BD%D0%B0_%D1%80%D0%B5%D0%B0%D0%BA%D1%86%D1%96%D1%8F" TargetMode="External"/><Relationship Id="rId2" Type="http://schemas.openxmlformats.org/officeDocument/2006/relationships/hyperlink" Target="http://uk.wikipedia.org/wiki/%D0%93%D1%80%D0%B5%D1%86%D1%8C%D0%BA%D0%B0_%D0%BC%D0%BE%D0%B2%D0%B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9"/>
          <a:stretch/>
        </p:blipFill>
        <p:spPr>
          <a:xfrm>
            <a:off x="651857" y="0"/>
            <a:ext cx="10873946" cy="6858000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64416" y="1113135"/>
            <a:ext cx="104051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</a:t>
            </a:r>
            <a:r>
              <a:rPr lang="uk-UA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okman Old Style" panose="02050604050505020204" pitchFamily="18" charset="0"/>
              </a:rPr>
              <a:t>Астрономія </a:t>
            </a:r>
            <a:r>
              <a:rPr lang="uk-UA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okman Old Style" panose="02050604050505020204" pitchFamily="18" charset="0"/>
              </a:rPr>
              <a:t>–</a:t>
            </a:r>
            <a:endParaRPr lang="uk-UA" sz="5400" b="1" i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uk-UA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okman Old Style" panose="02050604050505020204" pitchFamily="18" charset="0"/>
              </a:rPr>
              <a:t>          це цікаво!</a:t>
            </a:r>
            <a:endParaRPr lang="uk-UA" sz="5400" b="1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73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598517"/>
            <a:ext cx="11085021" cy="374903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Парсек (</a:t>
            </a:r>
            <a:r>
              <a:rPr lang="uk-UA" sz="36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пк</a:t>
            </a:r>
            <a:r>
              <a:rPr lang="uk-UA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uk-UA" sz="3600" dirty="0" smtClean="0"/>
              <a:t>- </a:t>
            </a:r>
            <a:r>
              <a:rPr lang="uk-UA" sz="2800" b="1" dirty="0"/>
              <a:t>це відстань від Сонця до астрономічного об’єкта, який має паралакс в одну кутову секунду (1/3600 градуса</a:t>
            </a:r>
            <a:r>
              <a:rPr lang="uk-UA" sz="2800" b="1" dirty="0" smtClean="0"/>
              <a:t>).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Парсек становить 31000000000000 кілометрів (31 трильйон)  , або 206 264 відстаней від Землі до Сонця.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36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Світловий рік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відстань, яку проходить електромагнітне випромінювання (світло) у вакуумі за 1 рік. 1 світловий рік становить близько 9,46 ‧10</a:t>
            </a:r>
            <a:r>
              <a:rPr lang="uk-UA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м.</a:t>
            </a:r>
          </a:p>
          <a:p>
            <a:pPr marL="0" indent="0">
              <a:buNone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7" t="38978" r="9003" b="13786"/>
          <a:stretch/>
        </p:blipFill>
        <p:spPr>
          <a:xfrm>
            <a:off x="3376161" y="3940234"/>
            <a:ext cx="5263135" cy="230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27134" y="1541935"/>
            <a:ext cx="10592782" cy="364913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Абсолютна зоряна величина 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uk-UA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 видима </a:t>
            </a:r>
            <a:r>
              <a:rPr lang="uk-UA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зоряна величина, яку мала б зоря, якби перебувала від нас на відстані 10 </a:t>
            </a:r>
            <a:r>
              <a:rPr lang="uk-UA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парсеків.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Світність</a:t>
            </a:r>
            <a:r>
              <a:rPr lang="uk-UA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(</a:t>
            </a:r>
            <a:r>
              <a:rPr lang="en-US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L) </a:t>
            </a:r>
            <a:r>
              <a:rPr lang="uk-UA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uk-UA" dirty="0" smtClean="0"/>
              <a:t>-</a:t>
            </a:r>
            <a:r>
              <a:rPr lang="uk-UA" sz="3000" dirty="0" smtClean="0"/>
              <a:t>  </a:t>
            </a:r>
            <a:r>
              <a:rPr lang="uk-UA" sz="3000" b="1" i="1" dirty="0"/>
              <a:t>кількість випромінюваної  </a:t>
            </a:r>
            <a:r>
              <a:rPr lang="uk-UA" sz="3000" b="1" i="1" dirty="0" smtClean="0"/>
              <a:t> зорею (астрономічним </a:t>
            </a:r>
            <a:r>
              <a:rPr lang="uk-UA" sz="3000" b="1" dirty="0"/>
              <a:t>об’єктом</a:t>
            </a:r>
            <a:r>
              <a:rPr lang="uk-UA" sz="3000" dirty="0"/>
              <a:t> </a:t>
            </a:r>
            <a:r>
              <a:rPr lang="uk-UA" sz="3000" b="1" i="1" dirty="0" smtClean="0"/>
              <a:t>, галактикою…) </a:t>
            </a:r>
            <a:r>
              <a:rPr lang="uk-UA" sz="3000" b="1" i="1" dirty="0"/>
              <a:t>енергії за одиницю часу. ... </a:t>
            </a:r>
            <a:r>
              <a:rPr lang="uk-UA" sz="30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Світність</a:t>
            </a:r>
            <a:r>
              <a:rPr lang="uk-UA" sz="3000" b="1" i="1" dirty="0"/>
              <a:t> не залежить від відстані до зірки, від світності залежить інший параметр — видима зоряна величина</a:t>
            </a:r>
            <a:endParaRPr lang="uk-UA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336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1" y="207819"/>
            <a:ext cx="11026832" cy="3740726"/>
          </a:xfrm>
        </p:spPr>
        <p:txBody>
          <a:bodyPr/>
          <a:lstStyle/>
          <a:p>
            <a:pPr marL="0" indent="0">
              <a:buNone/>
            </a:pPr>
            <a:r>
              <a:rPr lang="uk-UA" sz="3600" b="1" dirty="0" smtClean="0"/>
              <a:t>За температурою зорі класифікують на: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rgbClr val="00B0F0"/>
                </a:solidFill>
              </a:rPr>
              <a:t>блакитні</a:t>
            </a:r>
            <a:r>
              <a:rPr lang="uk-UA" sz="2800" b="1" dirty="0" smtClean="0"/>
              <a:t> </a:t>
            </a:r>
            <a:r>
              <a:rPr lang="uk-UA" sz="2800" b="1" i="1" dirty="0"/>
              <a:t>(найбільш розжарені, з температурою більше 30 000 </a:t>
            </a:r>
            <a:r>
              <a:rPr lang="en-US" sz="2800" b="1" i="1" dirty="0"/>
              <a:t>K); </a:t>
            </a:r>
            <a:endParaRPr lang="uk-UA" sz="2800" b="1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800" b="1" dirty="0" smtClean="0"/>
              <a:t>білі (</a:t>
            </a:r>
            <a:r>
              <a:rPr lang="uk-UA" sz="2800" b="1" i="1" dirty="0" smtClean="0"/>
              <a:t>температура</a:t>
            </a:r>
            <a:r>
              <a:rPr lang="uk-UA" sz="2800" b="1" i="1" dirty="0"/>
              <a:t> 10 000 </a:t>
            </a:r>
            <a:r>
              <a:rPr lang="en-US" sz="2800" b="1" i="1" dirty="0"/>
              <a:t>K); </a:t>
            </a:r>
            <a:endParaRPr lang="uk-UA" sz="2800" b="1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rgbClr val="FFFF00"/>
                </a:solidFill>
              </a:rPr>
              <a:t>жовті </a:t>
            </a:r>
            <a:r>
              <a:rPr lang="uk-UA" sz="2800" b="1" i="1" dirty="0" smtClean="0"/>
              <a:t>(</a:t>
            </a:r>
            <a:r>
              <a:rPr lang="uk-UA" sz="2800" b="1" i="1" dirty="0"/>
              <a:t> </a:t>
            </a:r>
            <a:r>
              <a:rPr lang="uk-UA" sz="2800" b="1" i="1" dirty="0" smtClean="0"/>
              <a:t>температура</a:t>
            </a:r>
            <a:r>
              <a:rPr lang="uk-UA" sz="2800" b="1" i="1" dirty="0"/>
              <a:t> 6000 </a:t>
            </a:r>
            <a:r>
              <a:rPr lang="en-US" sz="2800" b="1" i="1" dirty="0" smtClean="0"/>
              <a:t>K</a:t>
            </a:r>
            <a:r>
              <a:rPr lang="uk-UA" sz="2800" b="1" i="1" dirty="0" smtClean="0"/>
              <a:t>).</a:t>
            </a:r>
            <a:r>
              <a:rPr lang="en-US" sz="2800" b="1" i="1" dirty="0" smtClean="0"/>
              <a:t> </a:t>
            </a:r>
            <a:r>
              <a:rPr lang="uk-UA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Наше Сонце </a:t>
            </a:r>
            <a:r>
              <a:rPr lang="uk-UA" sz="2800" b="1" dirty="0"/>
              <a:t>— жовта зоря); </a:t>
            </a:r>
            <a:endParaRPr lang="uk-UA" sz="2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rgbClr val="FF0000"/>
                </a:solidFill>
              </a:rPr>
              <a:t>червоні </a:t>
            </a:r>
            <a:r>
              <a:rPr lang="uk-UA" sz="2800" b="1" i="1" dirty="0"/>
              <a:t>(найхолодніші, з температурою близько 3000 </a:t>
            </a:r>
            <a:r>
              <a:rPr lang="en-US" sz="2800" b="1" i="1" dirty="0"/>
              <a:t>K)</a:t>
            </a:r>
            <a:endParaRPr lang="uk-UA" sz="28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" t="14864" r="2739" b="47287"/>
          <a:stretch/>
        </p:blipFill>
        <p:spPr>
          <a:xfrm rot="10800000">
            <a:off x="2152995" y="3865417"/>
            <a:ext cx="7428612" cy="220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0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езентація &quot;Зорі та їх класифікаці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110" y="201582"/>
            <a:ext cx="8287788" cy="62158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7567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8" descr="Зорі. Класифікація зірщ » Шкільні Підручни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aphicFrame>
        <p:nvGraphicFramePr>
          <p:cNvPr id="8" name="Таблиця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863815"/>
              </p:ext>
            </p:extLst>
          </p:nvPr>
        </p:nvGraphicFramePr>
        <p:xfrm>
          <a:off x="2210492" y="849667"/>
          <a:ext cx="8825809" cy="525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87">
                  <a:extLst>
                    <a:ext uri="{9D8B030D-6E8A-4147-A177-3AD203B41FA5}">
                      <a16:colId xmlns:a16="http://schemas.microsoft.com/office/drawing/2014/main" val="351354795"/>
                    </a:ext>
                  </a:extLst>
                </a:gridCol>
                <a:gridCol w="2440302">
                  <a:extLst>
                    <a:ext uri="{9D8B030D-6E8A-4147-A177-3AD203B41FA5}">
                      <a16:colId xmlns:a16="http://schemas.microsoft.com/office/drawing/2014/main" val="845248984"/>
                    </a:ext>
                  </a:extLst>
                </a:gridCol>
                <a:gridCol w="2630857">
                  <a:extLst>
                    <a:ext uri="{9D8B030D-6E8A-4147-A177-3AD203B41FA5}">
                      <a16:colId xmlns:a16="http://schemas.microsoft.com/office/drawing/2014/main" val="2013813580"/>
                    </a:ext>
                  </a:extLst>
                </a:gridCol>
                <a:gridCol w="2801863">
                  <a:extLst>
                    <a:ext uri="{9D8B030D-6E8A-4147-A177-3AD203B41FA5}">
                      <a16:colId xmlns:a16="http://schemas.microsoft.com/office/drawing/2014/main" val="2836292539"/>
                    </a:ext>
                  </a:extLst>
                </a:gridCol>
              </a:tblGrid>
              <a:tr h="55635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Клас 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Температура К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Дійсний колір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Видимий колір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739829"/>
                  </a:ext>
                </a:extLst>
              </a:tr>
              <a:tr h="5563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uk-U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/>
                        </a:rPr>
                        <a:t>30 000</a:t>
                      </a:r>
                      <a:r>
                        <a:rPr lang="uk-UA" sz="2400" b="1" baseline="0" dirty="0" smtClean="0">
                          <a:effectLst/>
                        </a:rPr>
                        <a:t> – 60 000 </a:t>
                      </a:r>
                      <a:endParaRPr lang="uk-UA" sz="2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baseline="0" dirty="0" smtClean="0">
                          <a:effectLst/>
                        </a:rPr>
                        <a:t>  блакитний </a:t>
                      </a:r>
                      <a:endParaRPr lang="uk-UA" sz="2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блакитний</a:t>
                      </a:r>
                      <a:endParaRPr lang="uk-UA" sz="2400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395961"/>
                  </a:ext>
                </a:extLst>
              </a:tr>
              <a:tr h="5563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uk-U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/>
                        </a:rPr>
                        <a:t>10 000</a:t>
                      </a:r>
                      <a:r>
                        <a:rPr lang="uk-UA" sz="2400" b="1" baseline="0" dirty="0" smtClean="0">
                          <a:effectLst/>
                        </a:rPr>
                        <a:t> – 30 000</a:t>
                      </a:r>
                      <a:endParaRPr lang="uk-UA" sz="2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/>
                        </a:rPr>
                        <a:t>біло-блакитний</a:t>
                      </a:r>
                      <a:endParaRPr lang="uk-UA" sz="2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біло-блакитний</a:t>
                      </a:r>
                      <a:r>
                        <a:rPr lang="uk-UA" sz="2400" b="1" baseline="0" dirty="0" smtClean="0"/>
                        <a:t> і</a:t>
                      </a:r>
                      <a:r>
                        <a:rPr lang="uk-UA" sz="2400" b="1" dirty="0" smtClean="0"/>
                        <a:t> білий</a:t>
                      </a:r>
                      <a:endParaRPr lang="uk-UA" sz="2400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217044"/>
                  </a:ext>
                </a:extLst>
              </a:tr>
              <a:tr h="5563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uk-U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/>
                        </a:rPr>
                        <a:t>7500 – 10 000</a:t>
                      </a:r>
                      <a:endParaRPr lang="uk-UA" sz="2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/>
                        </a:rPr>
                        <a:t>білий</a:t>
                      </a:r>
                      <a:endParaRPr lang="uk-UA" sz="2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білий</a:t>
                      </a:r>
                      <a:endParaRPr lang="uk-UA" sz="2400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090006"/>
                  </a:ext>
                </a:extLst>
              </a:tr>
              <a:tr h="5563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uk-U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/>
                        </a:rPr>
                        <a:t>6000 – 7500 </a:t>
                      </a:r>
                      <a:endParaRPr lang="uk-UA" sz="2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/>
                        </a:rPr>
                        <a:t>жовто-білий</a:t>
                      </a:r>
                      <a:endParaRPr lang="uk-UA" sz="2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білий</a:t>
                      </a:r>
                      <a:endParaRPr lang="uk-UA" sz="2400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262324"/>
                  </a:ext>
                </a:extLst>
              </a:tr>
              <a:tr h="5563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G</a:t>
                      </a:r>
                      <a:endParaRPr lang="uk-U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/>
                        </a:rPr>
                        <a:t>5000 – 6000 </a:t>
                      </a:r>
                      <a:endParaRPr lang="uk-UA" sz="2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/>
                        </a:rPr>
                        <a:t>жовтий</a:t>
                      </a:r>
                      <a:endParaRPr lang="uk-UA" sz="2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жовтий</a:t>
                      </a:r>
                      <a:endParaRPr lang="uk-UA" sz="2400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881868"/>
                  </a:ext>
                </a:extLst>
              </a:tr>
              <a:tr h="5563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uk-U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/>
                        </a:rPr>
                        <a:t>3500 – 5000 </a:t>
                      </a:r>
                      <a:endParaRPr lang="uk-UA" sz="2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/>
                        </a:rPr>
                        <a:t>помаранчевий</a:t>
                      </a:r>
                      <a:endParaRPr lang="uk-UA" sz="2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жовто-помаранчевий</a:t>
                      </a:r>
                      <a:endParaRPr lang="uk-UA" sz="2400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870034"/>
                  </a:ext>
                </a:extLst>
              </a:tr>
              <a:tr h="5563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uk-U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/>
                        </a:rPr>
                        <a:t>2000 – 3500 </a:t>
                      </a:r>
                      <a:endParaRPr lang="uk-UA" sz="2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/>
                        </a:rPr>
                        <a:t>червоний</a:t>
                      </a:r>
                      <a:endParaRPr lang="uk-UA" sz="2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err="1" smtClean="0"/>
                        <a:t>помаранчево</a:t>
                      </a:r>
                      <a:r>
                        <a:rPr lang="uk-UA" sz="2400" b="1" dirty="0" smtClean="0"/>
                        <a:t>-червоний</a:t>
                      </a:r>
                      <a:endParaRPr lang="uk-UA" sz="2400" b="1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0543"/>
                  </a:ext>
                </a:extLst>
              </a:tr>
            </a:tbl>
          </a:graphicData>
        </a:graphic>
      </p:graphicFrame>
      <p:sp>
        <p:nvSpPr>
          <p:cNvPr id="11" name="Місце для вмісту 10"/>
          <p:cNvSpPr>
            <a:spLocks noGrp="1"/>
          </p:cNvSpPr>
          <p:nvPr>
            <p:ph idx="1"/>
          </p:nvPr>
        </p:nvSpPr>
        <p:spPr>
          <a:xfrm>
            <a:off x="1886758" y="160338"/>
            <a:ext cx="8291945" cy="542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Гарвардська класифікація спектрів зір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975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Місце для вмісту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1" t="14927" r="8218"/>
          <a:stretch/>
        </p:blipFill>
        <p:spPr>
          <a:xfrm>
            <a:off x="520700" y="457200"/>
            <a:ext cx="3801456" cy="256540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47" b="17582"/>
          <a:stretch/>
        </p:blipFill>
        <p:spPr>
          <a:xfrm>
            <a:off x="4691946" y="951703"/>
            <a:ext cx="3188618" cy="130460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00"/>
          <a:stretch/>
        </p:blipFill>
        <p:spPr>
          <a:xfrm>
            <a:off x="8612187" y="1359934"/>
            <a:ext cx="3023360" cy="166266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51"/>
          <a:stretch/>
        </p:blipFill>
        <p:spPr>
          <a:xfrm>
            <a:off x="8758350" y="3568100"/>
            <a:ext cx="3209700" cy="177672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83"/>
          <a:stretch/>
        </p:blipFill>
        <p:spPr>
          <a:xfrm>
            <a:off x="353630" y="4859495"/>
            <a:ext cx="3086697" cy="169378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78" r="6305" b="3888"/>
          <a:stretch/>
        </p:blipFill>
        <p:spPr>
          <a:xfrm>
            <a:off x="4563605" y="2810909"/>
            <a:ext cx="3761378" cy="3119991"/>
          </a:xfrm>
          <a:prstGeom prst="rect">
            <a:avLst/>
          </a:prstGeom>
        </p:spPr>
      </p:pic>
      <p:cxnSp>
        <p:nvCxnSpPr>
          <p:cNvPr id="16" name="Пряма сполучна лінія 15"/>
          <p:cNvCxnSpPr/>
          <p:nvPr/>
        </p:nvCxnSpPr>
        <p:spPr>
          <a:xfrm>
            <a:off x="11074978" y="4958098"/>
            <a:ext cx="304801" cy="6934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кутник 17"/>
          <p:cNvSpPr/>
          <p:nvPr/>
        </p:nvSpPr>
        <p:spPr>
          <a:xfrm>
            <a:off x="10564232" y="5651500"/>
            <a:ext cx="1372759" cy="279400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Сонце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0" name="Пряма сполучна лінія 19"/>
          <p:cNvCxnSpPr/>
          <p:nvPr/>
        </p:nvCxnSpPr>
        <p:spPr>
          <a:xfrm flipV="1">
            <a:off x="7148941" y="707732"/>
            <a:ext cx="0" cy="3167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сполучна лінія 20"/>
          <p:cNvCxnSpPr/>
          <p:nvPr/>
        </p:nvCxnSpPr>
        <p:spPr>
          <a:xfrm flipH="1" flipV="1">
            <a:off x="5245100" y="685003"/>
            <a:ext cx="229733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 сполучна лінія 22"/>
          <p:cNvCxnSpPr>
            <a:stCxn id="42" idx="3"/>
          </p:cNvCxnSpPr>
          <p:nvPr/>
        </p:nvCxnSpPr>
        <p:spPr>
          <a:xfrm>
            <a:off x="4049591" y="4067171"/>
            <a:ext cx="514014" cy="458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23"/>
          <p:cNvCxnSpPr/>
          <p:nvPr/>
        </p:nvCxnSpPr>
        <p:spPr>
          <a:xfrm flipH="1" flipV="1">
            <a:off x="2984256" y="5706386"/>
            <a:ext cx="711444" cy="5082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кутник 25"/>
          <p:cNvSpPr/>
          <p:nvPr/>
        </p:nvSpPr>
        <p:spPr>
          <a:xfrm>
            <a:off x="4691946" y="392270"/>
            <a:ext cx="1372759" cy="279400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Сонце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7" name="Прямокутник 26"/>
          <p:cNvSpPr/>
          <p:nvPr/>
        </p:nvSpPr>
        <p:spPr>
          <a:xfrm>
            <a:off x="3872341" y="6129897"/>
            <a:ext cx="1372759" cy="279400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Сонце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8" name="Прямокутник 27"/>
          <p:cNvSpPr/>
          <p:nvPr/>
        </p:nvSpPr>
        <p:spPr>
          <a:xfrm>
            <a:off x="8278420" y="707731"/>
            <a:ext cx="1372759" cy="279400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Сонце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9" name="Пряма сполучна лінія 28"/>
          <p:cNvCxnSpPr/>
          <p:nvPr/>
        </p:nvCxnSpPr>
        <p:spPr>
          <a:xfrm flipH="1" flipV="1">
            <a:off x="8803509" y="1029733"/>
            <a:ext cx="421053" cy="7101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 сполучна лінія 30"/>
          <p:cNvCxnSpPr/>
          <p:nvPr/>
        </p:nvCxnSpPr>
        <p:spPr>
          <a:xfrm flipH="1" flipV="1">
            <a:off x="520700" y="4113048"/>
            <a:ext cx="421738" cy="873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кутник 40"/>
          <p:cNvSpPr/>
          <p:nvPr/>
        </p:nvSpPr>
        <p:spPr>
          <a:xfrm>
            <a:off x="83692" y="3818394"/>
            <a:ext cx="1372759" cy="279400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Вега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2" name="Прямокутник 41"/>
          <p:cNvSpPr/>
          <p:nvPr/>
        </p:nvSpPr>
        <p:spPr>
          <a:xfrm>
            <a:off x="1813610" y="3503150"/>
            <a:ext cx="2235981" cy="1128042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Сонце (порівняно з зіркою виглядає як зернятко кукурудзи)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43" name="Пряма сполучна лінія 42"/>
          <p:cNvCxnSpPr/>
          <p:nvPr/>
        </p:nvCxnSpPr>
        <p:spPr>
          <a:xfrm>
            <a:off x="6996460" y="5754299"/>
            <a:ext cx="433952" cy="5152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кутник 44"/>
          <p:cNvSpPr/>
          <p:nvPr/>
        </p:nvSpPr>
        <p:spPr>
          <a:xfrm>
            <a:off x="6605098" y="6072804"/>
            <a:ext cx="3047668" cy="615287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UY </a:t>
            </a:r>
            <a:r>
              <a:rPr lang="uk-UA" b="1" dirty="0" smtClean="0">
                <a:solidFill>
                  <a:schemeClr val="bg1"/>
                </a:solidFill>
              </a:rPr>
              <a:t>Щита</a:t>
            </a:r>
            <a:r>
              <a:rPr lang="en-US" b="1" dirty="0" smtClean="0">
                <a:solidFill>
                  <a:schemeClr val="bg1"/>
                </a:solidFill>
              </a:rPr>
              <a:t> – </a:t>
            </a:r>
            <a:r>
              <a:rPr lang="uk-UA" b="1" dirty="0" smtClean="0">
                <a:solidFill>
                  <a:schemeClr val="bg1"/>
                </a:solidFill>
              </a:rPr>
              <a:t>найбільша зірка у Всесвіті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7" name="Прямокутник 46"/>
          <p:cNvSpPr/>
          <p:nvPr/>
        </p:nvSpPr>
        <p:spPr>
          <a:xfrm>
            <a:off x="10137396" y="681534"/>
            <a:ext cx="1372759" cy="279400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err="1" smtClean="0">
                <a:solidFill>
                  <a:schemeClr val="bg1"/>
                </a:solidFill>
              </a:rPr>
              <a:t>Процион</a:t>
            </a:r>
            <a:r>
              <a:rPr lang="uk-UA" b="1" dirty="0" smtClean="0">
                <a:solidFill>
                  <a:schemeClr val="bg1"/>
                </a:solidFill>
              </a:rPr>
              <a:t> А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48" name="Пряма сполучна лінія 47"/>
          <p:cNvCxnSpPr/>
          <p:nvPr/>
        </p:nvCxnSpPr>
        <p:spPr>
          <a:xfrm flipV="1">
            <a:off x="10564232" y="1024435"/>
            <a:ext cx="473896" cy="420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кутник 52"/>
          <p:cNvSpPr/>
          <p:nvPr/>
        </p:nvSpPr>
        <p:spPr>
          <a:xfrm>
            <a:off x="6444294" y="369035"/>
            <a:ext cx="1372759" cy="279400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Сиріус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7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85306" y="1086351"/>
            <a:ext cx="10131425" cy="36491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Проблемне питання</a:t>
            </a:r>
          </a:p>
          <a:p>
            <a:pPr marL="0" indent="0">
              <a:buNone/>
            </a:pPr>
            <a:r>
              <a:rPr lang="uk-UA" sz="3600" b="1" i="1" dirty="0" smtClean="0"/>
              <a:t>   Існує </a:t>
            </a:r>
            <a:r>
              <a:rPr lang="uk-UA" sz="3600" b="1" i="1" dirty="0"/>
              <a:t>стійкий </a:t>
            </a:r>
            <a:r>
              <a:rPr lang="uk-UA" sz="3600" b="1" i="1" dirty="0" smtClean="0"/>
              <a:t>міф (можливо</a:t>
            </a:r>
            <a:r>
              <a:rPr lang="uk-UA" sz="3600" b="1" i="1" dirty="0"/>
              <a:t>, починаючи з </a:t>
            </a:r>
            <a:r>
              <a:rPr lang="uk-UA" sz="3600" b="1" i="1" dirty="0" smtClean="0"/>
              <a:t>Аристотеля), що </a:t>
            </a:r>
            <a:r>
              <a:rPr lang="uk-UA" sz="3600" b="1" i="1" dirty="0"/>
              <a:t>вдень з глибоких криниць можна побачити зорі. </a:t>
            </a:r>
            <a:endParaRPr lang="uk-UA" sz="3600" b="1" i="1" dirty="0" smtClean="0"/>
          </a:p>
          <a:p>
            <a:pPr marL="0" indent="0">
              <a:buNone/>
            </a:pPr>
            <a:r>
              <a:rPr lang="uk-UA" sz="5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 так  </a:t>
            </a:r>
            <a:r>
              <a:rPr lang="uk-UA" sz="5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 насправді? </a:t>
            </a:r>
          </a:p>
          <a:p>
            <a:pPr marL="0" indent="0">
              <a:buNone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5669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sz="half" idx="1"/>
          </p:nvPr>
        </p:nvSpPr>
        <p:spPr>
          <a:xfrm>
            <a:off x="406402" y="292100"/>
            <a:ext cx="5308598" cy="63500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solidFill>
                  <a:srgbClr val="FFFF00"/>
                </a:solidFill>
                <a:cs typeface="Times New Roman" panose="02020603050405020304" pitchFamily="18" charset="0"/>
              </a:rPr>
              <a:t>1. Що вимірюється парсеками? </a:t>
            </a:r>
            <a:endParaRPr lang="ru-RU" sz="26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cs typeface="Times New Roman" panose="02020603050405020304" pitchFamily="18" charset="0"/>
              </a:rPr>
              <a:t>а) паралакси;   </a:t>
            </a:r>
            <a:r>
              <a:rPr lang="uk-UA" sz="2600" b="1" dirty="0" smtClean="0">
                <a:cs typeface="Times New Roman" panose="02020603050405020304" pitchFamily="18" charset="0"/>
              </a:rPr>
              <a:t>б</a:t>
            </a:r>
            <a:r>
              <a:rPr lang="uk-UA" sz="2600" b="1" dirty="0">
                <a:cs typeface="Times New Roman" panose="02020603050405020304" pitchFamily="18" charset="0"/>
              </a:rPr>
              <a:t>) відстань від планет;   </a:t>
            </a:r>
            <a:r>
              <a:rPr lang="uk-UA" sz="2600" b="1" dirty="0" smtClean="0">
                <a:cs typeface="Times New Roman" panose="02020603050405020304" pitchFamily="18" charset="0"/>
              </a:rPr>
              <a:t>в</a:t>
            </a:r>
            <a:r>
              <a:rPr lang="uk-UA" sz="2600" b="1" dirty="0">
                <a:cs typeface="Times New Roman" panose="02020603050405020304" pitchFamily="18" charset="0"/>
              </a:rPr>
              <a:t>) відстань до галактики</a:t>
            </a:r>
            <a:r>
              <a:rPr lang="uk-UA" sz="2600" b="1" dirty="0" smtClean="0">
                <a:cs typeface="Times New Roman" panose="02020603050405020304" pitchFamily="18" charset="0"/>
              </a:rPr>
              <a:t>;  г</a:t>
            </a:r>
            <a:r>
              <a:rPr lang="uk-UA" sz="2600" b="1" dirty="0">
                <a:cs typeface="Times New Roman" panose="02020603050405020304" pitchFamily="18" charset="0"/>
              </a:rPr>
              <a:t>) світність зір;    </a:t>
            </a:r>
            <a:r>
              <a:rPr lang="uk-UA" sz="2600" b="1" dirty="0" smtClean="0">
                <a:cs typeface="Times New Roman" panose="02020603050405020304" pitchFamily="18" charset="0"/>
              </a:rPr>
              <a:t>д</a:t>
            </a:r>
            <a:r>
              <a:rPr lang="uk-UA" sz="2600" b="1" dirty="0">
                <a:cs typeface="Times New Roman" panose="02020603050405020304" pitchFamily="18" charset="0"/>
              </a:rPr>
              <a:t>) відстань до зір. </a:t>
            </a:r>
            <a:endParaRPr lang="ru-RU" sz="2600" b="1" dirty="0"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solidFill>
                  <a:srgbClr val="FFFF00"/>
                </a:solidFill>
                <a:cs typeface="Times New Roman" panose="02020603050405020304" pitchFamily="18" charset="0"/>
              </a:rPr>
              <a:t>2. Неозброєним оком на небі можна побачити найслабкіші зорі такої видимої зоряної величини: </a:t>
            </a:r>
            <a:endParaRPr lang="ru-RU" sz="26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cs typeface="Times New Roman" panose="02020603050405020304" pitchFamily="18" charset="0"/>
              </a:rPr>
              <a:t>а) +1m ;   </a:t>
            </a:r>
            <a:r>
              <a:rPr lang="uk-UA" sz="2600" b="1" dirty="0" smtClean="0">
                <a:cs typeface="Times New Roman" panose="02020603050405020304" pitchFamily="18" charset="0"/>
              </a:rPr>
              <a:t>б</a:t>
            </a:r>
            <a:r>
              <a:rPr lang="uk-UA" sz="2600" b="1" dirty="0">
                <a:cs typeface="Times New Roman" panose="02020603050405020304" pitchFamily="18" charset="0"/>
              </a:rPr>
              <a:t>) +6m ;   </a:t>
            </a:r>
            <a:r>
              <a:rPr lang="uk-UA" sz="2600" b="1" dirty="0" smtClean="0">
                <a:cs typeface="Times New Roman" panose="02020603050405020304" pitchFamily="18" charset="0"/>
              </a:rPr>
              <a:t>в</a:t>
            </a:r>
            <a:r>
              <a:rPr lang="uk-UA" sz="2600" b="1" dirty="0">
                <a:cs typeface="Times New Roman" panose="02020603050405020304" pitchFamily="18" charset="0"/>
              </a:rPr>
              <a:t>) +10m ;  </a:t>
            </a:r>
            <a:r>
              <a:rPr lang="uk-UA" sz="2600" b="1" dirty="0" smtClean="0">
                <a:cs typeface="Times New Roman" panose="02020603050405020304" pitchFamily="18" charset="0"/>
              </a:rPr>
              <a:t>г</a:t>
            </a:r>
            <a:r>
              <a:rPr lang="uk-UA" sz="2600" b="1" dirty="0">
                <a:cs typeface="Times New Roman" panose="02020603050405020304" pitchFamily="18" charset="0"/>
              </a:rPr>
              <a:t>) -1 m ;    </a:t>
            </a:r>
            <a:r>
              <a:rPr lang="uk-UA" sz="2600" b="1" dirty="0" smtClean="0">
                <a:cs typeface="Times New Roman" panose="02020603050405020304" pitchFamily="18" charset="0"/>
              </a:rPr>
              <a:t>д</a:t>
            </a:r>
            <a:r>
              <a:rPr lang="uk-UA" sz="2600" b="1" dirty="0">
                <a:cs typeface="Times New Roman" panose="02020603050405020304" pitchFamily="18" charset="0"/>
              </a:rPr>
              <a:t>) 0 m </a:t>
            </a:r>
            <a:endParaRPr lang="ru-RU" sz="2600" b="1" dirty="0"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solidFill>
                  <a:srgbClr val="FFFF00"/>
                </a:solidFill>
                <a:cs typeface="Times New Roman" panose="02020603050405020304" pitchFamily="18" charset="0"/>
              </a:rPr>
              <a:t>3. Яка зоря є найяскравішою на нашому нічному небі? </a:t>
            </a:r>
            <a:endParaRPr lang="ru-RU" sz="26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cs typeface="Times New Roman" panose="02020603050405020304" pitchFamily="18" charset="0"/>
              </a:rPr>
              <a:t>а) Вега;    </a:t>
            </a:r>
            <a:r>
              <a:rPr lang="uk-UA" sz="2600" b="1" dirty="0" smtClean="0">
                <a:cs typeface="Times New Roman" panose="02020603050405020304" pitchFamily="18" charset="0"/>
              </a:rPr>
              <a:t>б</a:t>
            </a:r>
            <a:r>
              <a:rPr lang="uk-UA" sz="2600" b="1" dirty="0">
                <a:cs typeface="Times New Roman" panose="02020603050405020304" pitchFamily="18" charset="0"/>
              </a:rPr>
              <a:t>) Сиріус;    </a:t>
            </a:r>
            <a:r>
              <a:rPr lang="uk-UA" sz="2600" b="1" dirty="0" smtClean="0">
                <a:cs typeface="Times New Roman" panose="02020603050405020304" pitchFamily="18" charset="0"/>
              </a:rPr>
              <a:t>в</a:t>
            </a:r>
            <a:r>
              <a:rPr lang="uk-UA" sz="2600" b="1" dirty="0">
                <a:cs typeface="Times New Roman" panose="02020603050405020304" pitchFamily="18" charset="0"/>
              </a:rPr>
              <a:t>) Капелла;   </a:t>
            </a:r>
            <a:r>
              <a:rPr lang="uk-UA" sz="2600" b="1" dirty="0" smtClean="0">
                <a:cs typeface="Times New Roman" panose="02020603050405020304" pitchFamily="18" charset="0"/>
              </a:rPr>
              <a:t>г</a:t>
            </a:r>
            <a:r>
              <a:rPr lang="uk-UA" sz="2600" b="1" dirty="0">
                <a:cs typeface="Times New Roman" panose="02020603050405020304" pitchFamily="18" charset="0"/>
              </a:rPr>
              <a:t>) Полярна зоря;       д) Альтаїр.</a:t>
            </a:r>
            <a:endParaRPr lang="ru-RU" sz="2600" b="1" dirty="0"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solidFill>
                  <a:srgbClr val="FFFF00"/>
                </a:solidFill>
                <a:cs typeface="Times New Roman" panose="02020603050405020304" pitchFamily="18" charset="0"/>
              </a:rPr>
              <a:t>4. Річний паралакс зорі дорівнює 1′′. На якій відстані знаходиться зоря? </a:t>
            </a:r>
            <a:endParaRPr lang="ru-RU" sz="26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cs typeface="Times New Roman" panose="02020603050405020304" pitchFamily="18" charset="0"/>
              </a:rPr>
              <a:t>а) 1 </a:t>
            </a:r>
            <a:r>
              <a:rPr lang="uk-UA" sz="2600" b="1" dirty="0" err="1">
                <a:cs typeface="Times New Roman" panose="02020603050405020304" pitchFamily="18" charset="0"/>
              </a:rPr>
              <a:t>пк</a:t>
            </a:r>
            <a:r>
              <a:rPr lang="uk-UA" sz="2600" b="1" dirty="0">
                <a:cs typeface="Times New Roman" panose="02020603050405020304" pitchFamily="18" charset="0"/>
              </a:rPr>
              <a:t>;    </a:t>
            </a:r>
            <a:r>
              <a:rPr lang="uk-UA" sz="2600" b="1" dirty="0" smtClean="0">
                <a:cs typeface="Times New Roman" panose="02020603050405020304" pitchFamily="18" charset="0"/>
              </a:rPr>
              <a:t>б</a:t>
            </a:r>
            <a:r>
              <a:rPr lang="uk-UA" sz="2600" b="1" dirty="0">
                <a:cs typeface="Times New Roman" panose="02020603050405020304" pitchFamily="18" charset="0"/>
              </a:rPr>
              <a:t>) 1 </a:t>
            </a:r>
            <a:r>
              <a:rPr lang="uk-UA" sz="2600" b="1" dirty="0" err="1">
                <a:cs typeface="Times New Roman" panose="02020603050405020304" pitchFamily="18" charset="0"/>
              </a:rPr>
              <a:t>а.о</a:t>
            </a:r>
            <a:r>
              <a:rPr lang="uk-UA" sz="2600" b="1" dirty="0">
                <a:cs typeface="Times New Roman" panose="02020603050405020304" pitchFamily="18" charset="0"/>
              </a:rPr>
              <a:t>.;   </a:t>
            </a:r>
            <a:r>
              <a:rPr lang="uk-UA" sz="2600" b="1" dirty="0" smtClean="0">
                <a:cs typeface="Times New Roman" panose="02020603050405020304" pitchFamily="18" charset="0"/>
              </a:rPr>
              <a:t>в</a:t>
            </a:r>
            <a:r>
              <a:rPr lang="uk-UA" sz="2600" b="1" dirty="0">
                <a:cs typeface="Times New Roman" panose="02020603050405020304" pitchFamily="18" charset="0"/>
              </a:rPr>
              <a:t>) 3,26 </a:t>
            </a:r>
            <a:r>
              <a:rPr lang="uk-UA" sz="2600" b="1" dirty="0" err="1">
                <a:cs typeface="Times New Roman" panose="02020603050405020304" pitchFamily="18" charset="0"/>
              </a:rPr>
              <a:t>св.р</a:t>
            </a:r>
            <a:r>
              <a:rPr lang="uk-UA" sz="2600" b="1" dirty="0">
                <a:cs typeface="Times New Roman" panose="02020603050405020304" pitchFamily="18" charset="0"/>
              </a:rPr>
              <a:t>.;  </a:t>
            </a:r>
            <a:r>
              <a:rPr lang="uk-UA" sz="2600" b="1" dirty="0" smtClean="0">
                <a:cs typeface="Times New Roman" panose="02020603050405020304" pitchFamily="18" charset="0"/>
              </a:rPr>
              <a:t> </a:t>
            </a:r>
            <a:r>
              <a:rPr lang="uk-UA" sz="2600" b="1" dirty="0">
                <a:cs typeface="Times New Roman" panose="02020603050405020304" pitchFamily="18" charset="0"/>
              </a:rPr>
              <a:t>г) 206265 </a:t>
            </a:r>
            <a:r>
              <a:rPr lang="uk-UA" sz="2600" b="1" dirty="0" err="1">
                <a:cs typeface="Times New Roman" panose="02020603050405020304" pitchFamily="18" charset="0"/>
              </a:rPr>
              <a:t>а.о</a:t>
            </a:r>
            <a:r>
              <a:rPr lang="uk-UA" sz="2600" b="1" dirty="0">
                <a:cs typeface="Times New Roman" panose="02020603050405020304" pitchFamily="18" charset="0"/>
              </a:rPr>
              <a:t>.;       </a:t>
            </a:r>
            <a:r>
              <a:rPr lang="uk-UA" sz="2600" b="1" dirty="0" smtClean="0">
                <a:cs typeface="Times New Roman" panose="02020603050405020304" pitchFamily="18" charset="0"/>
              </a:rPr>
              <a:t> д</a:t>
            </a:r>
            <a:r>
              <a:rPr lang="uk-UA" sz="2600" b="1" dirty="0">
                <a:cs typeface="Times New Roman" panose="02020603050405020304" pitchFamily="18" charset="0"/>
              </a:rPr>
              <a:t>) 1 </a:t>
            </a:r>
            <a:r>
              <a:rPr lang="uk-UA" sz="2600" b="1" dirty="0" err="1">
                <a:cs typeface="Times New Roman" panose="02020603050405020304" pitchFamily="18" charset="0"/>
              </a:rPr>
              <a:t>св.р</a:t>
            </a:r>
            <a:r>
              <a:rPr lang="uk-UA" sz="2600" b="1" dirty="0">
                <a:cs typeface="Times New Roman" panose="02020603050405020304" pitchFamily="18" charset="0"/>
              </a:rPr>
              <a:t>. </a:t>
            </a:r>
            <a:endParaRPr lang="ru-RU" sz="2600" b="1" dirty="0"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solidFill>
                  <a:srgbClr val="FFFF00"/>
                </a:solidFill>
                <a:cs typeface="Times New Roman" panose="02020603050405020304" pitchFamily="18" charset="0"/>
              </a:rPr>
              <a:t>5. Зорі якого кольору мають найнижчу температуру?</a:t>
            </a:r>
            <a:endParaRPr lang="ru-RU" sz="26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cs typeface="Times New Roman" panose="02020603050405020304" pitchFamily="18" charset="0"/>
              </a:rPr>
              <a:t> а) білі;    </a:t>
            </a:r>
            <a:r>
              <a:rPr lang="uk-UA" sz="2600" b="1" dirty="0" smtClean="0">
                <a:cs typeface="Times New Roman" panose="02020603050405020304" pitchFamily="18" charset="0"/>
              </a:rPr>
              <a:t>б</a:t>
            </a:r>
            <a:r>
              <a:rPr lang="uk-UA" sz="2600" b="1" dirty="0">
                <a:cs typeface="Times New Roman" panose="02020603050405020304" pitchFamily="18" charset="0"/>
              </a:rPr>
              <a:t>) жовті;   </a:t>
            </a:r>
            <a:r>
              <a:rPr lang="uk-UA" sz="2600" b="1" dirty="0" smtClean="0">
                <a:cs typeface="Times New Roman" panose="02020603050405020304" pitchFamily="18" charset="0"/>
              </a:rPr>
              <a:t>в</a:t>
            </a:r>
            <a:r>
              <a:rPr lang="uk-UA" sz="2600" b="1" dirty="0">
                <a:cs typeface="Times New Roman" panose="02020603050405020304" pitchFamily="18" charset="0"/>
              </a:rPr>
              <a:t>) червоні;    </a:t>
            </a:r>
            <a:r>
              <a:rPr lang="uk-UA" sz="2600" b="1" dirty="0" smtClean="0">
                <a:cs typeface="Times New Roman" panose="02020603050405020304" pitchFamily="18" charset="0"/>
              </a:rPr>
              <a:t>г</a:t>
            </a:r>
            <a:r>
              <a:rPr lang="uk-UA" sz="2600" b="1" dirty="0">
                <a:cs typeface="Times New Roman" panose="02020603050405020304" pitchFamily="18" charset="0"/>
              </a:rPr>
              <a:t>) зелені;  </a:t>
            </a:r>
            <a:r>
              <a:rPr lang="uk-UA" sz="2600" b="1" dirty="0" smtClean="0">
                <a:cs typeface="Times New Roman" panose="02020603050405020304" pitchFamily="18" charset="0"/>
              </a:rPr>
              <a:t>     д</a:t>
            </a:r>
            <a:r>
              <a:rPr lang="uk-UA" sz="2600" b="1" dirty="0">
                <a:cs typeface="Times New Roman" panose="02020603050405020304" pitchFamily="18" charset="0"/>
              </a:rPr>
              <a:t>) сині. </a:t>
            </a:r>
            <a:endParaRPr lang="ru-RU" sz="2600" b="1" dirty="0"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solidFill>
                  <a:srgbClr val="FFFF00"/>
                </a:solidFill>
                <a:cs typeface="Times New Roman" panose="02020603050405020304" pitchFamily="18" charset="0"/>
              </a:rPr>
              <a:t>6. 1 парсек дорівнює:  </a:t>
            </a:r>
            <a:endParaRPr lang="ru-RU" sz="26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cs typeface="Times New Roman" panose="02020603050405020304" pitchFamily="18" charset="0"/>
              </a:rPr>
              <a:t>а) ≈1013 км;     б) ≈3,1013 км;     в) 1010 км;     </a:t>
            </a:r>
            <a:r>
              <a:rPr lang="uk-UA" sz="2600" b="1" dirty="0" smtClean="0">
                <a:cs typeface="Times New Roman" panose="02020603050405020304" pitchFamily="18" charset="0"/>
              </a:rPr>
              <a:t>                                г</a:t>
            </a:r>
            <a:r>
              <a:rPr lang="uk-UA" sz="2600" b="1" dirty="0">
                <a:cs typeface="Times New Roman" panose="02020603050405020304" pitchFamily="18" charset="0"/>
              </a:rPr>
              <a:t>) ≈3,26 </a:t>
            </a:r>
            <a:r>
              <a:rPr lang="uk-UA" sz="2600" b="1" dirty="0" err="1">
                <a:cs typeface="Times New Roman" panose="02020603050405020304" pitchFamily="18" charset="0"/>
              </a:rPr>
              <a:t>св.р</a:t>
            </a:r>
            <a:r>
              <a:rPr lang="uk-UA" sz="2600" b="1" dirty="0">
                <a:cs typeface="Times New Roman" panose="02020603050405020304" pitchFamily="18" charset="0"/>
              </a:rPr>
              <a:t>.;    д) 206265 </a:t>
            </a:r>
            <a:r>
              <a:rPr lang="uk-UA" sz="2600" b="1" dirty="0" err="1">
                <a:cs typeface="Times New Roman" panose="02020603050405020304" pitchFamily="18" charset="0"/>
              </a:rPr>
              <a:t>а.о</a:t>
            </a:r>
            <a:r>
              <a:rPr lang="uk-UA" sz="2600" b="1" dirty="0">
                <a:cs typeface="Times New Roman" panose="02020603050405020304" pitchFamily="18" charset="0"/>
              </a:rPr>
              <a:t>.</a:t>
            </a:r>
            <a:endParaRPr lang="ru-RU" sz="2600" b="1" dirty="0"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half" idx="2"/>
          </p:nvPr>
        </p:nvSpPr>
        <p:spPr>
          <a:xfrm>
            <a:off x="6375400" y="292101"/>
            <a:ext cx="5626100" cy="63500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solidFill>
                  <a:srgbClr val="FFFF00"/>
                </a:solidFill>
              </a:rPr>
              <a:t>7. Зорі білі карлики бувають: </a:t>
            </a:r>
            <a:endParaRPr lang="ru-RU" sz="2600" b="1" dirty="0">
              <a:solidFill>
                <a:srgbClr val="FFFF00"/>
              </a:solidFill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/>
              <a:t>а) за розмірами менше від Землі;  </a:t>
            </a:r>
            <a:r>
              <a:rPr lang="uk-UA" sz="2600" b="1" dirty="0" smtClean="0"/>
              <a:t>б</a:t>
            </a:r>
            <a:r>
              <a:rPr lang="uk-UA" sz="2600" b="1" dirty="0"/>
              <a:t>) за розмірами більші від Сонця; </a:t>
            </a:r>
            <a:r>
              <a:rPr lang="uk-UA" sz="2600" b="1" dirty="0" smtClean="0"/>
              <a:t> в</a:t>
            </a:r>
            <a:r>
              <a:rPr lang="uk-UA" sz="2600" b="1" dirty="0"/>
              <a:t>) за масою менше від Землі;   </a:t>
            </a:r>
            <a:r>
              <a:rPr lang="uk-UA" sz="2600" b="1" dirty="0" smtClean="0"/>
              <a:t> </a:t>
            </a:r>
            <a:r>
              <a:rPr lang="uk-UA" sz="2600" b="1" dirty="0"/>
              <a:t>г) за масою більші від Сонця; </a:t>
            </a:r>
            <a:r>
              <a:rPr lang="uk-UA" sz="2600" b="1" dirty="0" smtClean="0"/>
              <a:t> д</a:t>
            </a:r>
            <a:r>
              <a:rPr lang="uk-UA" sz="2600" b="1" dirty="0"/>
              <a:t>) </a:t>
            </a:r>
            <a:r>
              <a:rPr lang="uk-UA" sz="2600" b="1" dirty="0" smtClean="0"/>
              <a:t>за </a:t>
            </a:r>
            <a:r>
              <a:rPr lang="uk-UA" sz="2600" b="1" dirty="0"/>
              <a:t>густиною менші від густини води.</a:t>
            </a:r>
            <a:endParaRPr lang="ru-RU" sz="2600" b="1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solidFill>
                  <a:srgbClr val="FFFF00"/>
                </a:solidFill>
              </a:rPr>
              <a:t>8. Які одиниці відстані до зір використовують астрономи?</a:t>
            </a:r>
            <a:endParaRPr lang="ru-RU" sz="2600" b="1" dirty="0">
              <a:solidFill>
                <a:srgbClr val="FFFF00"/>
              </a:solidFill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/>
              <a:t>а) </a:t>
            </a:r>
            <a:r>
              <a:rPr lang="uk-UA" sz="2600" b="1" dirty="0" smtClean="0"/>
              <a:t>кілометр;     </a:t>
            </a:r>
            <a:r>
              <a:rPr lang="uk-UA" sz="2600" b="1" dirty="0"/>
              <a:t>б) світловий рік </a:t>
            </a:r>
            <a:r>
              <a:rPr lang="uk-UA" sz="2600" b="1" dirty="0" smtClean="0"/>
              <a:t>;    </a:t>
            </a:r>
            <a:r>
              <a:rPr lang="uk-UA" sz="2600" b="1" dirty="0"/>
              <a:t>в) астрономічну одиницю </a:t>
            </a:r>
            <a:r>
              <a:rPr lang="uk-UA" sz="2600" b="1" dirty="0" smtClean="0"/>
              <a:t>;   г</a:t>
            </a:r>
            <a:r>
              <a:rPr lang="uk-UA" sz="2600" b="1" dirty="0"/>
              <a:t>) </a:t>
            </a:r>
            <a:r>
              <a:rPr lang="uk-UA" sz="2600" b="1" dirty="0" smtClean="0"/>
              <a:t>парсек;   д</a:t>
            </a:r>
            <a:r>
              <a:rPr lang="uk-UA" sz="2600" b="1" dirty="0"/>
              <a:t>) паралакс </a:t>
            </a:r>
            <a:endParaRPr lang="ru-RU" sz="2600" b="1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solidFill>
                  <a:srgbClr val="FFFF00"/>
                </a:solidFill>
              </a:rPr>
              <a:t>9. Видима зоряна величина визначає... </a:t>
            </a:r>
            <a:endParaRPr lang="ru-RU" sz="2600" b="1" dirty="0">
              <a:solidFill>
                <a:srgbClr val="FFFF00"/>
              </a:solidFill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/>
              <a:t>а) світність </a:t>
            </a:r>
            <a:r>
              <a:rPr lang="uk-UA" sz="2600" b="1" dirty="0" smtClean="0"/>
              <a:t>зорі;    б</a:t>
            </a:r>
            <a:r>
              <a:rPr lang="uk-UA" sz="2600" b="1" dirty="0"/>
              <a:t>) радіус </a:t>
            </a:r>
            <a:r>
              <a:rPr lang="uk-UA" sz="2600" b="1" dirty="0" smtClean="0"/>
              <a:t>зорі;  в</a:t>
            </a:r>
            <a:r>
              <a:rPr lang="uk-UA" sz="2600" b="1" dirty="0"/>
              <a:t>) яскравість </a:t>
            </a:r>
            <a:r>
              <a:rPr lang="uk-UA" sz="2600" b="1" dirty="0" smtClean="0"/>
              <a:t>зорі; </a:t>
            </a:r>
            <a:endParaRPr lang="ru-RU" sz="2600" b="1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/>
              <a:t>г) освітленість, яку створює зоря на </a:t>
            </a:r>
            <a:r>
              <a:rPr lang="uk-UA" sz="2600" b="1" dirty="0" smtClean="0"/>
              <a:t>Землі;                                        д</a:t>
            </a:r>
            <a:r>
              <a:rPr lang="uk-UA" sz="2600" b="1" dirty="0"/>
              <a:t>) </a:t>
            </a:r>
            <a:r>
              <a:rPr lang="uk-UA" sz="2600" b="1" dirty="0" smtClean="0"/>
              <a:t>температуру</a:t>
            </a:r>
            <a:endParaRPr lang="ru-RU" sz="2600" b="1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solidFill>
                  <a:srgbClr val="FFFF00"/>
                </a:solidFill>
              </a:rPr>
              <a:t>10. Які з наведених спектральних класів зір мають на поверхні найвищу температуру?</a:t>
            </a:r>
            <a:endParaRPr lang="ru-RU" sz="2600" b="1" dirty="0">
              <a:solidFill>
                <a:srgbClr val="FFFF00"/>
              </a:solidFill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/>
              <a:t>А) A </a:t>
            </a:r>
            <a:r>
              <a:rPr lang="uk-UA" sz="2600" b="1" dirty="0" smtClean="0"/>
              <a:t>;       б</a:t>
            </a:r>
            <a:r>
              <a:rPr lang="uk-UA" sz="2600" b="1" dirty="0"/>
              <a:t>) </a:t>
            </a:r>
            <a:r>
              <a:rPr lang="uk-UA" sz="2600" b="1" dirty="0" smtClean="0"/>
              <a:t>B;       </a:t>
            </a:r>
            <a:r>
              <a:rPr lang="uk-UA" sz="2600" b="1" dirty="0"/>
              <a:t>в) F </a:t>
            </a:r>
            <a:r>
              <a:rPr lang="uk-UA" sz="2600" b="1" dirty="0" smtClean="0"/>
              <a:t>;      г</a:t>
            </a:r>
            <a:r>
              <a:rPr lang="uk-UA" sz="2600" b="1" dirty="0"/>
              <a:t>) </a:t>
            </a:r>
            <a:r>
              <a:rPr lang="uk-UA" sz="2600" b="1" dirty="0" smtClean="0"/>
              <a:t>G;    </a:t>
            </a:r>
            <a:r>
              <a:rPr lang="uk-UA" sz="2600" dirty="0" smtClean="0"/>
              <a:t>д</a:t>
            </a:r>
            <a:r>
              <a:rPr lang="uk-UA" sz="2600" dirty="0"/>
              <a:t>) </a:t>
            </a:r>
            <a:r>
              <a:rPr lang="uk-UA" sz="2600" dirty="0" smtClean="0"/>
              <a:t>K; </a:t>
            </a:r>
            <a:r>
              <a:rPr lang="uk-UA" sz="2600" b="1" dirty="0" smtClean="0"/>
              <a:t>   е</a:t>
            </a:r>
            <a:r>
              <a:rPr lang="uk-UA" sz="2600" b="1" dirty="0"/>
              <a:t>) </a:t>
            </a:r>
            <a:r>
              <a:rPr lang="uk-UA" sz="2600" b="1" dirty="0" smtClean="0"/>
              <a:t>M;     є</a:t>
            </a:r>
            <a:r>
              <a:rPr lang="uk-UA" sz="2600" b="1" dirty="0"/>
              <a:t>) O</a:t>
            </a:r>
            <a:endParaRPr lang="ru-RU" sz="2600" b="1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>
                <a:solidFill>
                  <a:srgbClr val="FFFF00"/>
                </a:solidFill>
              </a:rPr>
              <a:t>11. Які із цих зір світять найдовше?</a:t>
            </a:r>
            <a:endParaRPr lang="ru-RU" sz="2600" b="1" dirty="0">
              <a:solidFill>
                <a:srgbClr val="FFFF00"/>
              </a:solidFill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600" b="1" dirty="0"/>
              <a:t>а) гіганти спектрального класу </a:t>
            </a:r>
            <a:r>
              <a:rPr lang="uk-UA" sz="2600" b="1" dirty="0" smtClean="0"/>
              <a:t>O;  б</a:t>
            </a:r>
            <a:r>
              <a:rPr lang="uk-UA" sz="2600" b="1" dirty="0"/>
              <a:t>) </a:t>
            </a:r>
            <a:r>
              <a:rPr lang="uk-UA" sz="2600" b="1" dirty="0" smtClean="0"/>
              <a:t>білі </a:t>
            </a:r>
            <a:r>
              <a:rPr lang="uk-UA" sz="2600" b="1" dirty="0"/>
              <a:t>зорі спектрального класу </a:t>
            </a:r>
            <a:r>
              <a:rPr lang="uk-UA" sz="2600" b="1" dirty="0" smtClean="0"/>
              <a:t>A;   в</a:t>
            </a:r>
            <a:r>
              <a:rPr lang="uk-UA" sz="2600" b="1" dirty="0"/>
              <a:t>) </a:t>
            </a:r>
            <a:r>
              <a:rPr lang="uk-UA" sz="2600" b="1" dirty="0" smtClean="0"/>
              <a:t>Сонце;    г</a:t>
            </a:r>
            <a:r>
              <a:rPr lang="uk-UA" sz="2600" b="1" dirty="0"/>
              <a:t>) червоні гіганти спектрального класу </a:t>
            </a:r>
            <a:r>
              <a:rPr lang="uk-UA" sz="2600" b="1" dirty="0" smtClean="0"/>
              <a:t>M;    д</a:t>
            </a:r>
            <a:r>
              <a:rPr lang="uk-UA" sz="2600" b="1" dirty="0"/>
              <a:t>) червоні карлики спектрального класу M</a:t>
            </a:r>
            <a:endParaRPr lang="ru-RU" sz="26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8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>
          <a:xfrm>
            <a:off x="685801" y="749300"/>
            <a:ext cx="10131425" cy="5346699"/>
          </a:xfrm>
        </p:spPr>
        <p:txBody>
          <a:bodyPr/>
          <a:lstStyle/>
          <a:p>
            <a:pPr marL="0" indent="0">
              <a:buNone/>
            </a:pPr>
            <a:r>
              <a:rPr lang="uk-UA" sz="2400" b="1" dirty="0"/>
              <a:t>1. Що таке зорі?</a:t>
            </a:r>
            <a:endParaRPr lang="ru-RU" sz="2400" b="1" dirty="0"/>
          </a:p>
          <a:p>
            <a:pPr marL="0" indent="0">
              <a:buNone/>
            </a:pPr>
            <a:r>
              <a:rPr lang="uk-UA" sz="2400" b="1" dirty="0"/>
              <a:t>2. Що таке парсек і світловий рік?</a:t>
            </a:r>
            <a:endParaRPr lang="ru-RU" sz="2400" b="1" dirty="0"/>
          </a:p>
          <a:p>
            <a:pPr marL="0" indent="0">
              <a:buNone/>
            </a:pPr>
            <a:r>
              <a:rPr lang="uk-UA" sz="2400" b="1" dirty="0"/>
              <a:t>3. Які основні характеристики зір?</a:t>
            </a:r>
            <a:endParaRPr lang="ru-RU" sz="2400" b="1" dirty="0"/>
          </a:p>
          <a:p>
            <a:pPr marL="0" indent="0">
              <a:buNone/>
            </a:pPr>
            <a:r>
              <a:rPr lang="uk-UA" sz="2400" b="1" dirty="0"/>
              <a:t>4. Що розуміють під світністю зір?</a:t>
            </a:r>
            <a:endParaRPr lang="ru-RU" sz="2400" b="1" dirty="0"/>
          </a:p>
          <a:p>
            <a:pPr marL="0" indent="0">
              <a:buNone/>
            </a:pPr>
            <a:r>
              <a:rPr lang="uk-UA" sz="2400" b="1" dirty="0"/>
              <a:t>5. Яка залежність існує між світністю зорі і її абсолютною зоряною величиною?</a:t>
            </a:r>
            <a:endParaRPr lang="ru-RU" sz="2400" b="1" dirty="0"/>
          </a:p>
          <a:p>
            <a:pPr marL="0" indent="0">
              <a:buNone/>
            </a:pPr>
            <a:r>
              <a:rPr lang="uk-UA" sz="2400" b="1" dirty="0"/>
              <a:t>6. До яких класів належить основна кількість зір? </a:t>
            </a:r>
            <a:endParaRPr lang="ru-RU" sz="2400" b="1" dirty="0"/>
          </a:p>
          <a:p>
            <a:pPr marL="0" indent="0">
              <a:buNone/>
            </a:pPr>
            <a:r>
              <a:rPr lang="uk-UA" sz="2400" b="1" dirty="0"/>
              <a:t>7.Від чого залежать кольори зір?</a:t>
            </a:r>
            <a:endParaRPr lang="ru-RU" sz="2400" b="1" dirty="0"/>
          </a:p>
          <a:p>
            <a:pPr marL="0" indent="0">
              <a:buNone/>
            </a:pPr>
            <a:r>
              <a:rPr lang="uk-UA" sz="2400" b="1" dirty="0"/>
              <a:t>8. До якого класу і підкласу спектральної класифікації зір належить наше Сонце?</a:t>
            </a:r>
            <a:endParaRPr lang="ru-RU" sz="24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1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10706" y="1581651"/>
            <a:ext cx="10131425" cy="36491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Проблемне питання</a:t>
            </a:r>
          </a:p>
          <a:p>
            <a:pPr marL="0" indent="0">
              <a:buNone/>
            </a:pPr>
            <a:r>
              <a:rPr lang="uk-UA" sz="3600" b="1" i="1" dirty="0" smtClean="0"/>
              <a:t>   Існує </a:t>
            </a:r>
            <a:r>
              <a:rPr lang="uk-UA" sz="3600" b="1" i="1" dirty="0"/>
              <a:t>стійкий </a:t>
            </a:r>
            <a:r>
              <a:rPr lang="uk-UA" sz="3600" b="1" i="1" dirty="0" smtClean="0"/>
              <a:t>міф (можливо</a:t>
            </a:r>
            <a:r>
              <a:rPr lang="uk-UA" sz="3600" b="1" i="1" dirty="0"/>
              <a:t>, починаючи з </a:t>
            </a:r>
            <a:r>
              <a:rPr lang="uk-UA" sz="3600" b="1" i="1" dirty="0" smtClean="0"/>
              <a:t>Аристотеля), що </a:t>
            </a:r>
            <a:r>
              <a:rPr lang="uk-UA" sz="3600" b="1" i="1" dirty="0"/>
              <a:t>вдень з глибоких криниць можна побачити зорі. </a:t>
            </a:r>
            <a:endParaRPr lang="uk-UA" sz="3600" b="1" i="1" dirty="0" smtClean="0"/>
          </a:p>
          <a:p>
            <a:pPr marL="0" indent="0">
              <a:buNone/>
            </a:pPr>
            <a:r>
              <a:rPr lang="uk-UA" sz="5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 так  </a:t>
            </a:r>
            <a:r>
              <a:rPr lang="uk-UA" sz="5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 насправді? </a:t>
            </a:r>
          </a:p>
          <a:p>
            <a:pPr marL="0" indent="0">
              <a:buNone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8757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1" y="756459"/>
            <a:ext cx="10131425" cy="4602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/>
              <a:t>Тема уроку</a:t>
            </a:r>
          </a:p>
          <a:p>
            <a:pPr marL="0" indent="0">
              <a:buNone/>
            </a:pPr>
            <a:r>
              <a:rPr lang="uk-UA" sz="4000" b="1" i="1" dirty="0" smtClean="0"/>
              <a:t>Основні </a:t>
            </a:r>
            <a:r>
              <a:rPr lang="uk-UA" sz="4000" b="1" i="1" dirty="0"/>
              <a:t>характеристики зір. Температура і розміри зір. Зорі та їх  класифікація. Звичайні зорі.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236219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35677" y="1194416"/>
            <a:ext cx="10131425" cy="448317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Очікувані результати: </a:t>
            </a:r>
          </a:p>
          <a:p>
            <a:r>
              <a:rPr lang="uk-UA" sz="36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називати: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характеристики зір;</a:t>
            </a:r>
          </a:p>
          <a:p>
            <a:r>
              <a:rPr lang="uk-UA" sz="36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наводити приклади</a:t>
            </a:r>
            <a:r>
              <a:rPr lang="uk-UA" sz="36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 типів зір;</a:t>
            </a:r>
          </a:p>
          <a:p>
            <a:r>
              <a:rPr lang="uk-UA" sz="36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характеризувати:</a:t>
            </a:r>
            <a:r>
              <a:rPr lang="uk-UA" sz="36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фізичні властивості;</a:t>
            </a:r>
          </a:p>
          <a:p>
            <a:r>
              <a:rPr lang="uk-UA" sz="36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описувати:</a:t>
            </a:r>
            <a:r>
              <a:rPr lang="uk-UA" sz="36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класифікацію зір; </a:t>
            </a:r>
          </a:p>
          <a:p>
            <a:r>
              <a:rPr lang="uk-UA" sz="36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пояснювати: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різницю між типами зір; залежність кольору зорі від її температури.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18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98" y="-997"/>
            <a:ext cx="9526385" cy="685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19052" y="224445"/>
            <a:ext cx="10131425" cy="610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Зорі, також Зірки (</a:t>
            </a:r>
            <a:r>
              <a:rPr lang="uk-UA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грец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.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hoi</a:t>
            </a: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Asteres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―  </a:t>
            </a: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самосвітні космічні об’єкти, що являють собою газоплазмові кулі, в надрах яких відбуваються (відбувались) екзотермічні </a:t>
            </a: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термоядерні реакції</a:t>
            </a: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uk-UA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Зорі класифікують за: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світністю;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масою;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температурою поверхні;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хімічним складом;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особливостями спектру.</a:t>
            </a:r>
          </a:p>
          <a:p>
            <a:pPr marL="0" indent="0">
              <a:buNone/>
            </a:pPr>
            <a:endParaRPr lang="uk-UA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83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8" y="-29019"/>
            <a:ext cx="10349345" cy="688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569423" y="781397"/>
            <a:ext cx="10561319" cy="4829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 smtClean="0"/>
              <a:t>Видима зоряна величина</a:t>
            </a:r>
          </a:p>
          <a:p>
            <a:pPr marL="0" indent="0">
              <a:buNone/>
            </a:pPr>
            <a:r>
              <a:rPr lang="uk-UA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Видима </a:t>
            </a:r>
            <a:r>
              <a:rPr lang="uk-UA" sz="3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зоряна </a:t>
            </a:r>
            <a:r>
              <a:rPr lang="uk-UA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величина </a:t>
            </a: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(позначається </a:t>
            </a:r>
            <a:r>
              <a:rPr lang="uk-UA" sz="36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uk-UA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від </a:t>
            </a:r>
            <a:r>
              <a:rPr lang="uk-UA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</a:t>
            </a:r>
            <a:r>
              <a:rPr lang="uk-UA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magnitude</a:t>
            </a:r>
            <a:r>
              <a:rPr lang="uk-UA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— безрозмірнісна величина, яка характеризує блиск небесного тіла (кількість світла, що надходить від нього) з погляду земного спостерігача. Що яскравіше об'єкт, тим менше його</a:t>
            </a:r>
            <a:r>
              <a:rPr lang="uk-UA" sz="3600" dirty="0"/>
              <a:t> </a:t>
            </a:r>
            <a:r>
              <a:rPr lang="uk-UA" sz="3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видима зоряна</a:t>
            </a:r>
            <a: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величина. </a:t>
            </a:r>
            <a:endParaRPr lang="uk-UA" sz="36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23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65666" y="157942"/>
            <a:ext cx="7897090" cy="6467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 відстаней до зірок</a:t>
            </a:r>
          </a:p>
          <a:p>
            <a:pPr marL="0" indent="15875">
              <a:spcAft>
                <a:spcPts val="0"/>
              </a:spcAft>
              <a:buNone/>
              <a:defRPr/>
            </a:pPr>
            <a:r>
              <a:rPr lang="uk-UA" sz="2400" b="1" dirty="0"/>
              <a:t>Для вимірювання відстаней до зір </a:t>
            </a:r>
            <a:r>
              <a:rPr lang="uk-UA" sz="2400" b="1" dirty="0" smtClean="0"/>
              <a:t>астрономи визначають </a:t>
            </a:r>
            <a:r>
              <a:rPr lang="uk-UA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річні паралакси </a:t>
            </a:r>
            <a:r>
              <a:rPr lang="uk-UA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річний паралакс – </a:t>
            </a:r>
            <a:r>
              <a:rPr lang="uk-UA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 кут</a:t>
            </a:r>
            <a:r>
              <a:rPr lang="uk-UA" sz="2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під яким </a:t>
            </a:r>
            <a:r>
              <a:rPr lang="uk-UA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 </a:t>
            </a:r>
            <a:r>
              <a:rPr lang="uk-UA" sz="2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зорі видно велику піввісь земної орбіти, перпендикулярну до </a:t>
            </a:r>
            <a:r>
              <a:rPr lang="uk-UA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променю зору).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Річні паралакси </a:t>
            </a:r>
            <a:r>
              <a:rPr lang="uk-UA" sz="2400" b="1" dirty="0" smtClean="0"/>
              <a:t>пов'язані </a:t>
            </a:r>
            <a:r>
              <a:rPr lang="uk-UA" sz="2400" b="1" dirty="0"/>
              <a:t>з орбітальним рухом Землі навколо Сонця. </a:t>
            </a:r>
            <a:br>
              <a:rPr lang="uk-UA" sz="2400" b="1" dirty="0"/>
            </a:br>
            <a:r>
              <a:rPr lang="uk-UA" sz="2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en-US" sz="2400" b="1" i="1" dirty="0"/>
              <a:t> -</a:t>
            </a:r>
            <a:r>
              <a:rPr lang="uk-UA" sz="2400" b="1" dirty="0"/>
              <a:t> Сонце;</a:t>
            </a:r>
            <a:r>
              <a:rPr lang="en-US" sz="2400" b="1" dirty="0"/>
              <a:t> </a:t>
            </a:r>
            <a:r>
              <a:rPr lang="uk-UA" sz="2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А, В</a:t>
            </a:r>
            <a:r>
              <a:rPr lang="uk-UA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/>
              <a:t>— положення Землі на орбіті з інтервалом 6 місяців; </a:t>
            </a:r>
            <a:br>
              <a:rPr lang="uk-UA" sz="2400" b="1" dirty="0"/>
            </a:br>
            <a:r>
              <a:rPr lang="uk-UA" sz="2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</a:t>
            </a:r>
            <a:r>
              <a:rPr lang="uk-UA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 а. о.— </a:t>
            </a:r>
            <a:r>
              <a:rPr lang="uk-UA" sz="2400" b="1" dirty="0"/>
              <a:t>відстань від Землі до Сонця (велика піввісь земної орбіти); </a:t>
            </a:r>
            <a:br>
              <a:rPr lang="uk-UA" sz="2400" b="1" dirty="0"/>
            </a:br>
            <a:r>
              <a:rPr lang="en-US" sz="2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uk-UA" sz="2400" b="1" dirty="0"/>
              <a:t>— зоря, до якої треба визначити відстань;  </a:t>
            </a:r>
          </a:p>
          <a:p>
            <a:pPr marL="0" indent="15875">
              <a:spcAft>
                <a:spcPts val="0"/>
              </a:spcAft>
              <a:buNone/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400" b="1" dirty="0"/>
              <a:t> </a:t>
            </a:r>
            <a:r>
              <a:rPr lang="uk-UA" sz="2400" b="1" dirty="0"/>
              <a:t>— </a:t>
            </a:r>
            <a:r>
              <a:rPr lang="uk-UA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річний паралакс </a:t>
            </a:r>
            <a:r>
              <a:rPr lang="uk-UA" sz="2400" b="1" dirty="0"/>
              <a:t>зорі. </a:t>
            </a:r>
            <a:endParaRPr lang="uk-UA" sz="2400" b="1" dirty="0" smtClean="0"/>
          </a:p>
          <a:p>
            <a:pPr marL="0" indent="15875">
              <a:spcAft>
                <a:spcPts val="0"/>
              </a:spcAft>
              <a:buNone/>
              <a:defRPr/>
            </a:pPr>
            <a:r>
              <a:rPr lang="uk-UA" sz="2400" b="1" dirty="0" smtClean="0"/>
              <a:t>Відстань </a:t>
            </a:r>
            <a:r>
              <a:rPr lang="en-US" sz="2400" b="1" dirty="0" smtClean="0"/>
              <a:t>(r)</a:t>
            </a:r>
            <a:r>
              <a:rPr lang="uk-UA" sz="2400" b="1" dirty="0" smtClean="0"/>
              <a:t>:</a:t>
            </a:r>
            <a:r>
              <a:rPr lang="en-US" sz="2400" b="1" dirty="0" smtClean="0"/>
              <a:t> </a:t>
            </a:r>
            <a:endParaRPr lang="uk-UA" sz="2400" b="1" dirty="0" smtClean="0"/>
          </a:p>
          <a:p>
            <a:pPr marL="0" indent="15875">
              <a:spcAft>
                <a:spcPts val="0"/>
              </a:spcAft>
              <a:buNone/>
              <a:defRPr/>
            </a:pPr>
            <a:endParaRPr lang="uk-UA" sz="3300" b="1" dirty="0" smtClean="0"/>
          </a:p>
          <a:p>
            <a:pPr marL="0" indent="15875">
              <a:spcAft>
                <a:spcPts val="0"/>
              </a:spcAft>
              <a:buNone/>
              <a:defRPr/>
            </a:pPr>
            <a:endParaRPr lang="en-US" sz="4400" b="1" dirty="0"/>
          </a:p>
          <a:p>
            <a:pPr marL="0" indent="0" algn="ctr">
              <a:buNone/>
            </a:pPr>
            <a:endParaRPr lang="uk-U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image1"/>
          <p:cNvPicPr>
            <a:picLocks noChangeAspect="1" noChangeArrowheads="1"/>
          </p:cNvPicPr>
          <p:nvPr/>
        </p:nvPicPr>
        <p:blipFill>
          <a:blip r:embed="rId3">
            <a:lum bright="-10000" contrast="40000"/>
          </a:blip>
          <a:srcRect/>
          <a:stretch>
            <a:fillRect/>
          </a:stretch>
        </p:blipFill>
        <p:spPr bwMode="auto">
          <a:xfrm>
            <a:off x="366740" y="774045"/>
            <a:ext cx="3249296" cy="5380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003091"/>
              </p:ext>
            </p:extLst>
          </p:nvPr>
        </p:nvGraphicFramePr>
        <p:xfrm>
          <a:off x="5752407" y="5188051"/>
          <a:ext cx="2639349" cy="103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" imgW="1066800" imgH="419100" progId="Equation.3">
                  <p:embed/>
                </p:oleObj>
              </mc:Choice>
              <mc:Fallback>
                <p:oleObj name="Equation" r:id="rId4" imgW="1066800" imgH="419100" progId="Equation.3">
                  <p:embed/>
                  <p:pic>
                    <p:nvPicPr>
                      <p:cNvPr id="410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2407" y="5188051"/>
                        <a:ext cx="2639349" cy="1034496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77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TM03457452[[fn=Небеса]]</Template>
  <TotalTime>374</TotalTime>
  <Words>906</Words>
  <Application>Microsoft Office PowerPoint</Application>
  <PresentationFormat>Широкий екран</PresentationFormat>
  <Paragraphs>114</Paragraphs>
  <Slides>18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6" baseType="lpstr">
      <vt:lpstr>Arial</vt:lpstr>
      <vt:lpstr>Bookman Old Style</vt:lpstr>
      <vt:lpstr>Calibri</vt:lpstr>
      <vt:lpstr>Calibri Light</vt:lpstr>
      <vt:lpstr>Times New Roman</vt:lpstr>
      <vt:lpstr>Wingdings</vt:lpstr>
      <vt:lpstr>Небеса</vt:lpstr>
      <vt:lpstr>Equation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Інститут модернізації змісту освіти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Комп'ютер 5</dc:creator>
  <cp:lastModifiedBy>RePack by Diakov</cp:lastModifiedBy>
  <cp:revision>38</cp:revision>
  <dcterms:created xsi:type="dcterms:W3CDTF">2021-05-12T06:14:23Z</dcterms:created>
  <dcterms:modified xsi:type="dcterms:W3CDTF">2021-05-13T05:09:37Z</dcterms:modified>
</cp:coreProperties>
</file>