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A53D72B-949D-4DE7-BF27-5537C788AE6F}" type="datetimeFigureOut">
              <a:rPr lang="en-US" smtClean="0"/>
              <a:t>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C605F-0B85-448C-BF84-CF3D9BA85C59}" type="slidenum">
              <a:rPr lang="en-US" smtClean="0"/>
              <a:t>‹#›</a:t>
            </a:fld>
            <a:endParaRPr lang="en-US"/>
          </a:p>
        </p:txBody>
      </p:sp>
    </p:spTree>
    <p:extLst>
      <p:ext uri="{BB962C8B-B14F-4D97-AF65-F5344CB8AC3E}">
        <p14:creationId xmlns:p14="http://schemas.microsoft.com/office/powerpoint/2010/main" val="4134429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53D72B-949D-4DE7-BF27-5537C788AE6F}" type="datetimeFigureOut">
              <a:rPr lang="en-US" smtClean="0"/>
              <a:t>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C605F-0B85-448C-BF84-CF3D9BA85C59}" type="slidenum">
              <a:rPr lang="en-US" smtClean="0"/>
              <a:t>‹#›</a:t>
            </a:fld>
            <a:endParaRPr lang="en-US"/>
          </a:p>
        </p:txBody>
      </p:sp>
    </p:spTree>
    <p:extLst>
      <p:ext uri="{BB962C8B-B14F-4D97-AF65-F5344CB8AC3E}">
        <p14:creationId xmlns:p14="http://schemas.microsoft.com/office/powerpoint/2010/main" val="2521776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53D72B-949D-4DE7-BF27-5537C788AE6F}" type="datetimeFigureOut">
              <a:rPr lang="en-US" smtClean="0"/>
              <a:t>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C605F-0B85-448C-BF84-CF3D9BA85C59}"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30464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53D72B-949D-4DE7-BF27-5537C788AE6F}" type="datetimeFigureOut">
              <a:rPr lang="en-US" smtClean="0"/>
              <a:t>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C605F-0B85-448C-BF84-CF3D9BA85C59}" type="slidenum">
              <a:rPr lang="en-US" smtClean="0"/>
              <a:t>‹#›</a:t>
            </a:fld>
            <a:endParaRPr lang="en-US"/>
          </a:p>
        </p:txBody>
      </p:sp>
    </p:spTree>
    <p:extLst>
      <p:ext uri="{BB962C8B-B14F-4D97-AF65-F5344CB8AC3E}">
        <p14:creationId xmlns:p14="http://schemas.microsoft.com/office/powerpoint/2010/main" val="2887640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53D72B-949D-4DE7-BF27-5537C788AE6F}" type="datetimeFigureOut">
              <a:rPr lang="en-US" smtClean="0"/>
              <a:t>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C605F-0B85-448C-BF84-CF3D9BA85C5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39995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53D72B-949D-4DE7-BF27-5537C788AE6F}" type="datetimeFigureOut">
              <a:rPr lang="en-US" smtClean="0"/>
              <a:t>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C605F-0B85-448C-BF84-CF3D9BA85C59}" type="slidenum">
              <a:rPr lang="en-US" smtClean="0"/>
              <a:t>‹#›</a:t>
            </a:fld>
            <a:endParaRPr lang="en-US"/>
          </a:p>
        </p:txBody>
      </p:sp>
    </p:spTree>
    <p:extLst>
      <p:ext uri="{BB962C8B-B14F-4D97-AF65-F5344CB8AC3E}">
        <p14:creationId xmlns:p14="http://schemas.microsoft.com/office/powerpoint/2010/main" val="553993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53D72B-949D-4DE7-BF27-5537C788AE6F}" type="datetimeFigureOut">
              <a:rPr lang="en-US" smtClean="0"/>
              <a:t>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C605F-0B85-448C-BF84-CF3D9BA85C59}" type="slidenum">
              <a:rPr lang="en-US" smtClean="0"/>
              <a:t>‹#›</a:t>
            </a:fld>
            <a:endParaRPr lang="en-US"/>
          </a:p>
        </p:txBody>
      </p:sp>
    </p:spTree>
    <p:extLst>
      <p:ext uri="{BB962C8B-B14F-4D97-AF65-F5344CB8AC3E}">
        <p14:creationId xmlns:p14="http://schemas.microsoft.com/office/powerpoint/2010/main" val="936026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53D72B-949D-4DE7-BF27-5537C788AE6F}" type="datetimeFigureOut">
              <a:rPr lang="en-US" smtClean="0"/>
              <a:t>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C605F-0B85-448C-BF84-CF3D9BA85C59}" type="slidenum">
              <a:rPr lang="en-US" smtClean="0"/>
              <a:t>‹#›</a:t>
            </a:fld>
            <a:endParaRPr lang="en-US"/>
          </a:p>
        </p:txBody>
      </p:sp>
    </p:spTree>
    <p:extLst>
      <p:ext uri="{BB962C8B-B14F-4D97-AF65-F5344CB8AC3E}">
        <p14:creationId xmlns:p14="http://schemas.microsoft.com/office/powerpoint/2010/main" val="364089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53D72B-949D-4DE7-BF27-5537C788AE6F}" type="datetimeFigureOut">
              <a:rPr lang="en-US" smtClean="0"/>
              <a:t>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C605F-0B85-448C-BF84-CF3D9BA85C59}" type="slidenum">
              <a:rPr lang="en-US" smtClean="0"/>
              <a:t>‹#›</a:t>
            </a:fld>
            <a:endParaRPr lang="en-US"/>
          </a:p>
        </p:txBody>
      </p:sp>
    </p:spTree>
    <p:extLst>
      <p:ext uri="{BB962C8B-B14F-4D97-AF65-F5344CB8AC3E}">
        <p14:creationId xmlns:p14="http://schemas.microsoft.com/office/powerpoint/2010/main" val="3974263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53D72B-949D-4DE7-BF27-5537C788AE6F}" type="datetimeFigureOut">
              <a:rPr lang="en-US" smtClean="0"/>
              <a:t>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1C605F-0B85-448C-BF84-CF3D9BA85C59}" type="slidenum">
              <a:rPr lang="en-US" smtClean="0"/>
              <a:t>‹#›</a:t>
            </a:fld>
            <a:endParaRPr lang="en-US"/>
          </a:p>
        </p:txBody>
      </p:sp>
    </p:spTree>
    <p:extLst>
      <p:ext uri="{BB962C8B-B14F-4D97-AF65-F5344CB8AC3E}">
        <p14:creationId xmlns:p14="http://schemas.microsoft.com/office/powerpoint/2010/main" val="1680969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A53D72B-949D-4DE7-BF27-5537C788AE6F}" type="datetimeFigureOut">
              <a:rPr lang="en-US" smtClean="0"/>
              <a:t>5/9/2021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C605F-0B85-448C-BF84-CF3D9BA85C59}" type="slidenum">
              <a:rPr lang="en-US" smtClean="0"/>
              <a:t>‹#›</a:t>
            </a:fld>
            <a:endParaRPr lang="en-US"/>
          </a:p>
        </p:txBody>
      </p:sp>
    </p:spTree>
    <p:extLst>
      <p:ext uri="{BB962C8B-B14F-4D97-AF65-F5344CB8AC3E}">
        <p14:creationId xmlns:p14="http://schemas.microsoft.com/office/powerpoint/2010/main" val="3029162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53D72B-949D-4DE7-BF27-5537C788AE6F}" type="datetimeFigureOut">
              <a:rPr lang="en-US" smtClean="0"/>
              <a:t>5/9/2021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1C605F-0B85-448C-BF84-CF3D9BA85C59}" type="slidenum">
              <a:rPr lang="en-US" smtClean="0"/>
              <a:t>‹#›</a:t>
            </a:fld>
            <a:endParaRPr lang="en-US"/>
          </a:p>
        </p:txBody>
      </p:sp>
    </p:spTree>
    <p:extLst>
      <p:ext uri="{BB962C8B-B14F-4D97-AF65-F5344CB8AC3E}">
        <p14:creationId xmlns:p14="http://schemas.microsoft.com/office/powerpoint/2010/main" val="199043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A53D72B-949D-4DE7-BF27-5537C788AE6F}" type="datetimeFigureOut">
              <a:rPr lang="en-US" smtClean="0"/>
              <a:t>5/9/2021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1C605F-0B85-448C-BF84-CF3D9BA85C59}" type="slidenum">
              <a:rPr lang="en-US" smtClean="0"/>
              <a:t>‹#›</a:t>
            </a:fld>
            <a:endParaRPr lang="en-US"/>
          </a:p>
        </p:txBody>
      </p:sp>
    </p:spTree>
    <p:extLst>
      <p:ext uri="{BB962C8B-B14F-4D97-AF65-F5344CB8AC3E}">
        <p14:creationId xmlns:p14="http://schemas.microsoft.com/office/powerpoint/2010/main" val="294612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53D72B-949D-4DE7-BF27-5537C788AE6F}" type="datetimeFigureOut">
              <a:rPr lang="en-US" smtClean="0"/>
              <a:t>5/9/2021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1C605F-0B85-448C-BF84-CF3D9BA85C59}" type="slidenum">
              <a:rPr lang="en-US" smtClean="0"/>
              <a:t>‹#›</a:t>
            </a:fld>
            <a:endParaRPr lang="en-US"/>
          </a:p>
        </p:txBody>
      </p:sp>
    </p:spTree>
    <p:extLst>
      <p:ext uri="{BB962C8B-B14F-4D97-AF65-F5344CB8AC3E}">
        <p14:creationId xmlns:p14="http://schemas.microsoft.com/office/powerpoint/2010/main" val="3915737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53D72B-949D-4DE7-BF27-5537C788AE6F}" type="datetimeFigureOut">
              <a:rPr lang="en-US" smtClean="0"/>
              <a:t>5/9/2021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C605F-0B85-448C-BF84-CF3D9BA85C59}" type="slidenum">
              <a:rPr lang="en-US" smtClean="0"/>
              <a:t>‹#›</a:t>
            </a:fld>
            <a:endParaRPr lang="en-US"/>
          </a:p>
        </p:txBody>
      </p:sp>
    </p:spTree>
    <p:extLst>
      <p:ext uri="{BB962C8B-B14F-4D97-AF65-F5344CB8AC3E}">
        <p14:creationId xmlns:p14="http://schemas.microsoft.com/office/powerpoint/2010/main" val="1280621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53D72B-949D-4DE7-BF27-5537C788AE6F}" type="datetimeFigureOut">
              <a:rPr lang="en-US" smtClean="0"/>
              <a:t>5/9/2021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1C605F-0B85-448C-BF84-CF3D9BA85C59}" type="slidenum">
              <a:rPr lang="en-US" smtClean="0"/>
              <a:t>‹#›</a:t>
            </a:fld>
            <a:endParaRPr lang="en-US"/>
          </a:p>
        </p:txBody>
      </p:sp>
    </p:spTree>
    <p:extLst>
      <p:ext uri="{BB962C8B-B14F-4D97-AF65-F5344CB8AC3E}">
        <p14:creationId xmlns:p14="http://schemas.microsoft.com/office/powerpoint/2010/main" val="1927615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A53D72B-949D-4DE7-BF27-5537C788AE6F}" type="datetimeFigureOut">
              <a:rPr lang="en-US" smtClean="0"/>
              <a:t>5/9/2021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D1C605F-0B85-448C-BF84-CF3D9BA85C59}" type="slidenum">
              <a:rPr lang="en-US" smtClean="0"/>
              <a:t>‹#›</a:t>
            </a:fld>
            <a:endParaRPr lang="en-US"/>
          </a:p>
        </p:txBody>
      </p:sp>
    </p:spTree>
    <p:extLst>
      <p:ext uri="{BB962C8B-B14F-4D97-AF65-F5344CB8AC3E}">
        <p14:creationId xmlns:p14="http://schemas.microsoft.com/office/powerpoint/2010/main" val="3507002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avi"/><Relationship Id="rId1" Type="http://schemas.microsoft.com/office/2007/relationships/media" Target="../media/media5.avi"/><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avi"/><Relationship Id="rId1" Type="http://schemas.microsoft.com/office/2007/relationships/media" Target="../media/media7.avi"/><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07067" y="931025"/>
            <a:ext cx="7766936" cy="3119811"/>
          </a:xfrm>
        </p:spPr>
        <p:txBody>
          <a:bodyPr>
            <a:normAutofit fontScale="90000"/>
          </a:bodyPr>
          <a:lstStyle/>
          <a:p>
            <a:pPr algn="ctr"/>
            <a:r>
              <a:rPr lang="uk-UA" altLang="en-US" b="1" i="1" dirty="0" smtClean="0">
                <a:solidFill>
                  <a:srgbClr val="FF0000"/>
                </a:solidFill>
              </a:rPr>
              <a:t>Видимий </a:t>
            </a:r>
            <a:r>
              <a:rPr lang="uk-UA" altLang="en-US" b="1" i="1" dirty="0">
                <a:solidFill>
                  <a:srgbClr val="FF0000"/>
                </a:solidFill>
              </a:rPr>
              <a:t>рух Сонця </a:t>
            </a:r>
            <a:r>
              <a:rPr lang="uk-UA" altLang="en-US" b="1" i="1" dirty="0" smtClean="0">
                <a:solidFill>
                  <a:srgbClr val="FF0000"/>
                </a:solidFill>
              </a:rPr>
              <a:t>та </a:t>
            </a:r>
            <a:r>
              <a:rPr lang="uk-UA" altLang="en-US" b="1" i="1" dirty="0">
                <a:solidFill>
                  <a:srgbClr val="FF0000"/>
                </a:solidFill>
              </a:rPr>
              <a:t>Місяця</a:t>
            </a:r>
            <a:r>
              <a:rPr lang="uk-UA" altLang="en-US" b="1" i="1" dirty="0" smtClean="0">
                <a:solidFill>
                  <a:srgbClr val="FF0000"/>
                </a:solidFill>
              </a:rPr>
              <a:t>.</a:t>
            </a:r>
            <a:r>
              <a:rPr lang="uk-UA" altLang="en-US" b="1" i="1" dirty="0">
                <a:solidFill>
                  <a:srgbClr val="FF0000"/>
                </a:solidFill>
              </a:rPr>
              <a:t> Екліптика.</a:t>
            </a:r>
            <a:r>
              <a:rPr lang="uk-UA" altLang="en-US" b="1" i="1" dirty="0" smtClean="0">
                <a:solidFill>
                  <a:srgbClr val="FF0000"/>
                </a:solidFill>
              </a:rPr>
              <a:t> </a:t>
            </a:r>
            <a:r>
              <a:rPr lang="uk-UA" altLang="en-US" b="1" i="1" dirty="0">
                <a:solidFill>
                  <a:srgbClr val="FF0000"/>
                </a:solidFill>
              </a:rPr>
              <a:t>Місячні і Сонячні затемнення.</a:t>
            </a:r>
            <a:endParaRPr lang="en-US" b="1" i="1" dirty="0">
              <a:solidFill>
                <a:srgbClr val="FF0000"/>
              </a:solidFill>
            </a:endParaRPr>
          </a:p>
        </p:txBody>
      </p:sp>
      <p:sp>
        <p:nvSpPr>
          <p:cNvPr id="3" name="Подзаголовок 2"/>
          <p:cNvSpPr>
            <a:spLocks noGrp="1"/>
          </p:cNvSpPr>
          <p:nvPr>
            <p:ph type="subTitle" idx="1"/>
          </p:nvPr>
        </p:nvSpPr>
        <p:spPr/>
        <p:txBody>
          <a:bodyPr>
            <a:normAutofit fontScale="92500"/>
          </a:bodyPr>
          <a:lstStyle/>
          <a:p>
            <a:r>
              <a:rPr lang="uk-UA" dirty="0"/>
              <a:t>Виконав учитель фізики </a:t>
            </a:r>
            <a:r>
              <a:rPr lang="uk-UA" dirty="0" err="1"/>
              <a:t>Хильківської</a:t>
            </a:r>
            <a:r>
              <a:rPr lang="uk-UA" dirty="0"/>
              <a:t> загальноосвітньої школи І-ІІ ступенів </a:t>
            </a:r>
            <a:r>
              <a:rPr lang="uk-UA" dirty="0" err="1"/>
              <a:t>Хорольської</a:t>
            </a:r>
            <a:r>
              <a:rPr lang="uk-UA" dirty="0"/>
              <a:t> міської ради Лубенського району Полтавської області </a:t>
            </a:r>
            <a:endParaRPr lang="en-US" dirty="0"/>
          </a:p>
          <a:p>
            <a:r>
              <a:rPr lang="uk-UA" dirty="0"/>
              <a:t>Лиманець Василь Миколайович</a:t>
            </a:r>
            <a:endParaRPr lang="en-US" dirty="0"/>
          </a:p>
        </p:txBody>
      </p:sp>
    </p:spTree>
    <p:extLst>
      <p:ext uri="{BB962C8B-B14F-4D97-AF65-F5344CB8AC3E}">
        <p14:creationId xmlns:p14="http://schemas.microsoft.com/office/powerpoint/2010/main" val="21101217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599"/>
            <a:ext cx="8596668" cy="1659775"/>
          </a:xfrm>
        </p:spPr>
        <p:txBody>
          <a:bodyPr>
            <a:noAutofit/>
          </a:bodyPr>
          <a:lstStyle/>
          <a:p>
            <a:r>
              <a:rPr lang="uk-UA" altLang="en-US" sz="2000" dirty="0"/>
              <a:t>Обертаючись навколо осі, Місяць поперемінно повертає до Сонця різні свої боки. Отже, на Місяці відбувається зміна дня і ночі, і сонячна доба дорівнює синодичному періоду (його оберту відносно Сонця). Таким чином, на Місяці тривалість дня дорівнює двом земним тижням і два наші тижні становлять там ніч.</a:t>
            </a:r>
            <a:endParaRPr lang="en-US" sz="2000" dirty="0"/>
          </a:p>
        </p:txBody>
      </p:sp>
      <p:sp>
        <p:nvSpPr>
          <p:cNvPr id="3" name="Объект 2"/>
          <p:cNvSpPr>
            <a:spLocks noGrp="1"/>
          </p:cNvSpPr>
          <p:nvPr>
            <p:ph idx="1"/>
          </p:nvPr>
        </p:nvSpPr>
        <p:spPr>
          <a:xfrm>
            <a:off x="610833" y="2534661"/>
            <a:ext cx="2922076" cy="3880773"/>
          </a:xfrm>
        </p:spPr>
        <p:txBody>
          <a:bodyPr/>
          <a:lstStyle/>
          <a:p>
            <a:r>
              <a:rPr lang="uk-UA" altLang="en-US" dirty="0"/>
              <a:t>Фази Землі і Місяця взаємно протилежні. На малюнку показано фотографію неба й місячного горизонту із Землею, у якої видно лише її освітлену частину — меншу від півкруга.</a:t>
            </a:r>
            <a:endParaRPr lang="en-US" dirty="0"/>
          </a:p>
        </p:txBody>
      </p:sp>
      <p:pic>
        <p:nvPicPr>
          <p:cNvPr id="4" name="Picture 15" descr="Space_Solar_eclipse___View_from_space_010523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2998" y="2404125"/>
            <a:ext cx="7124576" cy="445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3872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altLang="en-US" sz="3200" dirty="0"/>
              <a:t>Коли Місяць майже повний, Землю з нього видно у вигляді вузького серпа.</a:t>
            </a:r>
            <a:endParaRPr lang="en-US" sz="3200" dirty="0"/>
          </a:p>
        </p:txBody>
      </p:sp>
      <p:pic>
        <p:nvPicPr>
          <p:cNvPr id="4" name="07серпЗ">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9886" y="1712259"/>
            <a:ext cx="6860988" cy="5145741"/>
          </a:xfrm>
          <a:prstGeom prst="rect">
            <a:avLst/>
          </a:prstGeom>
        </p:spPr>
      </p:pic>
    </p:spTree>
    <p:extLst>
      <p:ext uri="{BB962C8B-B14F-4D97-AF65-F5344CB8AC3E}">
        <p14:creationId xmlns:p14="http://schemas.microsoft.com/office/powerpoint/2010/main" val="419413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243840"/>
            <a:ext cx="8596668" cy="645622"/>
          </a:xfrm>
        </p:spPr>
        <p:txBody>
          <a:bodyPr/>
          <a:lstStyle/>
          <a:p>
            <a:pPr algn="ctr"/>
            <a:r>
              <a:rPr lang="uk-UA" dirty="0" smtClean="0"/>
              <a:t>Сонячні і місячні затемнення</a:t>
            </a:r>
            <a:endParaRPr lang="en-US" dirty="0"/>
          </a:p>
        </p:txBody>
      </p:sp>
      <p:sp>
        <p:nvSpPr>
          <p:cNvPr id="3" name="Объект 2"/>
          <p:cNvSpPr>
            <a:spLocks noGrp="1"/>
          </p:cNvSpPr>
          <p:nvPr>
            <p:ph idx="1"/>
          </p:nvPr>
        </p:nvSpPr>
        <p:spPr>
          <a:xfrm>
            <a:off x="743836" y="1445695"/>
            <a:ext cx="8596668" cy="773804"/>
          </a:xfrm>
        </p:spPr>
        <p:txBody>
          <a:bodyPr/>
          <a:lstStyle/>
          <a:p>
            <a:r>
              <a:rPr lang="uk-UA" altLang="en-US" dirty="0"/>
              <a:t>Земля і Місяць, освітлюючись Сонцем, відкидають тіні у вигляді конусів у бік, протилежний від Сонця</a:t>
            </a:r>
            <a:r>
              <a:rPr lang="uk-UA" altLang="en-US" dirty="0" smtClean="0"/>
              <a:t>.</a:t>
            </a:r>
            <a:endParaRPr lang="ru-RU" altLang="en-US" dirty="0"/>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b="19749"/>
          <a:stretch>
            <a:fillRect/>
          </a:stretch>
        </p:blipFill>
        <p:spPr bwMode="auto">
          <a:xfrm>
            <a:off x="979137" y="3171536"/>
            <a:ext cx="7993062"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6268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4зст">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1226" y="0"/>
            <a:ext cx="9331410" cy="6983506"/>
          </a:xfrm>
          <a:prstGeom prst="rect">
            <a:avLst/>
          </a:prstGeom>
        </p:spPr>
      </p:pic>
    </p:spTree>
    <p:extLst>
      <p:ext uri="{BB962C8B-B14F-4D97-AF65-F5344CB8AC3E}">
        <p14:creationId xmlns:p14="http://schemas.microsoft.com/office/powerpoint/2010/main" val="364508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altLang="en-US" sz="3000" dirty="0" smtClean="0"/>
              <a:t>Місячне затемнення відбувається </a:t>
            </a:r>
            <a:r>
              <a:rPr lang="uk-UA" altLang="en-US" sz="3000" dirty="0"/>
              <a:t>коли Місяць потрапляє в конус тіні, відкинутої Землею.</a:t>
            </a:r>
            <a:r>
              <a:rPr lang="ru-RU" altLang="en-US" sz="3000" dirty="0"/>
              <a:t/>
            </a:r>
            <a:br>
              <a:rPr lang="ru-RU" altLang="en-US" sz="3000" dirty="0"/>
            </a:br>
            <a:endParaRPr lang="en-US" sz="3000" dirty="0">
              <a:solidFill>
                <a:srgbClr val="00B050"/>
              </a:solidFill>
            </a:endParaRPr>
          </a:p>
        </p:txBody>
      </p:sp>
      <p:pic>
        <p:nvPicPr>
          <p:cNvPr id="4" name="Picture 7" descr="moon-16-08-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349" y="1930399"/>
            <a:ext cx="4958600" cy="4804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2021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clipse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80021" y="1"/>
            <a:ext cx="7295336" cy="6929718"/>
          </a:xfrm>
        </p:spPr>
      </p:pic>
    </p:spTree>
    <p:extLst>
      <p:ext uri="{BB962C8B-B14F-4D97-AF65-F5344CB8AC3E}">
        <p14:creationId xmlns:p14="http://schemas.microsoft.com/office/powerpoint/2010/main" val="240971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599"/>
            <a:ext cx="8596668" cy="1418705"/>
          </a:xfrm>
        </p:spPr>
        <p:txBody>
          <a:bodyPr>
            <a:noAutofit/>
          </a:bodyPr>
          <a:lstStyle/>
          <a:p>
            <a:r>
              <a:rPr lang="uk-UA" altLang="en-US" sz="2200" dirty="0"/>
              <a:t>Затемнення Місяця — явище проходження Місяця через конус земної тіні. Воно відбувається за умови, що центри Сонця, Землі та Місяця лежать на одній прямій (або поблизу однієї прямої), причому Земля перебуває між Сонцем та Місяцем.</a:t>
            </a:r>
            <a:r>
              <a:rPr lang="ru-RU" altLang="en-US" sz="2200" dirty="0"/>
              <a:t> </a:t>
            </a:r>
            <a:endParaRPr lang="en-US" sz="22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883" y="3034145"/>
            <a:ext cx="8413570" cy="283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9685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000" dirty="0" smtClean="0"/>
              <a:t>Сонячне затемнення відбувається коли тінь від Місяця потрапляє на поверхню Землі</a:t>
            </a:r>
            <a:endParaRPr lang="en-US" sz="3000" dirty="0"/>
          </a:p>
        </p:txBody>
      </p:sp>
      <p:pic>
        <p:nvPicPr>
          <p:cNvPr id="4" name="zatmen [Cust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00453" y="1704109"/>
            <a:ext cx="6871855" cy="5153891"/>
          </a:xfrm>
          <a:prstGeom prst="rect">
            <a:avLst/>
          </a:prstGeom>
        </p:spPr>
      </p:pic>
    </p:spTree>
    <p:extLst>
      <p:ext uri="{BB962C8B-B14F-4D97-AF65-F5344CB8AC3E}">
        <p14:creationId xmlns:p14="http://schemas.microsoft.com/office/powerpoint/2010/main" val="1279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60708" y="414917"/>
            <a:ext cx="8596668" cy="2378160"/>
          </a:xfrm>
        </p:spPr>
        <p:txBody>
          <a:bodyPr/>
          <a:lstStyle/>
          <a:p>
            <a:r>
              <a:rPr lang="uk-UA" altLang="en-US" dirty="0"/>
              <a:t>Затемнення Сонця відбуваються лише у новомісяччя, тобто тоді, коли Місяць перебуває між Землею і Сонцем. Проте не у кожен молодик видно хоча б часткове затемнення. </a:t>
            </a:r>
            <a:endParaRPr lang="uk-UA" altLang="en-US" dirty="0" smtClean="0"/>
          </a:p>
          <a:p>
            <a:r>
              <a:rPr lang="uk-UA" altLang="en-US" dirty="0"/>
              <a:t>Причиною цього є те, що екліптика і місячний шлях не лежать в одній площині.</a:t>
            </a:r>
            <a:endParaRPr lang="ru-RU" altLang="en-US" dirty="0"/>
          </a:p>
          <a:p>
            <a:r>
              <a:rPr lang="uk-UA" altLang="en-US" dirty="0"/>
              <a:t>У новомісяччя 1,2,6,7,8,9,13,14 сонячні затемнення не відбуваються. У новомісяччя 3,4,5,10,11,12 настає сонячне затемнення</a:t>
            </a:r>
            <a:r>
              <a:rPr lang="uk-UA" altLang="en-US" dirty="0" smtClean="0"/>
              <a:t>.</a:t>
            </a:r>
            <a:endParaRPr lang="ru-RU" alt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60708" y="3362527"/>
            <a:ext cx="9156623" cy="193267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638951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Спостереження Сонячного затемнення</a:t>
            </a:r>
            <a:endParaRPr lang="en-US" dirty="0"/>
          </a:p>
        </p:txBody>
      </p:sp>
      <p:sp>
        <p:nvSpPr>
          <p:cNvPr id="3" name="Объект 2"/>
          <p:cNvSpPr>
            <a:spLocks noGrp="1"/>
          </p:cNvSpPr>
          <p:nvPr>
            <p:ph idx="1"/>
          </p:nvPr>
        </p:nvSpPr>
        <p:spPr/>
        <p:txBody>
          <a:bodyPr/>
          <a:lstStyle/>
          <a:p>
            <a:pPr marL="609600" indent="-609600" algn="ctr">
              <a:spcBef>
                <a:spcPct val="50000"/>
              </a:spcBef>
              <a:buClrTx/>
              <a:buSzTx/>
              <a:buFontTx/>
              <a:buNone/>
            </a:pPr>
            <a:r>
              <a:rPr lang="uk-UA" altLang="en-US" sz="2800" b="1" dirty="0">
                <a:solidFill>
                  <a:srgbClr val="FF0000"/>
                </a:solidFill>
              </a:rPr>
              <a:t>Техніка безпеки:</a:t>
            </a:r>
          </a:p>
          <a:p>
            <a:pPr marL="609600" indent="-609600">
              <a:spcBef>
                <a:spcPct val="50000"/>
              </a:spcBef>
              <a:buClrTx/>
              <a:buSzTx/>
              <a:buFontTx/>
              <a:buAutoNum type="arabicPeriod"/>
            </a:pPr>
            <a:r>
              <a:rPr lang="uk-UA" altLang="en-US" sz="2200" b="1" dirty="0">
                <a:solidFill>
                  <a:srgbClr val="FF0000"/>
                </a:solidFill>
              </a:rPr>
              <a:t>Спостерігати затемнення Сонця можна тільки через звичайне скло, яке закопчене, а краще покрите спеціальним покриттям.</a:t>
            </a:r>
          </a:p>
          <a:p>
            <a:pPr marL="609600" indent="-609600">
              <a:spcBef>
                <a:spcPct val="50000"/>
              </a:spcBef>
              <a:buClrTx/>
              <a:buSzTx/>
              <a:buFontTx/>
              <a:buAutoNum type="arabicPeriod"/>
            </a:pPr>
            <a:r>
              <a:rPr lang="uk-UA" altLang="en-US" sz="2200" b="1" dirty="0">
                <a:solidFill>
                  <a:srgbClr val="FF0000"/>
                </a:solidFill>
              </a:rPr>
              <a:t>Якщо спостерігаємо затемнення через оптичні прилади, то зображення НЕ МОЖНА дивитися незахищеними очима. Його потрібно проектувати на екран, або знімати на плівку, чи цифрову техніку. </a:t>
            </a:r>
          </a:p>
          <a:p>
            <a:endParaRPr lang="en-US" sz="2200" b="1" dirty="0"/>
          </a:p>
        </p:txBody>
      </p:sp>
    </p:spTree>
    <p:extLst>
      <p:ext uri="{BB962C8B-B14F-4D97-AF65-F5344CB8AC3E}">
        <p14:creationId xmlns:p14="http://schemas.microsoft.com/office/powerpoint/2010/main" val="577858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altLang="en-US" dirty="0">
                <a:solidFill>
                  <a:srgbClr val="FF0066"/>
                </a:solidFill>
              </a:rPr>
              <a:t>Екліптика</a:t>
            </a:r>
            <a:endParaRPr lang="en-US" dirty="0"/>
          </a:p>
        </p:txBody>
      </p:sp>
      <p:sp>
        <p:nvSpPr>
          <p:cNvPr id="3" name="Объект 2"/>
          <p:cNvSpPr>
            <a:spLocks noGrp="1"/>
          </p:cNvSpPr>
          <p:nvPr>
            <p:ph idx="1"/>
          </p:nvPr>
        </p:nvSpPr>
        <p:spPr>
          <a:xfrm>
            <a:off x="677334" y="1375960"/>
            <a:ext cx="8596668" cy="757178"/>
          </a:xfrm>
        </p:spPr>
        <p:txBody>
          <a:bodyPr/>
          <a:lstStyle/>
          <a:p>
            <a:r>
              <a:rPr lang="uk-UA" altLang="en-US" dirty="0"/>
              <a:t>Коло, по якому центр диска Сонця здійснює свій видимий рух на небесній сфері називається екліптикою.</a:t>
            </a:r>
            <a:endParaRPr lang="en-US" dirty="0"/>
          </a:p>
        </p:txBody>
      </p:sp>
      <p:pic>
        <p:nvPicPr>
          <p:cNvPr id="4" name="Picture 10" descr="%F0%E8%F1-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040" y="2241176"/>
            <a:ext cx="5016086" cy="4616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2405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3_11_9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9475" y="0"/>
            <a:ext cx="9144000" cy="6858000"/>
          </a:xfrm>
          <a:prstGeom prst="rect">
            <a:avLst/>
          </a:prstGeom>
        </p:spPr>
      </p:pic>
    </p:spTree>
    <p:extLst>
      <p:ext uri="{BB962C8B-B14F-4D97-AF65-F5344CB8AC3E}">
        <p14:creationId xmlns:p14="http://schemas.microsoft.com/office/powerpoint/2010/main" val="125795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268778"/>
            <a:ext cx="8596668" cy="695498"/>
          </a:xfrm>
        </p:spPr>
        <p:txBody>
          <a:bodyPr/>
          <a:lstStyle/>
          <a:p>
            <a:pPr algn="ctr"/>
            <a:r>
              <a:rPr lang="uk-UA" dirty="0" smtClean="0"/>
              <a:t>Штучне затемнення Сонця</a:t>
            </a:r>
            <a:endParaRPr lang="en-US" dirty="0"/>
          </a:p>
        </p:txBody>
      </p:sp>
      <p:sp>
        <p:nvSpPr>
          <p:cNvPr id="3" name="Объект 2"/>
          <p:cNvSpPr>
            <a:spLocks noGrp="1"/>
          </p:cNvSpPr>
          <p:nvPr>
            <p:ph idx="1"/>
          </p:nvPr>
        </p:nvSpPr>
        <p:spPr>
          <a:xfrm>
            <a:off x="743836" y="1071622"/>
            <a:ext cx="8596668" cy="723927"/>
          </a:xfrm>
        </p:spPr>
        <p:txBody>
          <a:bodyPr/>
          <a:lstStyle/>
          <a:p>
            <a:r>
              <a:rPr lang="uk-UA" altLang="en-US" dirty="0"/>
              <a:t>Для вивчення Сонця можна створити штучне затемнення, закривши спеціально сонячний диск.</a:t>
            </a:r>
            <a:endParaRPr lang="ru-RU" altLang="en-US" dirty="0"/>
          </a:p>
          <a:p>
            <a:endParaRPr lang="en-US" dirty="0"/>
          </a:p>
        </p:txBody>
      </p:sp>
      <p:pic>
        <p:nvPicPr>
          <p:cNvPr id="4" name="solnce [Cust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3341" y="1742996"/>
            <a:ext cx="6820003" cy="5115004"/>
          </a:xfrm>
          <a:prstGeom prst="rect">
            <a:avLst/>
          </a:prstGeom>
        </p:spPr>
      </p:pic>
    </p:spTree>
    <p:extLst>
      <p:ext uri="{BB962C8B-B14F-4D97-AF65-F5344CB8AC3E}">
        <p14:creationId xmlns:p14="http://schemas.microsoft.com/office/powerpoint/2010/main" val="49532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647" y="268779"/>
            <a:ext cx="8596668" cy="712124"/>
          </a:xfrm>
        </p:spPr>
        <p:txBody>
          <a:bodyPr/>
          <a:lstStyle/>
          <a:p>
            <a:pPr algn="ctr"/>
            <a:r>
              <a:rPr lang="uk-UA" b="1" i="1" dirty="0" smtClean="0"/>
              <a:t>Підбиваємо підсумки</a:t>
            </a:r>
            <a:endParaRPr lang="en-US" b="1" i="1" dirty="0"/>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709" t="15635" r="15668" b="5108"/>
          <a:stretch/>
        </p:blipFill>
        <p:spPr>
          <a:xfrm>
            <a:off x="685647" y="1097280"/>
            <a:ext cx="9642455" cy="5760720"/>
          </a:xfrm>
        </p:spPr>
      </p:pic>
    </p:spTree>
    <p:extLst>
      <p:ext uri="{BB962C8B-B14F-4D97-AF65-F5344CB8AC3E}">
        <p14:creationId xmlns:p14="http://schemas.microsoft.com/office/powerpoint/2010/main" val="2679924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Домашнє завдання.</a:t>
            </a:r>
            <a:endParaRPr lang="en-US" dirty="0"/>
          </a:p>
        </p:txBody>
      </p:sp>
      <p:sp>
        <p:nvSpPr>
          <p:cNvPr id="3" name="Объект 2"/>
          <p:cNvSpPr>
            <a:spLocks noGrp="1"/>
          </p:cNvSpPr>
          <p:nvPr>
            <p:ph idx="1"/>
          </p:nvPr>
        </p:nvSpPr>
        <p:spPr>
          <a:xfrm>
            <a:off x="677334" y="2160589"/>
            <a:ext cx="8596668" cy="1862771"/>
          </a:xfrm>
        </p:spPr>
        <p:txBody>
          <a:bodyPr/>
          <a:lstStyle/>
          <a:p>
            <a:pPr lvl="0"/>
            <a:r>
              <a:rPr lang="uk-UA" dirty="0"/>
              <a:t>Опрацювати §6. Повторити §5 – за підручником Сиротюк В.Д. Астрономія: (рівень стандарту) підручник для 11 класу Київ: </a:t>
            </a:r>
            <a:r>
              <a:rPr lang="uk-UA" dirty="0" err="1"/>
              <a:t>Генеза</a:t>
            </a:r>
            <a:r>
              <a:rPr lang="uk-UA" dirty="0"/>
              <a:t> ,2019.</a:t>
            </a:r>
            <a:endParaRPr lang="en-US" dirty="0"/>
          </a:p>
          <a:p>
            <a:pPr lvl="0"/>
            <a:r>
              <a:rPr lang="uk-UA" dirty="0"/>
              <a:t>Вправа 1.20 с. 43.</a:t>
            </a:r>
            <a:endParaRPr lang="en-US" dirty="0"/>
          </a:p>
          <a:p>
            <a:pPr lvl="0"/>
            <a:r>
              <a:rPr lang="uk-UA" dirty="0"/>
              <a:t>Знайти по карті зоряного неба, де знаходиться Сонце сьогодні, в яких сузір'ях знаходиться на весні, в яких в серпні.</a:t>
            </a:r>
            <a:endParaRPr lang="en-US" dirty="0"/>
          </a:p>
          <a:p>
            <a:endParaRPr lang="en-US" dirty="0"/>
          </a:p>
        </p:txBody>
      </p:sp>
      <p:sp>
        <p:nvSpPr>
          <p:cNvPr id="4" name="Прямоугольник 3"/>
          <p:cNvSpPr/>
          <p:nvPr/>
        </p:nvSpPr>
        <p:spPr>
          <a:xfrm>
            <a:off x="1382438" y="4253548"/>
            <a:ext cx="6655969" cy="923330"/>
          </a:xfrm>
          <a:prstGeom prst="rect">
            <a:avLst/>
          </a:prstGeom>
          <a:noFill/>
        </p:spPr>
        <p:txBody>
          <a:bodyPr wrap="square" lIns="91440" tIns="45720" rIns="91440" bIns="45720">
            <a:spAutoFit/>
          </a:bodyPr>
          <a:lstStyle/>
          <a:p>
            <a:pPr algn="ctr"/>
            <a:r>
              <a:rPr lang="ru-RU"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Бажаю успіхів.</a:t>
            </a:r>
            <a:endParaRPr lang="ru-RU"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7947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448235"/>
            <a:ext cx="8596668" cy="811876"/>
          </a:xfrm>
        </p:spPr>
        <p:txBody>
          <a:bodyPr/>
          <a:lstStyle/>
          <a:p>
            <a:pPr algn="ctr"/>
            <a:r>
              <a:rPr lang="uk-UA" dirty="0" smtClean="0"/>
              <a:t>Видимий рух Сонця</a:t>
            </a:r>
            <a:endParaRPr lang="en-US" dirty="0"/>
          </a:p>
        </p:txBody>
      </p:sp>
      <p:sp>
        <p:nvSpPr>
          <p:cNvPr id="3" name="Объект 2"/>
          <p:cNvSpPr>
            <a:spLocks noGrp="1"/>
          </p:cNvSpPr>
          <p:nvPr>
            <p:ph idx="1"/>
          </p:nvPr>
        </p:nvSpPr>
        <p:spPr>
          <a:xfrm>
            <a:off x="677334" y="1260111"/>
            <a:ext cx="8596668" cy="1630015"/>
          </a:xfrm>
        </p:spPr>
        <p:txBody>
          <a:bodyPr/>
          <a:lstStyle/>
          <a:p>
            <a:r>
              <a:rPr lang="uk-UA" dirty="0"/>
              <a:t>Окрім добового руху Сонця по небу, ми також спостерігаємо його річний рух уздовж екліптики. Її площина збігається з площиною орбіти Землі. Рухаю- </a:t>
            </a:r>
            <a:r>
              <a:rPr lang="uk-UA" dirty="0" err="1"/>
              <a:t>чись</a:t>
            </a:r>
            <a:r>
              <a:rPr lang="uk-UA" dirty="0"/>
              <a:t> разом із Землею по орбіті, ми протягом року спостерігаємо </a:t>
            </a:r>
            <a:r>
              <a:rPr lang="uk-UA" dirty="0" smtClean="0"/>
              <a:t>Сонце </a:t>
            </a:r>
            <a:r>
              <a:rPr lang="uk-UA" dirty="0"/>
              <a:t>на тлі одного з дванадцяти сузір’їв, розташованих на лінії </a:t>
            </a:r>
            <a:r>
              <a:rPr lang="uk-UA" dirty="0" err="1"/>
              <a:t>екліпти</a:t>
            </a:r>
            <a:r>
              <a:rPr lang="uk-UA" dirty="0"/>
              <a:t>- </a:t>
            </a:r>
            <a:r>
              <a:rPr lang="uk-UA" dirty="0" err="1"/>
              <a:t>ки</a:t>
            </a:r>
            <a:r>
              <a:rPr lang="uk-UA" dirty="0"/>
              <a:t>. Ці сузір’я називають </a:t>
            </a:r>
            <a:r>
              <a:rPr lang="uk-UA" b="1" dirty="0"/>
              <a:t>зодіакальними</a:t>
            </a:r>
            <a:r>
              <a:rPr lang="uk-UA" dirty="0"/>
              <a:t>.</a:t>
            </a:r>
            <a:endParaRPr lang="en-US" dirty="0"/>
          </a:p>
        </p:txBody>
      </p:sp>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l="45656" b="15461"/>
          <a:stretch/>
        </p:blipFill>
        <p:spPr>
          <a:xfrm>
            <a:off x="2491685" y="2882473"/>
            <a:ext cx="4967966" cy="3975527"/>
          </a:xfrm>
          <a:prstGeom prst="rect">
            <a:avLst/>
          </a:prstGeom>
        </p:spPr>
      </p:pic>
    </p:spTree>
    <p:extLst>
      <p:ext uri="{BB962C8B-B14F-4D97-AF65-F5344CB8AC3E}">
        <p14:creationId xmlns:p14="http://schemas.microsoft.com/office/powerpoint/2010/main" val="4192377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altLang="en-US" b="1" i="1" dirty="0"/>
              <a:t>Сузір'я, в яких перебуває Сонце на небосхилі</a:t>
            </a:r>
            <a:endParaRPr lang="en-US" b="1" i="1" dirty="0"/>
          </a:p>
        </p:txBody>
      </p:sp>
      <p:pic>
        <p:nvPicPr>
          <p:cNvPr id="5" name="Рисунок 4"/>
          <p:cNvPicPr>
            <a:picLocks noChangeAspect="1"/>
          </p:cNvPicPr>
          <p:nvPr/>
        </p:nvPicPr>
        <p:blipFill>
          <a:blip r:embed="rId2"/>
          <a:stretch>
            <a:fillRect/>
          </a:stretch>
        </p:blipFill>
        <p:spPr>
          <a:xfrm>
            <a:off x="1284730" y="2115671"/>
            <a:ext cx="7980608" cy="4345570"/>
          </a:xfrm>
          <a:prstGeom prst="rect">
            <a:avLst/>
          </a:prstGeom>
        </p:spPr>
      </p:pic>
    </p:spTree>
    <p:extLst>
      <p:ext uri="{BB962C8B-B14F-4D97-AF65-F5344CB8AC3E}">
        <p14:creationId xmlns:p14="http://schemas.microsoft.com/office/powerpoint/2010/main" val="3254516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360219"/>
            <a:ext cx="8596668" cy="678873"/>
          </a:xfrm>
        </p:spPr>
        <p:txBody>
          <a:bodyPr/>
          <a:lstStyle/>
          <a:p>
            <a:pPr algn="ctr"/>
            <a:r>
              <a:rPr lang="uk-UA" altLang="en-US" b="1" i="1" dirty="0">
                <a:solidFill>
                  <a:srgbClr val="00B050"/>
                </a:solidFill>
              </a:rPr>
              <a:t>Зодіакальні сузір’я</a:t>
            </a:r>
            <a:endParaRPr lang="en-US" b="1" i="1" dirty="0">
              <a:solidFill>
                <a:srgbClr val="00B050"/>
              </a:solidFill>
            </a:endParaRPr>
          </a:p>
        </p:txBody>
      </p:sp>
      <p:sp>
        <p:nvSpPr>
          <p:cNvPr id="3" name="Объект 2"/>
          <p:cNvSpPr>
            <a:spLocks noGrp="1"/>
          </p:cNvSpPr>
          <p:nvPr>
            <p:ph idx="1"/>
          </p:nvPr>
        </p:nvSpPr>
        <p:spPr>
          <a:xfrm>
            <a:off x="677334" y="1289164"/>
            <a:ext cx="8596668" cy="1089687"/>
          </a:xfrm>
        </p:spPr>
        <p:txBody>
          <a:bodyPr/>
          <a:lstStyle/>
          <a:p>
            <a:pPr algn="ctr"/>
            <a:r>
              <a:rPr lang="uk-UA" altLang="en-US" b="1" dirty="0"/>
              <a:t>Практичне завдання.</a:t>
            </a:r>
          </a:p>
          <a:p>
            <a:r>
              <a:rPr lang="uk-UA" altLang="en-US" dirty="0" smtClean="0"/>
              <a:t>У </a:t>
            </a:r>
            <a:r>
              <a:rPr lang="uk-UA" altLang="en-US" dirty="0"/>
              <a:t>Вас на партах карти зоряного неба. Прослідкуйте по карті рух Сонця по зодіакальним сузір’ям.</a:t>
            </a:r>
            <a:endParaRPr lang="ru-RU" altLang="en-US" dirty="0"/>
          </a:p>
          <a:p>
            <a:endParaRPr lang="en-US" dirty="0"/>
          </a:p>
        </p:txBody>
      </p:sp>
      <p:pic>
        <p:nvPicPr>
          <p:cNvPr id="4" name="01е">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27145" y="2460567"/>
            <a:ext cx="5875880" cy="4397433"/>
          </a:xfrm>
          <a:prstGeom prst="rect">
            <a:avLst/>
          </a:prstGeom>
        </p:spPr>
      </p:pic>
    </p:spTree>
    <p:extLst>
      <p:ext uri="{BB962C8B-B14F-4D97-AF65-F5344CB8AC3E}">
        <p14:creationId xmlns:p14="http://schemas.microsoft.com/office/powerpoint/2010/main" val="425947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i="1" dirty="0" smtClean="0"/>
              <a:t>Рух Місяця</a:t>
            </a:r>
            <a:endParaRPr lang="en-US" b="1" i="1" dirty="0"/>
          </a:p>
        </p:txBody>
      </p:sp>
      <p:sp>
        <p:nvSpPr>
          <p:cNvPr id="3" name="Объект 2"/>
          <p:cNvSpPr>
            <a:spLocks noGrp="1"/>
          </p:cNvSpPr>
          <p:nvPr>
            <p:ph idx="1"/>
          </p:nvPr>
        </p:nvSpPr>
        <p:spPr/>
        <p:txBody>
          <a:bodyPr/>
          <a:lstStyle/>
          <a:p>
            <a:r>
              <a:rPr lang="uk-UA" altLang="en-US" dirty="0">
                <a:solidFill>
                  <a:schemeClr val="tx2"/>
                </a:solidFill>
              </a:rPr>
              <a:t>Місяць рухається навколо Землі в той самий бік, у який Земля обертається навколо своєї осі. Відображенням цього руху, як ми знаємо, є видиме переміщення Місяця на фоні зір назустріч обертанню неба. Щодоби Місяць зміщується на схід відносно зір приблизно на 13°, а через 27,3 доби повертається до тих самих зір, описавши на небесній сфері повне коло.</a:t>
            </a:r>
          </a:p>
          <a:p>
            <a:r>
              <a:rPr lang="uk-UA" altLang="en-US" dirty="0">
                <a:solidFill>
                  <a:schemeClr val="tx2"/>
                </a:solidFill>
              </a:rPr>
              <a:t>Видимий рух Місяця </a:t>
            </a:r>
            <a:r>
              <a:rPr lang="uk-UA" altLang="en-US" dirty="0" err="1">
                <a:solidFill>
                  <a:schemeClr val="tx2"/>
                </a:solidFill>
              </a:rPr>
              <a:t>супроводиться</a:t>
            </a:r>
            <a:r>
              <a:rPr lang="uk-UA" altLang="en-US" dirty="0">
                <a:solidFill>
                  <a:schemeClr val="tx2"/>
                </a:solidFill>
              </a:rPr>
              <a:t> неперервною зміною його вигляду — зміною фаз. Відбувається це тому, що Місяць займає різні положення відносно Землі і Сонця, яке його освітлює.</a:t>
            </a:r>
            <a:endParaRPr lang="en-US" dirty="0"/>
          </a:p>
        </p:txBody>
      </p:sp>
    </p:spTree>
    <p:extLst>
      <p:ext uri="{BB962C8B-B14F-4D97-AF65-F5344CB8AC3E}">
        <p14:creationId xmlns:p14="http://schemas.microsoft.com/office/powerpoint/2010/main" val="14970696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i="1" dirty="0" smtClean="0"/>
              <a:t>Зміна фаз Місяця</a:t>
            </a:r>
            <a:endParaRPr lang="en-US" b="1" i="1" dirty="0"/>
          </a:p>
        </p:txBody>
      </p:sp>
      <p:sp>
        <p:nvSpPr>
          <p:cNvPr id="3" name="Объект 2"/>
          <p:cNvSpPr>
            <a:spLocks noGrp="1"/>
          </p:cNvSpPr>
          <p:nvPr>
            <p:ph idx="1"/>
          </p:nvPr>
        </p:nvSpPr>
        <p:spPr>
          <a:xfrm>
            <a:off x="793876" y="1518560"/>
            <a:ext cx="8596668" cy="823680"/>
          </a:xfrm>
        </p:spPr>
        <p:txBody>
          <a:bodyPr>
            <a:normAutofit fontScale="92500" lnSpcReduction="10000"/>
          </a:bodyPr>
          <a:lstStyle/>
          <a:p>
            <a:r>
              <a:rPr lang="uk-UA" dirty="0" smtClean="0"/>
              <a:t>1. Новий Місяць (новак). 2. Зростаючий серп (молодик). 3. Перша чверть. 4. Зростаючий місяць. 5. Повний Місяць. 6. Спадаючий місяць. 7. Остання чверть. 8. Спадаючий місяць.</a:t>
            </a:r>
            <a:endParaRPr lang="en-US" dirty="0"/>
          </a:p>
        </p:txBody>
      </p:sp>
      <p:pic>
        <p:nvPicPr>
          <p:cNvPr id="4" name="Рисунок 3"/>
          <p:cNvPicPr>
            <a:picLocks noChangeAspect="1"/>
          </p:cNvPicPr>
          <p:nvPr/>
        </p:nvPicPr>
        <p:blipFill>
          <a:blip r:embed="rId2"/>
          <a:stretch>
            <a:fillRect/>
          </a:stretch>
        </p:blipFill>
        <p:spPr>
          <a:xfrm>
            <a:off x="684818" y="2743200"/>
            <a:ext cx="8038869" cy="3900260"/>
          </a:xfrm>
          <a:prstGeom prst="rect">
            <a:avLst/>
          </a:prstGeom>
        </p:spPr>
      </p:pic>
    </p:spTree>
    <p:extLst>
      <p:ext uri="{BB962C8B-B14F-4D97-AF65-F5344CB8AC3E}">
        <p14:creationId xmlns:p14="http://schemas.microsoft.com/office/powerpoint/2010/main" val="1961312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351906"/>
            <a:ext cx="8596668" cy="1402080"/>
          </a:xfrm>
        </p:spPr>
        <p:txBody>
          <a:bodyPr>
            <a:noAutofit/>
          </a:bodyPr>
          <a:lstStyle/>
          <a:p>
            <a:r>
              <a:rPr lang="uk-UA" altLang="en-US" sz="2200" dirty="0"/>
              <a:t>Коли нам видно Місяць, як вузький серп, інша частина його диска також злегка світиться. Це явище називається попелястим світлом і пояснюється тим, що Земля освітлює нічний бік Місяця відбитим сонячним світлом.</a:t>
            </a:r>
            <a:endParaRPr lang="en-US" sz="2200" dirty="0"/>
          </a:p>
        </p:txBody>
      </p:sp>
      <p:pic>
        <p:nvPicPr>
          <p:cNvPr id="6" name="Picture 4" descr="f7a0f38727030a1aaaf470ceceb8fa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263" y="1879176"/>
            <a:ext cx="4978823" cy="4978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0685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647" y="351906"/>
            <a:ext cx="8596668" cy="1451956"/>
          </a:xfrm>
        </p:spPr>
        <p:txBody>
          <a:bodyPr>
            <a:noAutofit/>
          </a:bodyPr>
          <a:lstStyle/>
          <a:p>
            <a:r>
              <a:rPr lang="uk-UA" altLang="en-US" sz="2200" dirty="0"/>
              <a:t>Ми бачимо завжди тільки одну півкулю Місяця. Іноді це сприймають як відсутність його осьового обертання. Насправді це пояснюється тим, що період обертання Місяця навколо осі дорівнює періоду обертання його навколо Землі.</a:t>
            </a:r>
            <a:endParaRPr lang="en-US" sz="2200" dirty="0"/>
          </a:p>
        </p:txBody>
      </p:sp>
      <p:pic>
        <p:nvPicPr>
          <p:cNvPr id="4" name="Picture 17" descr="D[1]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266" y="1886988"/>
            <a:ext cx="5239311" cy="4971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998147"/>
      </p:ext>
    </p:extLst>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73</TotalTime>
  <Words>733</Words>
  <Application>Microsoft Office PowerPoint</Application>
  <PresentationFormat>Широкоэкранный</PresentationFormat>
  <Paragraphs>41</Paragraphs>
  <Slides>23</Slides>
  <Notes>0</Notes>
  <HiddenSlides>0</HiddenSlides>
  <MMClips>7</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23</vt:i4>
      </vt:variant>
    </vt:vector>
  </HeadingPairs>
  <TitlesOfParts>
    <vt:vector size="27" baseType="lpstr">
      <vt:lpstr>Arial</vt:lpstr>
      <vt:lpstr>Trebuchet MS</vt:lpstr>
      <vt:lpstr>Wingdings 3</vt:lpstr>
      <vt:lpstr>Аспект</vt:lpstr>
      <vt:lpstr>Видимий рух Сонця та Місяця. Екліптика. Місячні і Сонячні затемнення.</vt:lpstr>
      <vt:lpstr>Екліптика</vt:lpstr>
      <vt:lpstr>Видимий рух Сонця</vt:lpstr>
      <vt:lpstr>Сузір'я, в яких перебуває Сонце на небосхилі</vt:lpstr>
      <vt:lpstr>Зодіакальні сузір’я</vt:lpstr>
      <vt:lpstr>Рух Місяця</vt:lpstr>
      <vt:lpstr>Зміна фаз Місяця</vt:lpstr>
      <vt:lpstr>Коли нам видно Місяць, як вузький серп, інша частина його диска також злегка світиться. Це явище називається попелястим світлом і пояснюється тим, що Земля освітлює нічний бік Місяця відбитим сонячним світлом.</vt:lpstr>
      <vt:lpstr>Ми бачимо завжди тільки одну півкулю Місяця. Іноді це сприймають як відсутність його осьового обертання. Насправді це пояснюється тим, що період обертання Місяця навколо осі дорівнює періоду обертання його навколо Землі.</vt:lpstr>
      <vt:lpstr>Обертаючись навколо осі, Місяць поперемінно повертає до Сонця різні свої боки. Отже, на Місяці відбувається зміна дня і ночі, і сонячна доба дорівнює синодичному періоду (його оберту відносно Сонця). Таким чином, на Місяці тривалість дня дорівнює двом земним тижням і два наші тижні становлять там ніч.</vt:lpstr>
      <vt:lpstr>Коли Місяць майже повний, Землю з нього видно у вигляді вузького серпа.</vt:lpstr>
      <vt:lpstr>Сонячні і місячні затемнення</vt:lpstr>
      <vt:lpstr>Презентация PowerPoint</vt:lpstr>
      <vt:lpstr>Місячне затемнення відбувається коли Місяць потрапляє в конус тіні, відкинутої Землею. </vt:lpstr>
      <vt:lpstr>Презентация PowerPoint</vt:lpstr>
      <vt:lpstr>Затемнення Місяця — явище проходження Місяця через конус земної тіні. Воно відбувається за умови, що центри Сонця, Землі та Місяця лежать на одній прямій (або поблизу однієї прямої), причому Земля перебуває між Сонцем та Місяцем. </vt:lpstr>
      <vt:lpstr>Сонячне затемнення відбувається коли тінь від Місяця потрапляє на поверхню Землі</vt:lpstr>
      <vt:lpstr>Презентация PowerPoint</vt:lpstr>
      <vt:lpstr>Спостереження Сонячного затемнення</vt:lpstr>
      <vt:lpstr>Презентация PowerPoint</vt:lpstr>
      <vt:lpstr>Штучне затемнення Сонця</vt:lpstr>
      <vt:lpstr>Підбиваємо підсумки</vt:lpstr>
      <vt:lpstr>Домашнє завдання.</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Видимий рух Сонця та Місяця. Екліптика. Місячні і Сонячні затемнення.</dc:title>
  <dc:creator>Comp</dc:creator>
  <cp:lastModifiedBy>Comp</cp:lastModifiedBy>
  <cp:revision>14</cp:revision>
  <dcterms:created xsi:type="dcterms:W3CDTF">2021-05-09T17:40:15Z</dcterms:created>
  <dcterms:modified xsi:type="dcterms:W3CDTF">2021-05-09T19:21:56Z</dcterms:modified>
</cp:coreProperties>
</file>