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44" r:id="rId4"/>
  </p:sldMasterIdLst>
  <p:notesMasterIdLst>
    <p:notesMasterId r:id="rId23"/>
  </p:notesMasterIdLst>
  <p:handoutMasterIdLst>
    <p:handoutMasterId r:id="rId24"/>
  </p:handoutMasterIdLst>
  <p:sldIdLst>
    <p:sldId id="287" r:id="rId5"/>
    <p:sldId id="256" r:id="rId6"/>
    <p:sldId id="258" r:id="rId7"/>
    <p:sldId id="278" r:id="rId8"/>
    <p:sldId id="276" r:id="rId9"/>
    <p:sldId id="260" r:id="rId10"/>
    <p:sldId id="264" r:id="rId11"/>
    <p:sldId id="281" r:id="rId12"/>
    <p:sldId id="280" r:id="rId13"/>
    <p:sldId id="282" r:id="rId14"/>
    <p:sldId id="286" r:id="rId15"/>
    <p:sldId id="275" r:id="rId16"/>
    <p:sldId id="279" r:id="rId17"/>
    <p:sldId id="283" r:id="rId18"/>
    <p:sldId id="284" r:id="rId19"/>
    <p:sldId id="285" r:id="rId20"/>
    <p:sldId id="277" r:id="rId21"/>
    <p:sldId id="274" r:id="rId22"/>
  </p:sldIdLst>
  <p:sldSz cx="12192000" cy="6858000"/>
  <p:notesSz cx="6858000" cy="9144000"/>
  <p:defaultTextStyle>
    <a:defPPr rtl="0">
      <a:defRPr lang="uk-ua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41" autoAdjust="0"/>
  </p:normalViewPr>
  <p:slideViewPr>
    <p:cSldViewPr snapToGrid="0" snapToObjects="1">
      <p:cViewPr varScale="1">
        <p:scale>
          <a:sx n="114" d="100"/>
          <a:sy n="114" d="100"/>
        </p:scale>
        <p:origin x="41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394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:a16="http://schemas.microsoft.com/office/drawing/2014/main" id="{4992A596-C2C5-4DD7-9996-F0EA1B45A5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F69739C-D8A2-4FA0-95F0-BF7452A9BF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4EAE7-15D3-42EF-BD75-978C9F123EBF}" type="datetime1">
              <a:rPr lang="uk-UA" smtClean="0"/>
              <a:t>02.03.2021</a:t>
            </a:fld>
            <a:endParaRPr lang="uk-UA" dirty="0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8364789-69FD-47ED-9416-8F7B771271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FFA453E-7847-4754-8FD7-B4315C0526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33E1C-A045-43E0-A7B7-61C65B073A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9877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noProof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81888-8B1C-4798-951E-6A8854294AA6}" type="datetime1">
              <a:rPr lang="uk-UA" smtClean="0"/>
              <a:pPr/>
              <a:t>02.03.2021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 dirty="0"/>
              <a:t>Зразок тексту</a:t>
            </a:r>
          </a:p>
          <a:p>
            <a:pPr lvl="1"/>
            <a:r>
              <a:rPr lang="uk-UA" noProof="0" dirty="0"/>
              <a:t>Другий рівень</a:t>
            </a:r>
          </a:p>
          <a:p>
            <a:pPr lvl="2"/>
            <a:r>
              <a:rPr lang="uk-UA" noProof="0" dirty="0"/>
              <a:t>Третій рівень</a:t>
            </a:r>
          </a:p>
          <a:p>
            <a:pPr lvl="3"/>
            <a:r>
              <a:rPr lang="uk-UA" noProof="0" dirty="0"/>
              <a:t>Четвертий рівень</a:t>
            </a:r>
          </a:p>
          <a:p>
            <a:pPr lvl="4"/>
            <a:r>
              <a:rPr lang="uk-UA" noProof="0" dirty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FFA43-F00F-46A5-A5BE-461FCB3A9161}" type="slidenum">
              <a:rPr lang="uk-UA" noProof="0" smtClean="0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383495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FFA43-F00F-46A5-A5BE-461FCB3A9161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6319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FFA43-F00F-46A5-A5BE-461FCB3A9161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8433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FFA43-F00F-46A5-A5BE-461FCB3A9161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9320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FFA43-F00F-46A5-A5BE-461FCB3A9161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2740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FFA43-F00F-46A5-A5BE-461FCB3A9161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070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ображення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962399" y="1964267"/>
            <a:ext cx="7197726" cy="2421464"/>
          </a:xfrm>
        </p:spPr>
        <p:txBody>
          <a:bodyPr rtlCol="0"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962399" y="4385732"/>
            <a:ext cx="7197726" cy="1405467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uk-UA" noProof="0"/>
              <a:t>Зразок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 rtlCol="0"/>
          <a:lstStyle/>
          <a:p>
            <a:pPr rtl="0"/>
            <a:fld id="{FBDF23FF-819C-44FA-B7FA-C2F2BB41A72C}" type="datetime1">
              <a:rPr lang="uk-UA" noProof="0" smtClean="0"/>
              <a:t>02.03.2021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 rtlCol="0"/>
          <a:lstStyle/>
          <a:p>
            <a:pPr rtl="0"/>
            <a:fld id="{69E57DC2-970A-4B3E-BB1C-7A09969E49DF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202325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Зображення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85800" y="4732865"/>
            <a:ext cx="1013142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uk-UA" noProof="0"/>
              <a:t>Клацніть піктограму, щоб додати зображення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5299603"/>
            <a:ext cx="10131427" cy="49371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 noProof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1131FB-C55D-47F1-A11D-079E09BBECC0}" type="datetime1">
              <a:rPr lang="uk-UA" noProof="0" smtClean="0"/>
              <a:t>02.03.2021</a:t>
            </a:fld>
            <a:endParaRPr lang="uk-UA" noProof="0"/>
          </a:p>
        </p:txBody>
      </p:sp>
      <p:sp>
        <p:nvSpPr>
          <p:cNvPr id="6" name="Заповнювач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38631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ображення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131427" cy="3124199"/>
          </a:xfrm>
        </p:spPr>
        <p:txBody>
          <a:bodyPr rtlCol="0" anchor="ctr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685800" y="4343400"/>
            <a:ext cx="10131428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 noProof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68FE23-867E-4892-8F65-841A32D79F82}" type="datetime1">
              <a:rPr lang="uk-UA" noProof="0" smtClean="0"/>
              <a:t>02.03.2021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498008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Зображення 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Текстове поле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uk-UA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4" name="Текстове поле 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uk-UA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10" name="Місце для тексту 9"/>
          <p:cNvSpPr>
            <a:spLocks noGrp="1"/>
          </p:cNvSpPr>
          <p:nvPr>
            <p:ph type="body" sz="quarter" idx="13" hasCustomPrompt="1"/>
          </p:nvPr>
        </p:nvSpPr>
        <p:spPr>
          <a:xfrm>
            <a:off x="1097875" y="3352800"/>
            <a:ext cx="9339184" cy="381000"/>
          </a:xfrm>
        </p:spPr>
        <p:txBody>
          <a:bodyPr rtlCol="0"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uk-UA" noProof="0"/>
              <a:t>Зразок тексту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687465" y="4343400"/>
            <a:ext cx="10152367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 noProof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ED0C3A-6C7A-4373-99CF-6F3B69CC4196}" type="datetime1">
              <a:rPr lang="uk-UA" noProof="0" smtClean="0"/>
              <a:t>02.03.2021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20505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ображення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85802" y="3308581"/>
            <a:ext cx="10131425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685801" y="4777381"/>
            <a:ext cx="10131426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 noProof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36AC4E-6D7B-487A-A9EB-F74D9B594C8C}" type="datetime1">
              <a:rPr lang="uk-UA" noProof="0" smtClean="0"/>
              <a:t>02.03.2021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178569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Зображення 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Текстове поле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uk-UA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4" name="Текстове поле 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uk-UA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10" name="Місце для тексту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uk-UA" noProof="0"/>
              <a:t>Зразок тексту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685799" y="4775200"/>
            <a:ext cx="10135436" cy="10160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 noProof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B09E10-A057-4AF1-91F9-20038BE957E5}" type="datetime1">
              <a:rPr lang="uk-UA" noProof="0" smtClean="0"/>
              <a:t>02.03.2021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04418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 або 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Зображення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uk-UA" noProof="0"/>
              <a:t>Зразок заголовка</a:t>
            </a:r>
          </a:p>
        </p:txBody>
      </p:sp>
      <p:sp>
        <p:nvSpPr>
          <p:cNvPr id="10" name="Місце для тексту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uk-UA" noProof="0"/>
              <a:t>Зразок тексту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685800" y="4343400"/>
            <a:ext cx="10131428" cy="14478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 noProof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7EF229-22E3-48D7-A159-01DA7AFADC80}" type="datetime1">
              <a:rPr lang="uk-UA" noProof="0" smtClean="0"/>
              <a:t>02.03.2021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4285960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ображення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85801" y="609600"/>
            <a:ext cx="10131425" cy="1456267"/>
          </a:xfrm>
        </p:spPr>
        <p:txBody>
          <a:bodyPr rtlCol="0"/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8FF976-E597-402E-B84A-74A2B1B4C6D8}" type="datetime1">
              <a:rPr lang="uk-UA" noProof="0" smtClean="0"/>
              <a:t>02.03.2021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uk-UA" noProof="0" smtClean="0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202126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ображення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Вертикальний заголовок 1"/>
          <p:cNvSpPr>
            <a:spLocks noGrp="1"/>
          </p:cNvSpPr>
          <p:nvPr>
            <p:ph type="title" orient="vert" hasCustomPrompt="1"/>
          </p:nvPr>
        </p:nvSpPr>
        <p:spPr>
          <a:xfrm>
            <a:off x="8658675" y="609599"/>
            <a:ext cx="2158552" cy="5181601"/>
          </a:xfrm>
        </p:spPr>
        <p:txBody>
          <a:bodyPr vert="eaVert" rtlCol="0"/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7832116" cy="5181600"/>
          </a:xfrm>
        </p:spPr>
        <p:txBody>
          <a:bodyPr vert="eaVert" rtlCol="0" anchor="t"/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C77104-5032-4E72-B189-A6B3875C94EF}" type="datetime1">
              <a:rPr lang="uk-UA" noProof="0" smtClean="0"/>
              <a:t>02.03.2021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uk-UA" noProof="0" smtClean="0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44754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ображення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3B89F7-9FB3-4C0B-A4C5-88105172F4B8}" type="datetime1">
              <a:rPr lang="uk-UA" noProof="0" smtClean="0"/>
              <a:t>02.03.2021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uk-UA" noProof="0" smtClean="0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466546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ображення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85800" y="3308581"/>
            <a:ext cx="10131427" cy="1468800"/>
          </a:xfrm>
        </p:spPr>
        <p:txBody>
          <a:bodyPr rtlCol="0" anchor="b"/>
          <a:lstStyle>
            <a:lvl1pPr algn="l">
              <a:defRPr sz="4000" b="0" cap="all"/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685799" y="4777381"/>
            <a:ext cx="1013142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 noProof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D05D6F-2AA1-4F2D-ACC4-040BE3A06E22}" type="datetime1">
              <a:rPr lang="uk-UA" noProof="0" smtClean="0"/>
              <a:t>02.03.2021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07458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Зображення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685802" y="2142067"/>
            <a:ext cx="4995334" cy="3649134"/>
          </a:xfrm>
        </p:spPr>
        <p:txBody>
          <a:bodyPr rtlCol="0">
            <a:normAutofit/>
          </a:bodyPr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5821895" y="2142067"/>
            <a:ext cx="4995332" cy="3649133"/>
          </a:xfrm>
        </p:spPr>
        <p:txBody>
          <a:bodyPr rtlCol="0">
            <a:normAutofit/>
          </a:bodyPr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BC3D31-F60F-47D3-90A1-6E43E0CD4AD7}" type="datetime1">
              <a:rPr lang="uk-UA" noProof="0" smtClean="0"/>
              <a:t>02.03.2021</a:t>
            </a:fld>
            <a:endParaRPr lang="uk-UA" noProof="0"/>
          </a:p>
        </p:txBody>
      </p:sp>
      <p:sp>
        <p:nvSpPr>
          <p:cNvPr id="6" name="Заповнювач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uk-UA" noProof="0" smtClean="0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62310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85801" y="2870201"/>
            <a:ext cx="4996923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5823483" y="2870201"/>
            <a:ext cx="4995334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7" name="Заповнювач для дати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D6F39D-36F2-4111-803E-0E506DFF53FA}" type="datetime1">
              <a:rPr lang="uk-UA" noProof="0" smtClean="0"/>
              <a:t>02.03.2021</a:t>
            </a:fld>
            <a:endParaRPr lang="uk-UA" noProof="0"/>
          </a:p>
        </p:txBody>
      </p:sp>
      <p:sp>
        <p:nvSpPr>
          <p:cNvPr id="8" name="Заповнювач для нижнього колонтитула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uk-UA" noProof="0" smtClean="0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98729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ображення 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Заповнювач для дати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249FD0-8311-4D39-88A1-AEFB36195DFF}" type="datetime1">
              <a:rPr lang="uk-UA" noProof="0" smtClean="0"/>
              <a:t>02.03.2021</a:t>
            </a:fld>
            <a:endParaRPr lang="uk-UA" noProof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uk-UA" noProof="0" smtClean="0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424055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ображення 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B7317C-E798-4484-9988-FCB57652E5D2}" type="datetime1">
              <a:rPr lang="uk-UA" noProof="0" smtClean="0"/>
              <a:t>02.03.2021</a:t>
            </a:fld>
            <a:endParaRPr lang="uk-UA" noProof="0"/>
          </a:p>
        </p:txBody>
      </p:sp>
      <p:sp>
        <p:nvSpPr>
          <p:cNvPr id="3" name="Заповнювач для нижнього колонтитула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uk-UA" noProof="0" smtClean="0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29307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Зображення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85800" y="2074333"/>
            <a:ext cx="3680885" cy="1371600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uk-UA" noProof="0" dirty="0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4648201" y="609601"/>
            <a:ext cx="6169026" cy="51816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uk-UA" noProof="0" dirty="0"/>
              <a:t>Зразок тексту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3445933"/>
            <a:ext cx="3680885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 noProof="0" dirty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A1887F-F45F-4059-9055-2FFC82512763}" type="datetime1">
              <a:rPr lang="uk-UA" noProof="0" smtClean="0"/>
              <a:t>02.03.2021</a:t>
            </a:fld>
            <a:endParaRPr lang="uk-UA" noProof="0" dirty="0"/>
          </a:p>
        </p:txBody>
      </p:sp>
      <p:sp>
        <p:nvSpPr>
          <p:cNvPr id="6" name="Заповнювач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uk-UA" noProof="0" smtClean="0"/>
              <a:pPr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14097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Зображення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85800" y="1600200"/>
            <a:ext cx="6164653" cy="137160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14" name="Місце для зображення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uk-UA" noProof="0"/>
              <a:t>Клацніть піктограму, щоб додати зображення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2971800"/>
            <a:ext cx="6164653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 noProof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88C036-3944-4803-9066-0B20CBD1309F}" type="datetime1">
              <a:rPr lang="uk-UA" noProof="0" smtClean="0"/>
              <a:t>02.03.2021</a:t>
            </a:fld>
            <a:endParaRPr lang="uk-UA" noProof="0"/>
          </a:p>
        </p:txBody>
      </p:sp>
      <p:sp>
        <p:nvSpPr>
          <p:cNvPr id="6" name="Заповнювач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17908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8FD766B1-4E61-4359-809A-12980109ED66}" type="datetime1">
              <a:rPr lang="uk-UA" noProof="0" smtClean="0"/>
              <a:t>02.03.2021</a:t>
            </a:fld>
            <a:endParaRPr lang="uk-UA" noProof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69E57DC2-970A-4B3E-BB1C-7A09969E49DF}" type="slidenum">
              <a:rPr lang="uk-UA" noProof="0" smtClean="0"/>
              <a:pPr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645065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youtube.com/watch?v=QR1yKjWlQDI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hyperlink" Target="http://www.igph.kiev.ua/ukr/structure/poltava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utt.ly/gjx5QR0" TargetMode="External"/><Relationship Id="rId5" Type="http://schemas.openxmlformats.org/officeDocument/2006/relationships/hyperlink" Target="http://www.nas.gov.ua/UA/Org/About/Pages/default.aspx?OrgID=0000535" TargetMode="External"/><Relationship Id="rId4" Type="http://schemas.openxmlformats.org/officeDocument/2006/relationships/hyperlink" Target="http://pgo.geoplanet.org/index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012FA-7CEA-4077-A493-8768FB496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785" y="22107"/>
            <a:ext cx="10964411" cy="839441"/>
          </a:xfrm>
        </p:spPr>
        <p:txBody>
          <a:bodyPr>
            <a:noAutofit/>
          </a:bodyPr>
          <a:lstStyle/>
          <a:p>
            <a:r>
              <a:rPr lang="uk-UA" sz="5400" b="1" dirty="0"/>
              <a:t>Наукові  установи  </a:t>
            </a:r>
            <a:r>
              <a:rPr lang="uk-UA" sz="5400" b="1" dirty="0" err="1"/>
              <a:t>полтавщини</a:t>
            </a:r>
            <a:endParaRPr lang="uk-UA" sz="5400" b="1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1580BA5-6795-4568-A50B-1274CA807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7480" y="5160444"/>
            <a:ext cx="9261446" cy="1405467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FFC000"/>
                </a:solidFill>
              </a:rPr>
              <a:t>Краєзнавчий   матеріал   на   </a:t>
            </a:r>
            <a:r>
              <a:rPr lang="uk-UA" sz="4000" b="1" dirty="0" err="1">
                <a:solidFill>
                  <a:srgbClr val="FFC000"/>
                </a:solidFill>
              </a:rPr>
              <a:t>уроках</a:t>
            </a:r>
            <a:r>
              <a:rPr lang="uk-UA" sz="4000" b="1" dirty="0">
                <a:solidFill>
                  <a:srgbClr val="FFC000"/>
                </a:solidFill>
              </a:rPr>
              <a:t>   АСТРОНОМІЇ</a:t>
            </a:r>
          </a:p>
        </p:txBody>
      </p:sp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2D12D98D-B9CD-471A-8C9B-5EAE2E86D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535" y="861548"/>
            <a:ext cx="1781664" cy="24185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078492-7528-4EBC-B7C4-EB12CC297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525" y="932145"/>
            <a:ext cx="3848171" cy="30945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87EA1F-57C5-4946-8D09-62C0FAC7B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353" y="932145"/>
            <a:ext cx="6046112" cy="396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39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F4C70F-C3F1-4B1B-9709-291B2E072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99" y="-44453"/>
            <a:ext cx="6417578" cy="799750"/>
          </a:xfrm>
        </p:spPr>
        <p:txBody>
          <a:bodyPr/>
          <a:lstStyle/>
          <a:p>
            <a:pPr algn="ctr"/>
            <a:r>
              <a:rPr lang="uk-UA" b="1" dirty="0"/>
              <a:t>СПОСТЕРЕЖЕННЯ</a:t>
            </a: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461307E4-93F4-471C-BCEE-FCA1A045A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066" y="629175"/>
            <a:ext cx="4671676" cy="2844142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B62EDB-00C9-40C9-9C18-D9B16ECEF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54" y="3533861"/>
            <a:ext cx="4365063" cy="3273797"/>
          </a:xfrm>
          <a:prstGeom prst="rect">
            <a:avLst/>
          </a:prstGeom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5C7B2AAE-BF21-4D89-AFE3-3F98473B9B8C}"/>
              </a:ext>
            </a:extLst>
          </p:cNvPr>
          <p:cNvSpPr/>
          <p:nvPr/>
        </p:nvSpPr>
        <p:spPr>
          <a:xfrm>
            <a:off x="5301843" y="1536174"/>
            <a:ext cx="64175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/>
              <a:t>Протягом 1997-2000рр. в Полтавській гравіметричній обсерваторії були проведені підготовчі роботи по створенню перманентного пункту </a:t>
            </a:r>
            <a:r>
              <a:rPr lang="en-US" sz="2400" dirty="0"/>
              <a:t>GPS-</a:t>
            </a:r>
            <a:r>
              <a:rPr lang="uk-UA" sz="2400" dirty="0"/>
              <a:t>визначень координат, а в липні 2001 року при підтримці Головної астрономічної обсерваторії НАН України та Науково-дослідним інститутом геодезії і картографії розпочались успішні </a:t>
            </a:r>
            <a:r>
              <a:rPr lang="en-US" sz="2400" dirty="0"/>
              <a:t>GPS-</a:t>
            </a:r>
            <a:r>
              <a:rPr lang="uk-UA" sz="2400" dirty="0"/>
              <a:t>спостереження.</a:t>
            </a:r>
            <a:r>
              <a:rPr lang="ru-RU" sz="2400" dirty="0"/>
              <a:t> </a:t>
            </a:r>
            <a:r>
              <a:rPr lang="ru-RU" sz="2400" dirty="0" err="1">
                <a:cs typeface="Arial" panose="020B0604020202020204" pitchFamily="34" charset="0"/>
              </a:rPr>
              <a:t>Станція</a:t>
            </a:r>
            <a:r>
              <a:rPr lang="ru-RU" sz="2400" dirty="0">
                <a:cs typeface="Arial" panose="020B0604020202020204" pitchFamily="34" charset="0"/>
              </a:rPr>
              <a:t> </a:t>
            </a:r>
            <a:r>
              <a:rPr lang="ru-RU" sz="2400" dirty="0" err="1">
                <a:cs typeface="Arial" panose="020B0604020202020204" pitchFamily="34" charset="0"/>
              </a:rPr>
              <a:t>розташована</a:t>
            </a:r>
            <a:r>
              <a:rPr lang="ru-RU" sz="2400" dirty="0">
                <a:cs typeface="Arial" panose="020B0604020202020204" pitchFamily="34" charset="0"/>
              </a:rPr>
              <a:t> на </a:t>
            </a:r>
            <a:r>
              <a:rPr lang="ru-RU" sz="2400" dirty="0" err="1">
                <a:cs typeface="Arial" panose="020B0604020202020204" pitchFamily="34" charset="0"/>
              </a:rPr>
              <a:t>даху</a:t>
            </a:r>
            <a:r>
              <a:rPr lang="ru-RU" sz="2400" dirty="0">
                <a:cs typeface="Arial" panose="020B0604020202020204" pitchFamily="34" charset="0"/>
              </a:rPr>
              <a:t> головного корпусу ПГО</a:t>
            </a:r>
            <a:endParaRPr lang="uk-UA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82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999DB-9D1B-4726-A6BF-16AD96278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491" y="22624"/>
            <a:ext cx="3808602" cy="656104"/>
          </a:xfrm>
        </p:spPr>
        <p:txBody>
          <a:bodyPr/>
          <a:lstStyle/>
          <a:p>
            <a:r>
              <a:rPr lang="uk-UA" b="1" dirty="0"/>
              <a:t>СПОСТЕРЕЖЕННЯ</a:t>
            </a:r>
            <a:endParaRPr lang="uk-UA" dirty="0"/>
          </a:p>
        </p:txBody>
      </p:sp>
      <p:pic>
        <p:nvPicPr>
          <p:cNvPr id="5" name="Picture 5" descr="IMG_2120">
            <a:extLst>
              <a:ext uri="{FF2B5EF4-FFF2-40B4-BE49-F238E27FC236}">
                <a16:creationId xmlns:a16="http://schemas.microsoft.com/office/drawing/2014/main" id="{0D8071E8-B438-4C8E-944F-066A19919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90" y="986349"/>
            <a:ext cx="3582900" cy="471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7DCEEAE7-537B-4C90-8B9A-CD493AABEA1E}"/>
              </a:ext>
            </a:extLst>
          </p:cNvPr>
          <p:cNvSpPr/>
          <p:nvPr/>
        </p:nvSpPr>
        <p:spPr>
          <a:xfrm>
            <a:off x="1026250" y="524684"/>
            <a:ext cx="10517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2400" dirty="0"/>
              <a:t>Телескоп-астрограф, на якому проводяться екскурсії для відвідувачів</a:t>
            </a:r>
            <a:endParaRPr lang="uk-UA" sz="2400" dirty="0"/>
          </a:p>
        </p:txBody>
      </p:sp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55D5E384-ED2D-4B8D-91C6-30B15B8F8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026584"/>
            <a:ext cx="4958406" cy="3946378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3F181C-17DA-4F19-8EC2-727D62212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474" y="2447737"/>
            <a:ext cx="3582900" cy="429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99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39B064-B7A0-4C5F-8FF4-2DD634C81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412" y="39599"/>
            <a:ext cx="10131425" cy="1249958"/>
          </a:xfrm>
        </p:spPr>
        <p:txBody>
          <a:bodyPr/>
          <a:lstStyle/>
          <a:p>
            <a:pPr algn="ctr"/>
            <a:r>
              <a:rPr lang="uk-UA" b="1" dirty="0"/>
              <a:t>Директори  ПГО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7F79E4B-79AC-4A79-8304-665864677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254" y="645952"/>
            <a:ext cx="11567492" cy="6050841"/>
          </a:xfrm>
        </p:spPr>
        <p:txBody>
          <a:bodyPr>
            <a:normAutofit fontScale="92500" lnSpcReduction="10000"/>
          </a:bodyPr>
          <a:lstStyle/>
          <a:p>
            <a:r>
              <a:rPr lang="ru-RU" sz="2600" dirty="0"/>
              <a:t>1926–1934 —  Орлов О. Я.,</a:t>
            </a:r>
          </a:p>
          <a:p>
            <a:pPr marL="0" indent="0">
              <a:buNone/>
            </a:pPr>
            <a:endParaRPr lang="ru-RU" sz="2600" dirty="0"/>
          </a:p>
          <a:p>
            <a:r>
              <a:rPr lang="ru-RU" sz="2600" dirty="0"/>
              <a:t>                                                                           1934–1937 — Нечипоренко П. К.,</a:t>
            </a:r>
          </a:p>
          <a:p>
            <a:endParaRPr lang="ru-RU" sz="2600" dirty="0"/>
          </a:p>
          <a:p>
            <a:r>
              <a:rPr lang="ru-RU" sz="2600" dirty="0"/>
              <a:t>1938–1951 —  Орлов О. Я.,</a:t>
            </a:r>
          </a:p>
          <a:p>
            <a:endParaRPr lang="ru-RU" sz="2600" dirty="0"/>
          </a:p>
          <a:p>
            <a:r>
              <a:rPr lang="ru-RU" sz="2600" dirty="0"/>
              <a:t>                                 1951–1969 —  </a:t>
            </a:r>
            <a:r>
              <a:rPr lang="ru-RU" sz="2600" dirty="0" err="1"/>
              <a:t>Аксентьєва</a:t>
            </a:r>
            <a:r>
              <a:rPr lang="ru-RU" sz="2600" dirty="0"/>
              <a:t> З. М.,</a:t>
            </a:r>
          </a:p>
          <a:p>
            <a:endParaRPr lang="ru-RU" sz="2600" dirty="0"/>
          </a:p>
          <a:p>
            <a:r>
              <a:rPr lang="ru-RU" sz="2600" dirty="0"/>
              <a:t>   1969–1982 — Панченко М.І.,</a:t>
            </a:r>
          </a:p>
          <a:p>
            <a:endParaRPr lang="ru-RU" sz="2600" dirty="0"/>
          </a:p>
          <a:p>
            <a:r>
              <a:rPr lang="ru-RU" sz="2600" dirty="0"/>
              <a:t>                                                                               1982–2016 — </a:t>
            </a:r>
            <a:r>
              <a:rPr lang="ru-RU" sz="2600" dirty="0" err="1"/>
              <a:t>Булацен</a:t>
            </a:r>
            <a:r>
              <a:rPr lang="ru-RU" sz="2600" dirty="0"/>
              <a:t> В.Г.,</a:t>
            </a:r>
          </a:p>
          <a:p>
            <a:endParaRPr lang="ru-RU" sz="2600" dirty="0"/>
          </a:p>
          <a:p>
            <a:r>
              <a:rPr lang="ru-RU" sz="2600" dirty="0"/>
              <a:t>з 2017 — Лубков М.В.</a:t>
            </a:r>
          </a:p>
          <a:p>
            <a:endParaRPr lang="uk-UA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F6A3F3-C0FA-47BB-81FC-50CE58717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536" y="5349162"/>
            <a:ext cx="1266415" cy="13613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7B1DB6-BA5E-456E-BF8E-3950EB106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813" y="4583673"/>
            <a:ext cx="1146409" cy="13715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44CC9D-0CA6-45DD-8FBC-0EF104D9C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4794" y="1194579"/>
            <a:ext cx="1088086" cy="12816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C77624-B76A-40F5-BAD7-3FCFDEE33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105" y="2292125"/>
            <a:ext cx="1152882" cy="13792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8A74CE-5DF6-4781-B0A5-FDB9B3A4F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439" y="962430"/>
            <a:ext cx="1152882" cy="1373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69D6B9-F0D6-4F8F-8B50-C541C02FDF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6185" y="3724990"/>
            <a:ext cx="1069331" cy="136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13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06022-9135-46E8-8B22-FFDD2933C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22371"/>
            <a:ext cx="10131425" cy="824917"/>
          </a:xfrm>
        </p:spPr>
        <p:txBody>
          <a:bodyPr/>
          <a:lstStyle/>
          <a:p>
            <a:pPr algn="ctr"/>
            <a:r>
              <a:rPr lang="uk-UA" b="1" dirty="0"/>
              <a:t>ІНСТРУМЕНТИ  ОБСЕРВАТОРІЇ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338028D-81B4-4E3D-BBA6-9407ABA70F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93" y="1055613"/>
            <a:ext cx="9959827" cy="4415407"/>
          </a:xfrm>
        </p:spPr>
        <p:txBody>
          <a:bodyPr>
            <a:normAutofit fontScale="92500" lnSpcReduction="10000"/>
          </a:bodyPr>
          <a:lstStyle/>
          <a:p>
            <a:r>
              <a:rPr lang="uk-UA" sz="2600" dirty="0"/>
              <a:t>Свердловинний нахиломір, виготовлений у ПГО</a:t>
            </a:r>
          </a:p>
          <a:p>
            <a:r>
              <a:rPr lang="uk-UA" sz="2600" dirty="0"/>
              <a:t>Експериментальний балістичний гравіметр БГУ, виготовлений у ПГО</a:t>
            </a:r>
          </a:p>
          <a:p>
            <a:r>
              <a:rPr lang="en-US" sz="2600" dirty="0"/>
              <a:t>GPS-</a:t>
            </a:r>
            <a:r>
              <a:rPr lang="uk-UA" sz="2600" dirty="0"/>
              <a:t>станція </a:t>
            </a:r>
          </a:p>
          <a:p>
            <a:r>
              <a:rPr lang="uk-UA" sz="2600" dirty="0"/>
              <a:t>Зеніт-телескоп </a:t>
            </a:r>
            <a:r>
              <a:rPr lang="uk-UA" sz="2600" dirty="0" err="1"/>
              <a:t>Цейсса</a:t>
            </a:r>
            <a:endParaRPr lang="uk-UA" sz="2600" dirty="0"/>
          </a:p>
          <a:p>
            <a:r>
              <a:rPr lang="uk-UA" sz="2600" dirty="0"/>
              <a:t>Зеніт-телескоп </a:t>
            </a:r>
            <a:r>
              <a:rPr lang="uk-UA" sz="2600" dirty="0" err="1"/>
              <a:t>Бамберга</a:t>
            </a:r>
            <a:endParaRPr lang="uk-UA" sz="2600" dirty="0"/>
          </a:p>
          <a:p>
            <a:r>
              <a:rPr lang="uk-UA" sz="2600" dirty="0"/>
              <a:t>Зеніт-телескоп ЗТЛ-180</a:t>
            </a:r>
          </a:p>
          <a:p>
            <a:r>
              <a:rPr lang="uk-UA" sz="2600" dirty="0"/>
              <a:t>Астролябія </a:t>
            </a:r>
            <a:r>
              <a:rPr lang="en-US" sz="2600" dirty="0"/>
              <a:t>OPL</a:t>
            </a:r>
          </a:p>
          <a:p>
            <a:r>
              <a:rPr lang="uk-UA" sz="2600" dirty="0"/>
              <a:t>Автоматичний візуальний рефрактор АВР-2</a:t>
            </a:r>
          </a:p>
          <a:p>
            <a:r>
              <a:rPr lang="uk-UA" sz="2600" dirty="0"/>
              <a:t>Радіотелескоп УРАН-2</a:t>
            </a:r>
          </a:p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3CD50C-028F-434F-8D6B-056BF34AA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951" y="2690068"/>
            <a:ext cx="2701256" cy="36016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01F83C-6740-4E1B-9923-52F5B2CAD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331" y="2276914"/>
            <a:ext cx="3217701" cy="429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49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F5BB2-B087-4D8A-AB94-6E4F90BA8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797" y="-44691"/>
            <a:ext cx="10131425" cy="108497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/>
              <a:t>Радіотелескоп     УРАН-2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E24C207-FBAE-42BB-A278-1050EC016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181" y="755009"/>
            <a:ext cx="11721517" cy="108497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dirty="0"/>
              <a:t>В Полтавській гравіметричній обсерваторії, у 1992 році побудовано і введено в дію радіотелескоп УРАН-2, який є складовою частиною системи </a:t>
            </a:r>
            <a:r>
              <a:rPr lang="uk-UA" sz="2400" dirty="0" err="1"/>
              <a:t>наддовгобазової</a:t>
            </a:r>
            <a:r>
              <a:rPr lang="uk-UA" sz="2400" dirty="0"/>
              <a:t> </a:t>
            </a:r>
            <a:r>
              <a:rPr lang="uk-UA" sz="2400" dirty="0" err="1"/>
              <a:t>радіоінтерферометрії</a:t>
            </a:r>
            <a:r>
              <a:rPr lang="uk-UA" sz="2400" dirty="0"/>
              <a:t> Національної академії наук України. УРАН-2 знаходиться в 21 км від Полтави: в селі </a:t>
            </a:r>
            <a:r>
              <a:rPr lang="uk-UA" sz="2400" dirty="0" err="1"/>
              <a:t>Степанівка</a:t>
            </a:r>
            <a:r>
              <a:rPr lang="uk-UA" sz="2400" dirty="0"/>
              <a:t> Полтавського району </a:t>
            </a:r>
            <a:r>
              <a:rPr lang="uk-UA" u="sng" dirty="0">
                <a:hlinkClick r:id="rId2"/>
              </a:rPr>
              <a:t>https://www.youtube.com/watch?v=QR1yKjWlQDI</a:t>
            </a:r>
            <a:endParaRPr lang="uk-UA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9D866A-D951-4C7A-8285-DC0576987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464" y="2382376"/>
            <a:ext cx="5774746" cy="43286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80AF57-FED7-496C-A617-C67D4294A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90" y="2404842"/>
            <a:ext cx="5530337" cy="43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57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640FA-47EB-4BB8-AAC9-EA67F54C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-29539"/>
            <a:ext cx="10131425" cy="741028"/>
          </a:xfrm>
        </p:spPr>
        <p:txBody>
          <a:bodyPr/>
          <a:lstStyle/>
          <a:p>
            <a:pPr algn="ctr"/>
            <a:r>
              <a:rPr lang="uk-UA" b="1" dirty="0"/>
              <a:t>Радіотелескоп     УРАН-2</a:t>
            </a:r>
            <a:endParaRPr lang="uk-UA" dirty="0"/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397DC3B9-23FF-4D71-B076-7F5882FD61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0536" y="3980976"/>
            <a:ext cx="6817573" cy="2787540"/>
          </a:xfrm>
        </p:spPr>
      </p:pic>
      <p:pic>
        <p:nvPicPr>
          <p:cNvPr id="5" name="Місце для вмісту 5">
            <a:extLst>
              <a:ext uri="{FF2B5EF4-FFF2-40B4-BE49-F238E27FC236}">
                <a16:creationId xmlns:a16="http://schemas.microsoft.com/office/drawing/2014/main" id="{B284F94D-E833-4B70-A030-D6BF6CF7B9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937969" y="4235635"/>
            <a:ext cx="1514475" cy="200977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98AA7A-358C-4432-8374-ACF2CBD6B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36" y="721454"/>
            <a:ext cx="5161448" cy="3037639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87F676AC-6D54-4C6D-8B92-8A71DC14310B}"/>
              </a:ext>
            </a:extLst>
          </p:cNvPr>
          <p:cNvSpPr/>
          <p:nvPr/>
        </p:nvSpPr>
        <p:spPr>
          <a:xfrm>
            <a:off x="5684401" y="105239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000" dirty="0"/>
              <a:t>За участь у циклі робіт </a:t>
            </a:r>
            <a:r>
              <a:rPr lang="uk-UA" sz="2000" i="1" dirty="0"/>
              <a:t>«Розробка принципів наддалекої низькочастотної інтерферометрії, створення мережі радіоінтерферометрів для космічних досліджень і спостереження на ній» </a:t>
            </a:r>
            <a:r>
              <a:rPr lang="uk-UA" sz="2000" dirty="0"/>
              <a:t>співробітники обсерваторії (В. Г. </a:t>
            </a:r>
            <a:r>
              <a:rPr lang="uk-UA" sz="2000" dirty="0" err="1"/>
              <a:t>Булацен</a:t>
            </a:r>
            <a:r>
              <a:rPr lang="uk-UA" sz="2000" dirty="0"/>
              <a:t>, А. І. </a:t>
            </a:r>
            <a:r>
              <a:rPr lang="uk-UA" sz="2000" dirty="0" err="1"/>
              <a:t>Браженко</a:t>
            </a:r>
            <a:r>
              <a:rPr lang="uk-UA" sz="2000" dirty="0"/>
              <a:t>) одержали в 1997 р. Державну премію України в галузі науки і техніки.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E57637-96C3-4818-8EA5-023DE3E9E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929" y="3558837"/>
            <a:ext cx="1597126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12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0C571-A093-40B9-BD67-E3C3A34E3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20" y="0"/>
            <a:ext cx="10131425" cy="640359"/>
          </a:xfrm>
        </p:spPr>
        <p:txBody>
          <a:bodyPr>
            <a:normAutofit/>
          </a:bodyPr>
          <a:lstStyle/>
          <a:p>
            <a:pPr algn="ctr"/>
            <a:r>
              <a:rPr lang="uk-UA" b="1" dirty="0"/>
              <a:t>Радіотелескоп     УРАН-2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175BE9A-5EFB-4FD3-9006-E23804CD9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24" y="536895"/>
            <a:ext cx="11929145" cy="1499947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uk-UA" dirty="0"/>
              <a:t>На основі постійного удосконалення технічних можливостей радіотелескопу УРАН-2 у останні роки значно розширено діапазон досліджень — розпочато моніторинг радіовипромінювання Сонця, поляриметричні дослідження радіовипромінювання космічних об'єктів. Оснащення радіотелескопу УРАН-2 широкосмуговим приймально-</a:t>
            </a:r>
            <a:r>
              <a:rPr lang="uk-UA" dirty="0" err="1"/>
              <a:t>реєструючим</a:t>
            </a:r>
            <a:r>
              <a:rPr lang="uk-UA" dirty="0"/>
              <a:t> обладнанням нового покоління дасть змогу і надалі зберегти світовий рівень та пріоритет української радіоастрономії. Дослідження на  УРАН-2 виконуються у кооперації з вітчизняними та зарубіжними науковими установами.</a:t>
            </a: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D7870B19-BD88-4944-87DF-61748E8FED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12294" y="2144143"/>
            <a:ext cx="7984711" cy="2280296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9A04CA-0CDF-4DB5-AB43-78BF7952F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446" y="4492306"/>
            <a:ext cx="7827881" cy="2280296"/>
          </a:xfrm>
          <a:prstGeom prst="rect">
            <a:avLst/>
          </a:prstGeom>
        </p:spPr>
      </p:pic>
      <p:sp>
        <p:nvSpPr>
          <p:cNvPr id="11" name="Місце для вмісту 2">
            <a:extLst>
              <a:ext uri="{FF2B5EF4-FFF2-40B4-BE49-F238E27FC236}">
                <a16:creationId xmlns:a16="http://schemas.microsoft.com/office/drawing/2014/main" id="{F222F70A-442F-45AF-B9FB-A8A1E10E8557}"/>
              </a:ext>
            </a:extLst>
          </p:cNvPr>
          <p:cNvSpPr txBox="1">
            <a:spLocks/>
          </p:cNvSpPr>
          <p:nvPr/>
        </p:nvSpPr>
        <p:spPr>
          <a:xfrm>
            <a:off x="489585" y="2906031"/>
            <a:ext cx="1231612" cy="738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000" b="1" dirty="0"/>
              <a:t>Сонце</a:t>
            </a:r>
          </a:p>
        </p:txBody>
      </p:sp>
      <p:sp>
        <p:nvSpPr>
          <p:cNvPr id="12" name="Місце для вмісту 2">
            <a:extLst>
              <a:ext uri="{FF2B5EF4-FFF2-40B4-BE49-F238E27FC236}">
                <a16:creationId xmlns:a16="http://schemas.microsoft.com/office/drawing/2014/main" id="{3D59F938-6D86-4E87-9125-278294DF07DF}"/>
              </a:ext>
            </a:extLst>
          </p:cNvPr>
          <p:cNvSpPr txBox="1">
            <a:spLocks/>
          </p:cNvSpPr>
          <p:nvPr/>
        </p:nvSpPr>
        <p:spPr>
          <a:xfrm>
            <a:off x="1824834" y="5245803"/>
            <a:ext cx="1231612" cy="738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000" b="1" dirty="0"/>
              <a:t>Юпітер</a:t>
            </a:r>
          </a:p>
        </p:txBody>
      </p:sp>
    </p:spTree>
    <p:extLst>
      <p:ext uri="{BB962C8B-B14F-4D97-AF65-F5344CB8AC3E}">
        <p14:creationId xmlns:p14="http://schemas.microsoft.com/office/powerpoint/2010/main" val="1603324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0AAA7-B00B-4157-946B-C763A5022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76170"/>
            <a:ext cx="10131425" cy="75500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/>
              <a:t>Досягнення  ПГО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12573B-2836-4CC7-A2B9-FB95DB894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670" y="501444"/>
            <a:ext cx="10888909" cy="6180385"/>
          </a:xfrm>
        </p:spPr>
        <p:txBody>
          <a:bodyPr>
            <a:normAutofit fontScale="92500" lnSpcReduction="20000"/>
          </a:bodyPr>
          <a:lstStyle/>
          <a:p>
            <a:r>
              <a:rPr lang="uk-UA" sz="2400" dirty="0"/>
              <a:t>Створення   гравіметричної     карти    України</a:t>
            </a:r>
          </a:p>
          <a:p>
            <a:pPr marL="0" indent="0">
              <a:buNone/>
            </a:pPr>
            <a:endParaRPr lang="uk-UA" sz="2400" dirty="0"/>
          </a:p>
          <a:p>
            <a:pPr marL="0" indent="0">
              <a:buNone/>
            </a:pPr>
            <a:endParaRPr lang="uk-UA" sz="2400" dirty="0"/>
          </a:p>
          <a:p>
            <a:pPr marL="0" indent="0">
              <a:buNone/>
            </a:pPr>
            <a:endParaRPr lang="uk-UA" sz="2400" dirty="0"/>
          </a:p>
          <a:p>
            <a:r>
              <a:rPr lang="uk-UA" sz="2400" dirty="0"/>
              <a:t>Вперше у світі за астрономічними спостереженнями Полтавської гравіметричної обсерваторії обчислена добова нутація, що підтвердило наявність рідинного ядра Землі</a:t>
            </a:r>
          </a:p>
          <a:p>
            <a:endParaRPr lang="uk-UA" sz="2400" dirty="0"/>
          </a:p>
          <a:p>
            <a:pPr marL="0" indent="0">
              <a:buNone/>
            </a:pPr>
            <a:endParaRPr lang="uk-UA" sz="2400" dirty="0"/>
          </a:p>
          <a:p>
            <a:r>
              <a:rPr lang="uk-UA" sz="2400" dirty="0"/>
              <a:t>На підставі багаторічних спостережень динаміки земної поверхні розроблена методика прогнозування сезонних вертикальних рухів шарів ґрунтів виключно за даними атмосферних опадів</a:t>
            </a:r>
          </a:p>
          <a:p>
            <a:endParaRPr lang="uk-UA" sz="2400" dirty="0"/>
          </a:p>
          <a:p>
            <a:endParaRPr lang="uk-UA" sz="2400" dirty="0"/>
          </a:p>
          <a:p>
            <a:r>
              <a:rPr lang="uk-UA" sz="2400" dirty="0"/>
              <a:t>Полтавський ряд спостережень яскравих зірок не має аналогів у світовій практиці широтних спостережень</a:t>
            </a:r>
          </a:p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3DF3EF-54E5-4B0E-8483-66E98EFA7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165" y="596283"/>
            <a:ext cx="2266160" cy="15449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008DB-619B-4562-89A8-D79A4191C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800" y="2587709"/>
            <a:ext cx="1658459" cy="168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36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ображення 4" descr="світлі плями">
            <a:extLst>
              <a:ext uri="{FF2B5EF4-FFF2-40B4-BE49-F238E27FC236}">
                <a16:creationId xmlns:a16="http://schemas.microsoft.com/office/drawing/2014/main" id="{20A520D0-11CF-4639-8537-F56A8A2FD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BCB7C-A6FC-4118-9027-468ECFDE6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1655" y="221533"/>
            <a:ext cx="7197726" cy="471336"/>
          </a:xfrm>
        </p:spPr>
        <p:txBody>
          <a:bodyPr rtlCol="0">
            <a:normAutofit fontScale="90000"/>
          </a:bodyPr>
          <a:lstStyle/>
          <a:p>
            <a:pPr rtl="0"/>
            <a:r>
              <a:rPr lang="uk-UA" b="1" dirty="0"/>
              <a:t>Джерела   інформації: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B64FA72-B055-4AE3-A6FD-8071BD687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059" y="805335"/>
            <a:ext cx="11585195" cy="5831132"/>
          </a:xfrm>
        </p:spPr>
        <p:txBody>
          <a:bodyPr rtlCol="0">
            <a:normAutofit/>
          </a:bodyPr>
          <a:lstStyle/>
          <a:p>
            <a:pPr algn="l"/>
            <a:r>
              <a:rPr lang="uk-UA" sz="2400" b="1" dirty="0"/>
              <a:t>1. Полтавська гравіметрична обсерваторія </a:t>
            </a:r>
          </a:p>
          <a:p>
            <a:pPr algn="l"/>
            <a:r>
              <a:rPr lang="uk-UA" sz="2400" b="1" dirty="0"/>
              <a:t>         </a:t>
            </a:r>
            <a:r>
              <a:rPr lang="en-US" sz="2400" dirty="0">
                <a:solidFill>
                  <a:srgbClr val="92D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http://pgo.geoplanet.org/index.html</a:t>
            </a:r>
            <a:endParaRPr lang="uk-UA" sz="2400" dirty="0">
              <a:solidFill>
                <a:srgbClr val="92D050"/>
              </a:solidFill>
            </a:endParaRPr>
          </a:p>
          <a:p>
            <a:pPr algn="l"/>
            <a:endParaRPr lang="uk-UA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l"/>
            <a:r>
              <a:rPr lang="uk-UA" sz="2400" b="1" dirty="0"/>
              <a:t>2. Національна академія наук </a:t>
            </a:r>
            <a:r>
              <a:rPr lang="uk-UA" sz="2400" b="1" dirty="0" err="1"/>
              <a:t>україни</a:t>
            </a:r>
            <a:r>
              <a:rPr lang="uk-UA" sz="2400" b="1" dirty="0"/>
              <a:t> </a:t>
            </a:r>
          </a:p>
          <a:p>
            <a:pPr algn="l"/>
            <a:r>
              <a:rPr lang="uk-UA" sz="2400" b="1" dirty="0"/>
              <a:t>         </a:t>
            </a:r>
            <a:r>
              <a:rPr lang="en-US" sz="2400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http://www.nas.gov.ua/UA/Org/About/Pages/default.aspx?OrgID=0000535</a:t>
            </a:r>
            <a:endParaRPr lang="uk-UA" sz="2400" dirty="0">
              <a:solidFill>
                <a:srgbClr val="92D050"/>
              </a:solidFill>
            </a:endParaRPr>
          </a:p>
          <a:p>
            <a:pPr algn="l"/>
            <a:endParaRPr lang="uk-UA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l"/>
            <a:r>
              <a:rPr lang="uk-UA" sz="2400" b="1" dirty="0"/>
              <a:t>3. Вікіпедія </a:t>
            </a:r>
          </a:p>
          <a:p>
            <a:pPr algn="l"/>
            <a:r>
              <a:rPr lang="uk-UA" sz="2400" dirty="0">
                <a:solidFill>
                  <a:srgbClr val="92D050"/>
                </a:solidFill>
              </a:rPr>
              <a:t>         </a:t>
            </a:r>
            <a:r>
              <a:rPr lang="en-US" sz="2400" dirty="0">
                <a:solidFill>
                  <a:srgbClr val="92D05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https://cutt.ly/gjx5QR0</a:t>
            </a:r>
            <a:r>
              <a:rPr lang="uk-UA" sz="2400" dirty="0">
                <a:solidFill>
                  <a:srgbClr val="92D05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uk-UA" sz="2400" dirty="0">
              <a:solidFill>
                <a:srgbClr val="92D050"/>
              </a:solidFill>
            </a:endParaRPr>
          </a:p>
          <a:p>
            <a:pPr algn="l"/>
            <a:endParaRPr lang="uk-UA" sz="2400" b="1" dirty="0"/>
          </a:p>
          <a:p>
            <a:pPr algn="l"/>
            <a:r>
              <a:rPr lang="uk-UA" sz="2400" dirty="0"/>
              <a:t>4. </a:t>
            </a:r>
            <a:r>
              <a:rPr lang="uk-UA" sz="2400" b="1" dirty="0"/>
              <a:t>Інститут  геофізики ім. </a:t>
            </a:r>
            <a:r>
              <a:rPr lang="uk-UA" sz="2400" b="1" dirty="0" err="1"/>
              <a:t>С.І.Субботіна</a:t>
            </a:r>
            <a:r>
              <a:rPr lang="uk-UA" sz="2400" b="1" dirty="0"/>
              <a:t> </a:t>
            </a:r>
          </a:p>
          <a:p>
            <a:pPr algn="l"/>
            <a:r>
              <a:rPr lang="uk-UA" sz="2400" dirty="0"/>
              <a:t>       </a:t>
            </a:r>
            <a:r>
              <a:rPr lang="en-US" sz="2400" dirty="0">
                <a:solidFill>
                  <a:srgbClr val="92D05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http://www.igph.kiev.ua/ukr/structure/poltava.html</a:t>
            </a:r>
            <a:endParaRPr lang="uk-UA" sz="2400" dirty="0">
              <a:solidFill>
                <a:srgbClr val="92D050"/>
              </a:solidFill>
            </a:endParaRPr>
          </a:p>
          <a:p>
            <a:pPr algn="l"/>
            <a:endParaRPr lang="uk-UA" sz="2400" b="1" dirty="0"/>
          </a:p>
          <a:p>
            <a:pPr algn="l"/>
            <a:endParaRPr lang="uk-UA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l"/>
            <a:endParaRPr lang="uk-UA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l"/>
            <a:endParaRPr lang="uk-UA" dirty="0"/>
          </a:p>
          <a:p>
            <a:pPr marL="342900" indent="-342900" algn="l">
              <a:buFont typeface="Arial"/>
              <a:buAutoNum type="arabicPeriod"/>
            </a:pPr>
            <a:endParaRPr lang="uk-UA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2900" indent="-342900" algn="l">
              <a:buAutoNum type="arabicPeriod"/>
            </a:pPr>
            <a:endParaRPr lang="uk-UA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2900" indent="-342900" algn="l">
              <a:buAutoNum type="arabicPeriod"/>
            </a:pPr>
            <a:endParaRPr lang="uk-UA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2900" indent="-342900" algn="l">
              <a:buAutoNum type="arabicPeriod"/>
            </a:pPr>
            <a:endParaRPr lang="uk-UA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30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ображення 4" descr="нічне небо з горами далеко на горизонті">
            <a:extLst>
              <a:ext uri="{FF2B5EF4-FFF2-40B4-BE49-F238E27FC236}">
                <a16:creationId xmlns:a16="http://schemas.microsoft.com/office/drawing/2014/main" id="{7C454B0C-0819-4D56-9275-BCE254DA6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C7600-5BA8-4A54-887F-74AF87750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9974" y="838379"/>
            <a:ext cx="5020507" cy="2421464"/>
          </a:xfrm>
        </p:spPr>
        <p:txBody>
          <a:bodyPr rtlCol="0">
            <a:noAutofit/>
          </a:bodyPr>
          <a:lstStyle/>
          <a:p>
            <a:pPr algn="ctr"/>
            <a:r>
              <a:rPr lang="uk-UA" sz="5400" b="1" dirty="0"/>
              <a:t>Полтавська гравіметрична обсерваторія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584786-6548-4BB4-95FD-977AD1F36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8040" y="3807775"/>
            <a:ext cx="4369703" cy="686287"/>
          </a:xfrm>
        </p:spPr>
        <p:txBody>
          <a:bodyPr rtlCol="0">
            <a:noAutofit/>
          </a:bodyPr>
          <a:lstStyle/>
          <a:p>
            <a:r>
              <a:rPr lang="uk-UA" sz="2400" b="1" dirty="0"/>
              <a:t>Інституту геофізики імені </a:t>
            </a:r>
            <a:r>
              <a:rPr lang="uk-UA" sz="2400" b="1" dirty="0" err="1"/>
              <a:t>С.І.Субботіна</a:t>
            </a:r>
            <a:r>
              <a:rPr lang="uk-UA" sz="2400" b="1" dirty="0"/>
              <a:t> НАН України</a:t>
            </a:r>
            <a:endParaRPr lang="uk-UA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B585F8-89D9-4D72-B5EC-DFD5C398E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67" y="367818"/>
            <a:ext cx="6891888" cy="5168916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839F503F-1A3B-4F0A-A3A7-FEFE6336DC9A}"/>
              </a:ext>
            </a:extLst>
          </p:cNvPr>
          <p:cNvSpPr/>
          <p:nvPr/>
        </p:nvSpPr>
        <p:spPr>
          <a:xfrm>
            <a:off x="5620624" y="5484501"/>
            <a:ext cx="6602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FF00"/>
                </a:solidFill>
              </a:rPr>
              <a:t>Виконав:    вчитель     фізики      та      астрономії </a:t>
            </a:r>
          </a:p>
          <a:p>
            <a:r>
              <a:rPr lang="uk-UA" sz="2400" b="1" dirty="0">
                <a:solidFill>
                  <a:srgbClr val="FFFF00"/>
                </a:solidFill>
              </a:rPr>
              <a:t>                     </a:t>
            </a:r>
            <a:r>
              <a:rPr lang="uk-UA" sz="2400" b="1" dirty="0" err="1">
                <a:solidFill>
                  <a:srgbClr val="FFFF00"/>
                </a:solidFill>
              </a:rPr>
              <a:t>Степненського</a:t>
            </a:r>
            <a:r>
              <a:rPr lang="uk-UA" sz="2400" b="1" dirty="0">
                <a:solidFill>
                  <a:srgbClr val="FFFF00"/>
                </a:solidFill>
              </a:rPr>
              <a:t> НВК  Коломацької ОТГ</a:t>
            </a:r>
          </a:p>
          <a:p>
            <a:r>
              <a:rPr lang="uk-UA" sz="2400" b="1" dirty="0">
                <a:solidFill>
                  <a:srgbClr val="FFFF00"/>
                </a:solidFill>
              </a:rPr>
              <a:t>                                        Заєць Ю.А.</a:t>
            </a:r>
          </a:p>
        </p:txBody>
      </p:sp>
    </p:spTree>
    <p:extLst>
      <p:ext uri="{BB962C8B-B14F-4D97-AF65-F5344CB8AC3E}">
        <p14:creationId xmlns:p14="http://schemas.microsoft.com/office/powerpoint/2010/main" val="3417721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9F444-FCBD-B140-9C05-E443FA080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947" y="-107311"/>
            <a:ext cx="6143423" cy="805686"/>
          </a:xfrm>
        </p:spPr>
        <p:txBody>
          <a:bodyPr rtlCol="0">
            <a:normAutofit/>
          </a:bodyPr>
          <a:lstStyle/>
          <a:p>
            <a:pPr rtl="0"/>
            <a:r>
              <a:rPr lang="uk-UA" b="1" dirty="0"/>
              <a:t>Заснування  обсерваторії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BADBF8-9F57-437D-B509-0C9875526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2" y="860319"/>
            <a:ext cx="8844426" cy="12715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err="1"/>
              <a:t>Полтавська</a:t>
            </a:r>
            <a:r>
              <a:rPr lang="ru-RU" sz="2800" dirty="0"/>
              <a:t> </a:t>
            </a:r>
            <a:r>
              <a:rPr lang="ru-RU" sz="2800" dirty="0" err="1"/>
              <a:t>гравіметрична</a:t>
            </a:r>
            <a:r>
              <a:rPr lang="ru-RU" sz="2800" dirty="0"/>
              <a:t> </a:t>
            </a:r>
            <a:r>
              <a:rPr lang="ru-RU" sz="2800" dirty="0" err="1"/>
              <a:t>обсерваторія</a:t>
            </a:r>
            <a:r>
              <a:rPr lang="ru-RU" sz="2800" dirty="0"/>
              <a:t>, заснована у 1926 </a:t>
            </a:r>
            <a:r>
              <a:rPr lang="ru-RU" sz="2800" dirty="0" err="1"/>
              <a:t>році</a:t>
            </a:r>
            <a:r>
              <a:rPr lang="ru-RU" sz="2800" dirty="0"/>
              <a:t> з </a:t>
            </a:r>
            <a:r>
              <a:rPr lang="ru-RU" sz="2800" dirty="0" err="1"/>
              <a:t>ініціативи</a:t>
            </a:r>
            <a:r>
              <a:rPr lang="ru-RU" sz="2800" dirty="0"/>
              <a:t> </a:t>
            </a:r>
            <a:r>
              <a:rPr lang="ru-RU" sz="2800" dirty="0" err="1"/>
              <a:t>відомого</a:t>
            </a:r>
            <a:r>
              <a:rPr lang="ru-RU" sz="2800" dirty="0"/>
              <a:t> астронома і </a:t>
            </a:r>
            <a:r>
              <a:rPr lang="ru-RU" sz="2800" dirty="0" err="1"/>
              <a:t>геофізика</a:t>
            </a:r>
            <a:r>
              <a:rPr lang="ru-RU" sz="2800" dirty="0"/>
              <a:t> </a:t>
            </a:r>
            <a:r>
              <a:rPr lang="ru-RU" sz="2800" dirty="0" err="1"/>
              <a:t>Олександра</a:t>
            </a:r>
            <a:r>
              <a:rPr lang="ru-RU" sz="2800" dirty="0"/>
              <a:t> Яковича Орлова (23.03.1880 - 28.01.1954)</a:t>
            </a:r>
            <a:endParaRPr lang="uk-UA" sz="2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FBC6B2-F797-4507-8891-058C4C7C8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408" y="117595"/>
            <a:ext cx="3007922" cy="40284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5D8107-C5D9-4200-9BCA-5EFB010F9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69" y="2534001"/>
            <a:ext cx="5371289" cy="4028467"/>
          </a:xfrm>
          <a:prstGeom prst="rect">
            <a:avLst/>
          </a:prstGeom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21BEF54C-33BC-4282-B80B-1096A68FADB8}"/>
              </a:ext>
            </a:extLst>
          </p:cNvPr>
          <p:cNvSpPr/>
          <p:nvPr/>
        </p:nvSpPr>
        <p:spPr>
          <a:xfrm>
            <a:off x="5923659" y="4726172"/>
            <a:ext cx="6143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</a:rPr>
              <a:t>На </a:t>
            </a:r>
            <a:r>
              <a:rPr lang="ru-RU" sz="2400" dirty="0" err="1">
                <a:latin typeface="Arial" panose="020B0604020202020204" pitchFamily="34" charset="0"/>
              </a:rPr>
              <a:t>фасаді</a:t>
            </a:r>
            <a:r>
              <a:rPr lang="ru-RU" sz="2400" dirty="0">
                <a:latin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</a:rPr>
              <a:t>будинку</a:t>
            </a:r>
            <a:r>
              <a:rPr lang="ru-RU" sz="2400" dirty="0">
                <a:latin typeface="Arial" panose="020B0604020202020204" pitchFamily="34" charset="0"/>
              </a:rPr>
              <a:t> ПГО у 1984 р. </a:t>
            </a:r>
            <a:r>
              <a:rPr lang="ru-RU" sz="2400" dirty="0" err="1">
                <a:latin typeface="Arial" panose="020B0604020202020204" pitchFamily="34" charset="0"/>
              </a:rPr>
              <a:t>встановлено</a:t>
            </a:r>
            <a:r>
              <a:rPr lang="ru-RU" sz="2400" dirty="0">
                <a:latin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</a:rPr>
              <a:t>меморіальну</a:t>
            </a:r>
            <a:r>
              <a:rPr lang="ru-RU" sz="2400" dirty="0">
                <a:latin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</a:rPr>
              <a:t>дошку</a:t>
            </a:r>
            <a:r>
              <a:rPr lang="ru-RU" sz="2400" dirty="0">
                <a:latin typeface="Arial" panose="020B0604020202020204" pitchFamily="34" charset="0"/>
              </a:rPr>
              <a:t> О. Я. Орлову (скульптор В. І. </a:t>
            </a:r>
            <a:r>
              <a:rPr lang="ru-RU" sz="2400" dirty="0" err="1">
                <a:latin typeface="Arial" panose="020B0604020202020204" pitchFamily="34" charset="0"/>
              </a:rPr>
              <a:t>Білоус</a:t>
            </a:r>
            <a:r>
              <a:rPr lang="ru-RU" sz="2400" dirty="0">
                <a:latin typeface="Arial" panose="020B0604020202020204" pitchFamily="34" charset="0"/>
              </a:rPr>
              <a:t>)</a:t>
            </a:r>
            <a:endParaRPr lang="ru-RU" sz="24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824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36030-1E8E-4687-86E5-B7882C2F7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-92278"/>
            <a:ext cx="10131425" cy="897622"/>
          </a:xfrm>
        </p:spPr>
        <p:txBody>
          <a:bodyPr/>
          <a:lstStyle/>
          <a:p>
            <a:pPr algn="ctr"/>
            <a:r>
              <a:rPr lang="uk-UA" b="1" dirty="0"/>
              <a:t>ІСТОРІЯ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BAF4844-327E-4EFF-A981-6A7984DAC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92" y="715939"/>
            <a:ext cx="11881607" cy="2713062"/>
          </a:xfrm>
        </p:spPr>
        <p:txBody>
          <a:bodyPr/>
          <a:lstStyle/>
          <a:p>
            <a:r>
              <a:rPr lang="uk-UA" sz="2400" dirty="0"/>
              <a:t>Спочатку Полтавська гравіметрична обсерваторія підпорядковувалась Українській Головній палаті мір та ваг.</a:t>
            </a:r>
          </a:p>
          <a:p>
            <a:r>
              <a:rPr lang="uk-UA" sz="2400" dirty="0"/>
              <a:t>У 1936 р. передана Академії наук УРСР.</a:t>
            </a:r>
          </a:p>
          <a:p>
            <a:r>
              <a:rPr lang="uk-UA" sz="2400" dirty="0"/>
              <a:t>З 1964 р. увійшла до складу Інституту геофізики ім. С. І. </a:t>
            </a:r>
            <a:r>
              <a:rPr lang="uk-UA" sz="2400" dirty="0" err="1"/>
              <a:t>Субботіна</a:t>
            </a:r>
            <a:r>
              <a:rPr lang="uk-UA" sz="2400" dirty="0"/>
              <a:t> як філіал цього інституту.</a:t>
            </a: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E72DEE-76B0-4906-BBDF-FA46B9009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34" y="3248727"/>
            <a:ext cx="6398526" cy="32066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854CF6-1602-4618-AA4E-A4D25E55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829" y="3253349"/>
            <a:ext cx="4306537" cy="320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59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9E2D8-E0B1-4BC0-87F0-D311311E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375" y="-52056"/>
            <a:ext cx="6470008" cy="717750"/>
          </a:xfrm>
        </p:spPr>
        <p:txBody>
          <a:bodyPr/>
          <a:lstStyle/>
          <a:p>
            <a:r>
              <a:rPr lang="uk-UA" b="1" dirty="0"/>
              <a:t>  Розташування   обсерваторії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AC337AD-0F25-4B63-BB26-10E7E396C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952" y="737694"/>
            <a:ext cx="7267323" cy="175112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err="1"/>
              <a:t>Будинок</a:t>
            </a:r>
            <a:r>
              <a:rPr lang="ru-RU" sz="2400" dirty="0"/>
              <a:t>, у </a:t>
            </a:r>
            <a:r>
              <a:rPr lang="ru-RU" sz="2400" dirty="0" err="1"/>
              <a:t>якому</a:t>
            </a:r>
            <a:r>
              <a:rPr lang="ru-RU" sz="2400" dirty="0"/>
              <a:t> </a:t>
            </a:r>
            <a:r>
              <a:rPr lang="ru-RU" sz="2400" dirty="0" err="1"/>
              <a:t>розміщується</a:t>
            </a:r>
            <a:r>
              <a:rPr lang="ru-RU" sz="2400" dirty="0"/>
              <a:t> </a:t>
            </a:r>
            <a:r>
              <a:rPr lang="ru-RU" sz="2400" dirty="0" err="1"/>
              <a:t>обсерваторія</a:t>
            </a:r>
            <a:r>
              <a:rPr lang="ru-RU" sz="2400" dirty="0"/>
              <a:t>, належав </a:t>
            </a:r>
            <a:r>
              <a:rPr lang="ru-RU" sz="2400" dirty="0" err="1"/>
              <a:t>всесвітньо</a:t>
            </a:r>
            <a:r>
              <a:rPr lang="ru-RU" sz="2400" dirty="0"/>
              <a:t> </a:t>
            </a:r>
            <a:r>
              <a:rPr lang="ru-RU" sz="2400" dirty="0" err="1"/>
              <a:t>відомому</a:t>
            </a:r>
            <a:r>
              <a:rPr lang="ru-RU" sz="2400" dirty="0"/>
              <a:t> художнику </a:t>
            </a:r>
            <a:r>
              <a:rPr lang="ru-RU" sz="2400" dirty="0" err="1"/>
              <a:t>Григорію</a:t>
            </a:r>
            <a:r>
              <a:rPr lang="ru-RU" sz="2400" dirty="0"/>
              <a:t> </a:t>
            </a:r>
            <a:r>
              <a:rPr lang="ru-RU" sz="2400" dirty="0" err="1"/>
              <a:t>Мясоєдову</a:t>
            </a:r>
            <a:r>
              <a:rPr lang="ru-RU" sz="2400" dirty="0"/>
              <a:t>.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побудований</a:t>
            </a:r>
            <a:r>
              <a:rPr lang="ru-RU" sz="2400" dirty="0"/>
              <a:t> на початку 20-го </a:t>
            </a:r>
            <a:r>
              <a:rPr lang="ru-RU" sz="2400" dirty="0" err="1"/>
              <a:t>століття</a:t>
            </a:r>
            <a:r>
              <a:rPr lang="ru-RU" sz="2400" dirty="0"/>
              <a:t>, а сам художник </a:t>
            </a:r>
            <a:r>
              <a:rPr lang="ru-RU" sz="2400" dirty="0" err="1"/>
              <a:t>похований</a:t>
            </a:r>
            <a:r>
              <a:rPr lang="ru-RU" sz="2400" dirty="0"/>
              <a:t> </a:t>
            </a:r>
            <a:r>
              <a:rPr lang="ru-RU" sz="2400" dirty="0" err="1"/>
              <a:t>неподалік</a:t>
            </a:r>
            <a:r>
              <a:rPr lang="ru-RU" sz="2400" dirty="0"/>
              <a:t>.</a:t>
            </a:r>
          </a:p>
          <a:p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44404587-F65F-4D7F-971A-AB0BCA8692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96640" y="665694"/>
            <a:ext cx="3170479" cy="4319455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94932A-E98A-479D-B897-D517EE771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191" y="2560818"/>
            <a:ext cx="3170479" cy="42263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39FEB3-5ECA-464C-9D7C-45D014769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18" y="2317538"/>
            <a:ext cx="4142605" cy="31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16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8652B-B439-4AB5-8773-417F1E05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58" y="0"/>
            <a:ext cx="11853644" cy="1456267"/>
          </a:xfrm>
        </p:spPr>
        <p:txBody>
          <a:bodyPr rtlCol="0">
            <a:noAutofit/>
          </a:bodyPr>
          <a:lstStyle/>
          <a:p>
            <a:r>
              <a:rPr lang="ru-RU" b="1" dirty="0" err="1"/>
              <a:t>Основними</a:t>
            </a:r>
            <a:r>
              <a:rPr lang="ru-RU" b="1" dirty="0"/>
              <a:t>  </a:t>
            </a:r>
            <a:r>
              <a:rPr lang="ru-RU" b="1" dirty="0" err="1"/>
              <a:t>напрямами</a:t>
            </a:r>
            <a:r>
              <a:rPr lang="ru-RU" b="1" dirty="0"/>
              <a:t>  </a:t>
            </a:r>
            <a:r>
              <a:rPr lang="ru-RU" b="1" dirty="0" err="1"/>
              <a:t>наукової</a:t>
            </a:r>
            <a:r>
              <a:rPr lang="ru-RU" b="1" dirty="0"/>
              <a:t>  </a:t>
            </a:r>
            <a:r>
              <a:rPr lang="ru-RU" b="1" dirty="0" err="1"/>
              <a:t>діяльності</a:t>
            </a:r>
            <a:r>
              <a:rPr lang="ru-RU" b="1" dirty="0"/>
              <a:t>  ПГО є:</a:t>
            </a:r>
            <a:br>
              <a:rPr lang="ru-RU" b="1" dirty="0"/>
            </a:br>
            <a:endParaRPr lang="uk-UA" b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09D34D0-E793-44E5-AC56-0954BBCA0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16" y="1212677"/>
            <a:ext cx="11425805" cy="5204901"/>
          </a:xfrm>
        </p:spPr>
        <p:txBody>
          <a:bodyPr>
            <a:normAutofit lnSpcReduction="10000"/>
          </a:bodyPr>
          <a:lstStyle/>
          <a:p>
            <a:r>
              <a:rPr lang="uk-UA" sz="2800" dirty="0"/>
              <a:t>Вивчення динаміки земної кори та сили тяжіння на основі геодезичних та геофізичних спостережень.</a:t>
            </a:r>
          </a:p>
          <a:p>
            <a:endParaRPr lang="uk-UA" sz="2800" dirty="0"/>
          </a:p>
          <a:p>
            <a:r>
              <a:rPr lang="uk-UA" sz="2800" dirty="0"/>
              <a:t>Геофізичні дослідження з проблеми прогнозу землетрусів.</a:t>
            </a:r>
          </a:p>
          <a:p>
            <a:endParaRPr lang="uk-UA" sz="2800" dirty="0"/>
          </a:p>
          <a:p>
            <a:r>
              <a:rPr lang="uk-UA" sz="2800" dirty="0"/>
              <a:t>Вивчення обертового руху Землі та пов’язаних з ним геодинамічних явищ методами космічної геодезії та оптичної астрометрії.</a:t>
            </a:r>
          </a:p>
          <a:p>
            <a:endParaRPr lang="uk-UA" sz="2800" dirty="0"/>
          </a:p>
          <a:p>
            <a:r>
              <a:rPr lang="uk-UA" sz="2800" dirty="0"/>
              <a:t>Вивчення джерел космічного радіовипромінювання у декаметровому діапазоні радіохвиль.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29390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E241E-3110-4B1C-B9B0-F17B90FE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92" y="-163296"/>
            <a:ext cx="10131425" cy="8764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0"/>
            <a:r>
              <a:rPr lang="uk-UA" b="1" dirty="0"/>
              <a:t>Відділи  обсерваторії</a:t>
            </a:r>
          </a:p>
        </p:txBody>
      </p:sp>
      <p:sp>
        <p:nvSpPr>
          <p:cNvPr id="8" name="Місце для тексту 7">
            <a:extLst>
              <a:ext uri="{FF2B5EF4-FFF2-40B4-BE49-F238E27FC236}">
                <a16:creationId xmlns:a16="http://schemas.microsoft.com/office/drawing/2014/main" id="{26F967BA-7D1E-4849-B367-8978120BA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3627" y="1020213"/>
            <a:ext cx="4122986" cy="359764"/>
          </a:xfrm>
        </p:spPr>
        <p:txBody>
          <a:bodyPr/>
          <a:lstStyle/>
          <a:p>
            <a:r>
              <a:rPr lang="uk-UA" sz="1800" b="1" u="sng" dirty="0"/>
              <a:t>ВІДДІЛ  ГЕОДИНАМІКИ</a:t>
            </a:r>
          </a:p>
          <a:p>
            <a:endParaRPr lang="uk-UA" dirty="0"/>
          </a:p>
        </p:txBody>
      </p:sp>
      <p:sp>
        <p:nvSpPr>
          <p:cNvPr id="9" name="Місце для вмісту 8">
            <a:extLst>
              <a:ext uri="{FF2B5EF4-FFF2-40B4-BE49-F238E27FC236}">
                <a16:creationId xmlns:a16="http://schemas.microsoft.com/office/drawing/2014/main" id="{3FE8316D-F2A7-41EF-B538-75773F0E2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869" y="901675"/>
            <a:ext cx="4996923" cy="4232387"/>
          </a:xfrm>
        </p:spPr>
        <p:txBody>
          <a:bodyPr>
            <a:normAutofit/>
          </a:bodyPr>
          <a:lstStyle/>
          <a:p>
            <a:pPr algn="just"/>
            <a:r>
              <a:rPr lang="uk-UA" dirty="0"/>
              <a:t>У відділі досліджують динаміку земної поверхні під дією варіацій зовнішніх гідрометеорологічних чинників на трьох геодинамічних </a:t>
            </a:r>
            <a:r>
              <a:rPr lang="uk-UA" dirty="0" err="1"/>
              <a:t>мікрополігонах</a:t>
            </a:r>
            <a:r>
              <a:rPr lang="uk-UA" dirty="0"/>
              <a:t>. На них здійснюється комплексний моніторинг переміщень верхнього шару земної поверхні на основі геодезичних, </a:t>
            </a:r>
            <a:r>
              <a:rPr lang="uk-UA" dirty="0" err="1"/>
              <a:t>екстензометричних</a:t>
            </a:r>
            <a:r>
              <a:rPr lang="uk-UA" dirty="0"/>
              <a:t> та </a:t>
            </a:r>
            <a:r>
              <a:rPr lang="uk-UA" dirty="0" err="1"/>
              <a:t>нахиломірних</a:t>
            </a:r>
            <a:r>
              <a:rPr lang="uk-UA" dirty="0"/>
              <a:t> спостережень сумісно з метеорологічними.</a:t>
            </a:r>
          </a:p>
          <a:p>
            <a:pPr algn="just"/>
            <a:r>
              <a:rPr lang="uk-UA" dirty="0"/>
              <a:t>Дані </a:t>
            </a:r>
            <a:r>
              <a:rPr lang="en-US" dirty="0"/>
              <a:t>GPS-</a:t>
            </a:r>
            <a:r>
              <a:rPr lang="uk-UA" dirty="0"/>
              <a:t>спостережень  використовуються Міжнародною службою обертання Землі. </a:t>
            </a:r>
          </a:p>
        </p:txBody>
      </p:sp>
      <p:sp>
        <p:nvSpPr>
          <p:cNvPr id="10" name="Місце для тексту 9">
            <a:extLst>
              <a:ext uri="{FF2B5EF4-FFF2-40B4-BE49-F238E27FC236}">
                <a16:creationId xmlns:a16="http://schemas.microsoft.com/office/drawing/2014/main" id="{73D46DEC-B758-4687-BA5F-DCBA89AE8F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5386" y="613544"/>
            <a:ext cx="5682724" cy="576262"/>
          </a:xfrm>
        </p:spPr>
        <p:txBody>
          <a:bodyPr/>
          <a:lstStyle/>
          <a:p>
            <a:pPr algn="ctr"/>
            <a:r>
              <a:rPr lang="uk-UA" sz="1800" b="1" u="sng" dirty="0"/>
              <a:t>ЛАБОРАТОРІЯ ДЕКАМЕТРОВОЇ</a:t>
            </a:r>
          </a:p>
          <a:p>
            <a:pPr algn="ctr"/>
            <a:r>
              <a:rPr lang="uk-UA" sz="1800" b="1" u="sng" dirty="0"/>
              <a:t>РАДІОАСТРОНОМІЇ</a:t>
            </a:r>
          </a:p>
        </p:txBody>
      </p:sp>
      <p:sp>
        <p:nvSpPr>
          <p:cNvPr id="11" name="Місце для вмісту 10">
            <a:extLst>
              <a:ext uri="{FF2B5EF4-FFF2-40B4-BE49-F238E27FC236}">
                <a16:creationId xmlns:a16="http://schemas.microsoft.com/office/drawing/2014/main" id="{D16AADB1-6103-4304-B54D-398CC799F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4778" y="1189806"/>
            <a:ext cx="5143768" cy="4422263"/>
          </a:xfrm>
        </p:spPr>
        <p:txBody>
          <a:bodyPr>
            <a:normAutofit/>
          </a:bodyPr>
          <a:lstStyle/>
          <a:p>
            <a:pPr algn="just"/>
            <a:r>
              <a:rPr lang="uk-UA" dirty="0"/>
              <a:t>На радіотелескопі УРАН-2, який є другим у світі за чутливістю декаметровим інструментом, спільно з Радіоастрономічним та Фізико-механічним інститутами НАН України досліджується тонка кутова просторова структура та спектри космічних радіоджерел, радіовипромінювання Сонця та Юпітера. Моніторинг радіовипромінювання Сонця, який вперше в Україні розпочато на УРАН-2 у 2005 році, відкриває широкі можливості застосування результатів цих спостережень у програмі «Космічна погода».</a:t>
            </a:r>
            <a:br>
              <a:rPr lang="uk-UA" dirty="0"/>
            </a:b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147628-16E2-4861-9912-59A852D70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48" y="4211458"/>
            <a:ext cx="3416093" cy="25620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ADA0E1-6153-4474-9BD8-0CC449FCA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048" y="4577941"/>
            <a:ext cx="7432062" cy="206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28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F4C70F-C3F1-4B1B-9709-291B2E072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99" y="-44453"/>
            <a:ext cx="6417578" cy="799750"/>
          </a:xfrm>
        </p:spPr>
        <p:txBody>
          <a:bodyPr/>
          <a:lstStyle/>
          <a:p>
            <a:pPr algn="ctr"/>
            <a:r>
              <a:rPr lang="uk-UA" b="1" dirty="0"/>
              <a:t>СПОСТЕРЕЖЕННЯ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C0B71FD-A808-49A3-B5E0-5926A07F9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24" y="647448"/>
            <a:ext cx="6570675" cy="364913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dirty="0"/>
              <a:t>З 1939 р. в обсерваторії здійснювались астрономічні спостереження за змінами широти Полтави за допомогою кількох інструментів - зеніт-телескопів </a:t>
            </a:r>
            <a:r>
              <a:rPr lang="uk-UA" sz="2400" dirty="0" err="1"/>
              <a:t>Цейсса</a:t>
            </a:r>
            <a:r>
              <a:rPr lang="uk-UA" sz="2400" dirty="0"/>
              <a:t> та </a:t>
            </a:r>
            <a:r>
              <a:rPr lang="uk-UA" sz="2400" dirty="0" err="1"/>
              <a:t>Бамберга</a:t>
            </a:r>
            <a:r>
              <a:rPr lang="uk-UA" sz="2400" dirty="0"/>
              <a:t>, </a:t>
            </a:r>
            <a:r>
              <a:rPr lang="uk-UA" sz="2400" dirty="0" err="1"/>
              <a:t>призмовї</a:t>
            </a:r>
            <a:r>
              <a:rPr lang="uk-UA" sz="2400" dirty="0"/>
              <a:t> астролябії </a:t>
            </a:r>
            <a:r>
              <a:rPr lang="uk-UA" sz="2400" dirty="0" err="1"/>
              <a:t>Данжона</a:t>
            </a:r>
            <a:r>
              <a:rPr lang="uk-UA" sz="2400" dirty="0"/>
              <a:t>, зеніт-телескопу ЗТЛ-180. Результати цих спостережень дозволили одержати важливі фундаментальні дані про рух земних полюсів, вивчити деякі тонкі ефекти обертання Землі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15C1B5-D28D-4487-BAB1-52968181C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269" y="3810978"/>
            <a:ext cx="4334314" cy="30470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989A5-E36A-4A24-9246-AC859374C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822" y="283533"/>
            <a:ext cx="3221374" cy="44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71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DADCD88-A594-440B-A762-5636DA19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817" y="-242502"/>
            <a:ext cx="5310231" cy="1182070"/>
          </a:xfrm>
        </p:spPr>
        <p:txBody>
          <a:bodyPr/>
          <a:lstStyle/>
          <a:p>
            <a:r>
              <a:rPr lang="uk-UA" b="1" dirty="0" err="1"/>
              <a:t>сПОСТЕРЕЖЕННЯ</a:t>
            </a:r>
            <a:endParaRPr lang="uk-UA" b="1" dirty="0"/>
          </a:p>
        </p:txBody>
      </p:sp>
      <p:sp>
        <p:nvSpPr>
          <p:cNvPr id="8" name="Місце для вмісту 7">
            <a:extLst>
              <a:ext uri="{FF2B5EF4-FFF2-40B4-BE49-F238E27FC236}">
                <a16:creationId xmlns:a16="http://schemas.microsoft.com/office/drawing/2014/main" id="{15A6102F-B0BF-4110-9E43-150107015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175" y="5013976"/>
            <a:ext cx="10486239" cy="18175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dirty="0"/>
              <a:t>На телескопі АВР-2 ведуться візуальні спостереження покриття зірок Місяцем (з 1964 р.), які виконуються в рамках відповідної міжнародної служби незмінним спостерігачем </a:t>
            </a:r>
            <a:r>
              <a:rPr lang="uk-UA" sz="2400" dirty="0" err="1"/>
              <a:t>Сінческулом</a:t>
            </a:r>
            <a:r>
              <a:rPr lang="uk-UA" sz="2400" dirty="0"/>
              <a:t> Борисом Пилиповичем уже більше 40 років.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3D9D5A-6A91-42AF-BF59-E50D15386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687" y="1384914"/>
            <a:ext cx="5464028" cy="35352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86F0B4-0540-442F-B863-5EE3ACA26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17" y="739010"/>
            <a:ext cx="5310231" cy="398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832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F1DF1E-36E3-406C-8CF7-DB13BB6470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5274BF-C111-4B7A-8D90-F7666D37C13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9310845B-7F19-4A9A-BEE4-BEF0501E1A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Футуристичне оформлення Небеса</Template>
  <TotalTime>0</TotalTime>
  <Words>953</Words>
  <Application>Microsoft Office PowerPoint</Application>
  <PresentationFormat>Широкий екран</PresentationFormat>
  <Paragraphs>106</Paragraphs>
  <Slides>18</Slides>
  <Notes>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Небеса</vt:lpstr>
      <vt:lpstr>Наукові  установи  полтавщини</vt:lpstr>
      <vt:lpstr>Полтавська гравіметрична обсерваторія</vt:lpstr>
      <vt:lpstr>Заснування  обсерваторії</vt:lpstr>
      <vt:lpstr>ІСТОРІЯ</vt:lpstr>
      <vt:lpstr>  Розташування   обсерваторії</vt:lpstr>
      <vt:lpstr>Основними  напрямами  наукової  діяльності  ПГО є: </vt:lpstr>
      <vt:lpstr>Відділи  обсерваторії</vt:lpstr>
      <vt:lpstr>СПОСТЕРЕЖЕННЯ</vt:lpstr>
      <vt:lpstr>сПОСТЕРЕЖЕННЯ</vt:lpstr>
      <vt:lpstr>СПОСТЕРЕЖЕННЯ</vt:lpstr>
      <vt:lpstr>СПОСТЕРЕЖЕННЯ</vt:lpstr>
      <vt:lpstr>Директори  ПГО </vt:lpstr>
      <vt:lpstr>ІНСТРУМЕНТИ  ОБСЕРВАТОРІЇ</vt:lpstr>
      <vt:lpstr>Радіотелескоп     УРАН-2 </vt:lpstr>
      <vt:lpstr>Радіотелескоп     УРАН-2</vt:lpstr>
      <vt:lpstr>Радіотелескоп     УРАН-2</vt:lpstr>
      <vt:lpstr>Досягнення  ПГО </vt:lpstr>
      <vt:lpstr>Джерела   інформації: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Полтавська гравіметрична обсерваторія</dc:title>
  <dc:subject>Астрономія</dc:subject>
  <dc:creator/>
  <cp:lastModifiedBy/>
  <cp:revision>1</cp:revision>
  <dcterms:created xsi:type="dcterms:W3CDTF">2021-01-05T20:40:44Z</dcterms:created>
  <dcterms:modified xsi:type="dcterms:W3CDTF">2021-03-02T20:25:29Z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