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29C6-329C-43D7-80C4-6D8970BE961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B5EA-F6B7-430F-ABA2-B2AB478BC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esktop\презентація\1280px-Artist’s_impression_of_the_pulsar_PSR_J03480432_and_its_white_dwarf_companion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504" y="0"/>
            <a:ext cx="9036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FFFF00"/>
                </a:solidFill>
              </a:rPr>
              <a:t>Еволюція зір. Білі карлики.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Фізично </a:t>
            </a:r>
            <a:r>
              <a:rPr lang="uk-UA" sz="4800" b="1" dirty="0">
                <a:solidFill>
                  <a:srgbClr val="FFFF00"/>
                </a:solidFill>
              </a:rPr>
              <a:t>- змінні зорі.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Нейтронні </a:t>
            </a:r>
            <a:r>
              <a:rPr lang="uk-UA" sz="4800" b="1" dirty="0">
                <a:solidFill>
                  <a:srgbClr val="FFFF00"/>
                </a:solidFill>
              </a:rPr>
              <a:t>зорі. 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Чорні </a:t>
            </a:r>
            <a:r>
              <a:rPr lang="uk-UA" sz="4800" b="1" dirty="0">
                <a:solidFill>
                  <a:srgbClr val="FFFF00"/>
                </a:solidFill>
              </a:rPr>
              <a:t>діри.</a:t>
            </a:r>
            <a:endParaRPr lang="ru-RU" sz="4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4293096"/>
            <a:ext cx="59046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>
                <a:solidFill>
                  <a:schemeClr val="accent3"/>
                </a:solidFill>
              </a:rPr>
              <a:t>Підотував</a:t>
            </a:r>
            <a:r>
              <a:rPr lang="uk-UA" sz="3200" dirty="0">
                <a:solidFill>
                  <a:schemeClr val="accent3"/>
                </a:solidFill>
              </a:rPr>
              <a:t> викладач фізики ПТУ-26 </a:t>
            </a:r>
            <a:r>
              <a:rPr lang="uk-UA" sz="3200" dirty="0" err="1">
                <a:solidFill>
                  <a:schemeClr val="accent3"/>
                </a:solidFill>
              </a:rPr>
              <a:t>м.Кременчука</a:t>
            </a:r>
            <a:endParaRPr lang="ru-RU" sz="3200" dirty="0">
              <a:solidFill>
                <a:schemeClr val="accent3"/>
              </a:solidFill>
            </a:endParaRPr>
          </a:p>
          <a:p>
            <a:r>
              <a:rPr lang="uk-UA" sz="3200" dirty="0" err="1">
                <a:solidFill>
                  <a:schemeClr val="accent3"/>
                </a:solidFill>
              </a:rPr>
              <a:t>Даньшин</a:t>
            </a:r>
            <a:r>
              <a:rPr lang="uk-UA" sz="3200" dirty="0">
                <a:solidFill>
                  <a:schemeClr val="accent3"/>
                </a:solidFill>
              </a:rPr>
              <a:t> Олександр Леонідович</a:t>
            </a:r>
            <a:endParaRPr lang="ru-RU" sz="3200" dirty="0">
              <a:solidFill>
                <a:schemeClr val="accent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lex\Desktop\презентація\Puls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 зорями маси, </a:t>
            </a:r>
            <a:r>
              <a:rPr lang="uk-UA" sz="3200" b="1" dirty="0" smtClean="0">
                <a:solidFill>
                  <a:srgbClr val="FFFF00"/>
                </a:solidFill>
              </a:rPr>
              <a:t>більшій </a:t>
            </a:r>
            <a:r>
              <a:rPr lang="uk-UA" sz="3200" b="1" dirty="0">
                <a:solidFill>
                  <a:srgbClr val="FFFF00"/>
                </a:solidFill>
              </a:rPr>
              <a:t>ніж </a:t>
            </a:r>
            <a:r>
              <a:rPr lang="en-US" sz="3200" b="1" dirty="0" smtClean="0">
                <a:solidFill>
                  <a:srgbClr val="FFFF00"/>
                </a:solidFill>
              </a:rPr>
              <a:t>10</a:t>
            </a:r>
            <a:r>
              <a:rPr lang="uk-UA" sz="3200" b="1" dirty="0" err="1" smtClean="0">
                <a:solidFill>
                  <a:srgbClr val="FFFF00"/>
                </a:solidFill>
              </a:rPr>
              <a:t>МСонця</a:t>
            </a:r>
            <a:r>
              <a:rPr lang="uk-UA" sz="3200" b="1" dirty="0">
                <a:solidFill>
                  <a:srgbClr val="FFFF00"/>
                </a:solidFill>
              </a:rPr>
              <a:t>,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але </a:t>
            </a:r>
            <a:r>
              <a:rPr lang="uk-UA" sz="3200" b="1" dirty="0">
                <a:solidFill>
                  <a:srgbClr val="FFFF00"/>
                </a:solidFill>
              </a:rPr>
              <a:t>меншій ніж </a:t>
            </a:r>
            <a:r>
              <a:rPr lang="en-US" sz="3200" b="1" dirty="0" smtClean="0">
                <a:solidFill>
                  <a:srgbClr val="FFFF00"/>
                </a:solidFill>
              </a:rPr>
              <a:t>20</a:t>
            </a:r>
            <a:r>
              <a:rPr lang="uk-UA" sz="3200" b="1" dirty="0" err="1" smtClean="0">
                <a:solidFill>
                  <a:srgbClr val="FFFF00"/>
                </a:solidFill>
              </a:rPr>
              <a:t>МСонця</a:t>
            </a:r>
            <a:r>
              <a:rPr lang="uk-UA" sz="3200" b="1" dirty="0">
                <a:solidFill>
                  <a:srgbClr val="FFFF00"/>
                </a:solidFill>
              </a:rPr>
              <a:t>,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відбувається </a:t>
            </a:r>
            <a:r>
              <a:rPr lang="uk-UA" sz="4000" b="1" dirty="0">
                <a:solidFill>
                  <a:srgbClr val="FF0000"/>
                </a:solidFill>
              </a:rPr>
              <a:t>гравітаційний </a:t>
            </a:r>
            <a:r>
              <a:rPr lang="uk-UA" sz="4000" b="1" dirty="0" smtClean="0">
                <a:solidFill>
                  <a:srgbClr val="FF0000"/>
                </a:solidFill>
              </a:rPr>
              <a:t>колапс</a:t>
            </a:r>
            <a:r>
              <a:rPr lang="uk-UA" sz="32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endParaRPr lang="uk-UA" sz="3200" b="1" dirty="0">
              <a:solidFill>
                <a:srgbClr val="FF0000"/>
              </a:solidFill>
            </a:endParaRPr>
          </a:p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endParaRPr lang="uk-UA" sz="3200" b="1" dirty="0">
              <a:solidFill>
                <a:srgbClr val="FF0000"/>
              </a:solidFill>
            </a:endParaRPr>
          </a:p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який </a:t>
            </a:r>
            <a:r>
              <a:rPr lang="uk-UA" sz="3200" b="1" dirty="0">
                <a:solidFill>
                  <a:srgbClr val="FFFF00"/>
                </a:solidFill>
              </a:rPr>
              <a:t>призводить до утворення </a:t>
            </a:r>
            <a:r>
              <a:rPr lang="uk-UA" sz="3600" b="1" dirty="0">
                <a:solidFill>
                  <a:srgbClr val="FF0000"/>
                </a:solidFill>
              </a:rPr>
              <a:t>нейтронних зір </a:t>
            </a:r>
            <a:r>
              <a:rPr lang="uk-UA" sz="3200" b="1" dirty="0">
                <a:solidFill>
                  <a:srgbClr val="FFFF00"/>
                </a:solidFill>
              </a:rPr>
              <a:t>–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надгустих </a:t>
            </a:r>
            <a:r>
              <a:rPr lang="uk-UA" sz="3200" b="1" dirty="0">
                <a:solidFill>
                  <a:srgbClr val="FFFF00"/>
                </a:solidFill>
              </a:rPr>
              <a:t>зір діаметром близько 10 кілометрів,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речовина </a:t>
            </a:r>
            <a:r>
              <a:rPr lang="uk-UA" sz="3200" b="1" dirty="0">
                <a:solidFill>
                  <a:srgbClr val="FFFF00"/>
                </a:solidFill>
              </a:rPr>
              <a:t>яких складається з </a:t>
            </a:r>
            <a:r>
              <a:rPr lang="uk-UA" sz="3200" b="1" dirty="0" smtClean="0">
                <a:solidFill>
                  <a:srgbClr val="FFFF00"/>
                </a:solidFill>
              </a:rPr>
              <a:t>нейтронів </a:t>
            </a:r>
            <a:endParaRPr lang="ru-RU" sz="3200" b="1" dirty="0">
              <a:solidFill>
                <a:srgbClr val="FFFF00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lex\Desktop\презентація\cro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Нейтронні зорі дуже швидко обертаються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 </a:t>
            </a:r>
            <a:r>
              <a:rPr lang="uk-UA" sz="3200" b="1" dirty="0">
                <a:solidFill>
                  <a:srgbClr val="FFFF00"/>
                </a:solidFill>
              </a:rPr>
              <a:t>мають потужне магнітне поле, яке утворює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два </a:t>
            </a:r>
            <a:r>
              <a:rPr lang="uk-UA" sz="3200" b="1" dirty="0">
                <a:solidFill>
                  <a:srgbClr val="FFFF00"/>
                </a:solidFill>
              </a:rPr>
              <a:t>вузьких пучки електромагнітних хвиль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 </a:t>
            </a:r>
            <a:r>
              <a:rPr lang="uk-UA" sz="3200" b="1" dirty="0">
                <a:solidFill>
                  <a:srgbClr val="FFFF00"/>
                </a:solidFill>
              </a:rPr>
              <a:t>полюси якого зазвичай не збігаються з віссю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обертання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12976"/>
            <a:ext cx="9144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Якщо конуси випромінювання, описуючи кола </a:t>
            </a:r>
            <a:r>
              <a:rPr lang="uk-UA" sz="3200" b="1" dirty="0" smtClean="0">
                <a:solidFill>
                  <a:srgbClr val="FF0000"/>
                </a:solidFill>
              </a:rPr>
              <a:t>ї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у </a:t>
            </a:r>
            <a:r>
              <a:rPr lang="uk-UA" sz="3200" b="1" dirty="0">
                <a:solidFill>
                  <a:srgbClr val="FF0000"/>
                </a:solidFill>
              </a:rPr>
              <a:t>просторі, пробігають по земній поверхні,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ми </a:t>
            </a:r>
            <a:r>
              <a:rPr lang="uk-UA" sz="3200" b="1" dirty="0">
                <a:solidFill>
                  <a:srgbClr val="FF0000"/>
                </a:solidFill>
              </a:rPr>
              <a:t>спостерігаємо їх як пульсуюче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радіо-</a:t>
            </a:r>
            <a:r>
              <a:rPr lang="uk-UA" sz="3200" b="1" dirty="0">
                <a:solidFill>
                  <a:srgbClr val="FF0000"/>
                </a:solidFill>
              </a:rPr>
              <a:t>, оптичне, рентгенівське або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гамма-випромінювання</a:t>
            </a:r>
            <a:r>
              <a:rPr lang="uk-UA" sz="3200" b="1" dirty="0">
                <a:solidFill>
                  <a:srgbClr val="FF0000"/>
                </a:solidFill>
              </a:rPr>
              <a:t>.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Так </a:t>
            </a:r>
            <a:r>
              <a:rPr lang="uk-UA" sz="4000" b="1" dirty="0">
                <a:solidFill>
                  <a:schemeClr val="bg1"/>
                </a:solidFill>
              </a:rPr>
              <a:t>пояснюється явище </a:t>
            </a:r>
            <a:r>
              <a:rPr lang="uk-UA" sz="4000" b="1" dirty="0" smtClean="0">
                <a:solidFill>
                  <a:schemeClr val="bg1"/>
                </a:solidFill>
              </a:rPr>
              <a:t>пульсарів</a:t>
            </a:r>
            <a:r>
              <a:rPr lang="uk-UA" sz="4000" dirty="0" smtClean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lex\Desktop\презентація\00009a0c272cf48d16a05646797084e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832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6290" y="116632"/>
            <a:ext cx="724858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>
                <a:solidFill>
                  <a:srgbClr val="FF0000"/>
                </a:solidFill>
              </a:rPr>
              <a:t>пульсар</a:t>
            </a:r>
            <a:r>
              <a:rPr lang="uk-UA" sz="3600" b="1" dirty="0">
                <a:solidFill>
                  <a:srgbClr val="FFC000"/>
                </a:solidFill>
              </a:rPr>
              <a:t> </a:t>
            </a:r>
            <a:endParaRPr lang="uk-UA" sz="3600" b="1" dirty="0" smtClean="0">
              <a:solidFill>
                <a:srgbClr val="FFC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– </a:t>
            </a:r>
            <a:r>
              <a:rPr lang="uk-UA" sz="3600" b="1" dirty="0">
                <a:solidFill>
                  <a:srgbClr val="FFC000"/>
                </a:solidFill>
              </a:rPr>
              <a:t>це величезна намагнічена дзиґа, </a:t>
            </a:r>
            <a:endParaRPr lang="uk-UA" sz="3600" b="1" dirty="0" smtClean="0">
              <a:solidFill>
                <a:srgbClr val="FFC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яка </a:t>
            </a:r>
            <a:r>
              <a:rPr lang="uk-UA" sz="3600" b="1" dirty="0">
                <a:solidFill>
                  <a:srgbClr val="FFC000"/>
                </a:solidFill>
              </a:rPr>
              <a:t>крутиться навколо осі, </a:t>
            </a:r>
            <a:endParaRPr lang="uk-UA" sz="3600" b="1" dirty="0" smtClean="0">
              <a:solidFill>
                <a:srgbClr val="FFC00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C000"/>
                </a:solidFill>
              </a:rPr>
              <a:t>яка </a:t>
            </a:r>
            <a:r>
              <a:rPr lang="uk-UA" sz="3600" b="1" dirty="0">
                <a:solidFill>
                  <a:srgbClr val="FFC000"/>
                </a:solidFill>
              </a:rPr>
              <a:t>не збігається з віссю магніту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9715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Найвідоміший пульсар з періодом 0,033 с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знаходиться </a:t>
            </a:r>
            <a:r>
              <a:rPr lang="uk-UA" sz="3200" b="1" dirty="0">
                <a:solidFill>
                  <a:srgbClr val="FFFF00"/>
                </a:solidFill>
              </a:rPr>
              <a:t>в </a:t>
            </a:r>
            <a:r>
              <a:rPr lang="uk-UA" sz="3200" b="1" dirty="0" err="1">
                <a:solidFill>
                  <a:srgbClr val="FFFF00"/>
                </a:solidFill>
              </a:rPr>
              <a:t>Крабоподібній</a:t>
            </a:r>
            <a:r>
              <a:rPr lang="uk-UA" sz="3200" b="1" dirty="0">
                <a:solidFill>
                  <a:srgbClr val="FFFF00"/>
                </a:solidFill>
              </a:rPr>
              <a:t> туманності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lex\Desktop\презентація\211114_133857_63743_21-640x398.jpg"/>
          <p:cNvPicPr>
            <a:picLocks noChangeAspect="1" noChangeArrowheads="1"/>
          </p:cNvPicPr>
          <p:nvPr/>
        </p:nvPicPr>
        <p:blipFill>
          <a:blip r:embed="rId2" cstate="print"/>
          <a:srcRect r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0"/>
            <a:ext cx="89463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Зорі з масою понад </a:t>
            </a:r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r>
              <a:rPr lang="uk-UA" sz="3200" b="1" dirty="0" err="1" smtClean="0">
                <a:solidFill>
                  <a:srgbClr val="FF0000"/>
                </a:solidFill>
              </a:rPr>
              <a:t>МСонця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після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гравітаційного </a:t>
            </a:r>
            <a:r>
              <a:rPr lang="uk-UA" sz="3200" b="1" dirty="0">
                <a:solidFill>
                  <a:srgbClr val="FF0000"/>
                </a:solidFill>
              </a:rPr>
              <a:t>колапсу перетворюються на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чорну </a:t>
            </a:r>
            <a:r>
              <a:rPr lang="uk-UA" sz="3600" b="1" dirty="0">
                <a:solidFill>
                  <a:schemeClr val="bg1"/>
                </a:solidFill>
              </a:rPr>
              <a:t>діру </a:t>
            </a:r>
            <a:r>
              <a:rPr lang="uk-UA" sz="3200" b="1" dirty="0">
                <a:solidFill>
                  <a:srgbClr val="FF0000"/>
                </a:solidFill>
              </a:rPr>
              <a:t>— астрофізичний об’єкт, який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створює </a:t>
            </a:r>
            <a:r>
              <a:rPr lang="uk-UA" sz="3200" b="1" dirty="0">
                <a:solidFill>
                  <a:srgbClr val="FF0000"/>
                </a:solidFill>
              </a:rPr>
              <a:t>настільки велику силу тяжіння,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що </a:t>
            </a:r>
            <a:r>
              <a:rPr lang="uk-UA" sz="3200" b="1" dirty="0">
                <a:solidFill>
                  <a:srgbClr val="FF0000"/>
                </a:solidFill>
              </a:rPr>
              <a:t>жодні як завгодно швидкі частинки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не </a:t>
            </a:r>
            <a:r>
              <a:rPr lang="uk-UA" sz="3200" b="1" dirty="0">
                <a:solidFill>
                  <a:srgbClr val="FF0000"/>
                </a:solidFill>
              </a:rPr>
              <a:t>можуть покинути його поверхню, в т. ч. світло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919008"/>
            <a:ext cx="8630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Вона називається </a:t>
            </a:r>
            <a:r>
              <a:rPr lang="uk-UA" sz="4000" b="1" dirty="0">
                <a:solidFill>
                  <a:srgbClr val="C00000"/>
                </a:solidFill>
              </a:rPr>
              <a:t>"чорною", </a:t>
            </a:r>
            <a:r>
              <a:rPr lang="uk-UA" sz="4000" b="1" dirty="0">
                <a:solidFill>
                  <a:srgbClr val="FFFF00"/>
                </a:solidFill>
              </a:rPr>
              <a:t>тому що </a:t>
            </a:r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поглинає </a:t>
            </a:r>
            <a:r>
              <a:rPr lang="uk-UA" sz="4000" b="1" dirty="0">
                <a:solidFill>
                  <a:srgbClr val="FFFF00"/>
                </a:solidFill>
              </a:rPr>
              <a:t>все світло, що потрапляє </a:t>
            </a:r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на </a:t>
            </a:r>
            <a:r>
              <a:rPr lang="uk-UA" sz="4000" b="1" dirty="0">
                <a:solidFill>
                  <a:srgbClr val="FFFF00"/>
                </a:solidFill>
              </a:rPr>
              <a:t>неї, нічого не відбиваючи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lex\Desktop\презентація\1526454144-8565.jpg"/>
          <p:cNvPicPr>
            <a:picLocks noChangeAspect="1" noChangeArrowheads="1"/>
          </p:cNvPicPr>
          <p:nvPr/>
        </p:nvPicPr>
        <p:blipFill>
          <a:blip r:embed="rId2" cstate="print"/>
          <a:srcRect l="1456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Поглинаючи сусідні об’єкти та зливаючись з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іншими </a:t>
            </a:r>
            <a:r>
              <a:rPr lang="uk-UA" sz="3200" b="1" dirty="0">
                <a:solidFill>
                  <a:srgbClr val="FFFF00"/>
                </a:solidFill>
              </a:rPr>
              <a:t>чорними дірами, можуть утворитися 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600" b="1" i="1" u="sng" dirty="0" smtClean="0">
                <a:solidFill>
                  <a:srgbClr val="FFFF00"/>
                </a:solidFill>
              </a:rPr>
              <a:t>надмасивні </a:t>
            </a:r>
            <a:r>
              <a:rPr lang="uk-UA" sz="3600" b="1" i="1" u="sng" dirty="0">
                <a:solidFill>
                  <a:srgbClr val="FFFF00"/>
                </a:solidFill>
              </a:rPr>
              <a:t>чорні діри</a:t>
            </a:r>
            <a:r>
              <a:rPr lang="uk-UA" sz="3200" b="1" dirty="0">
                <a:solidFill>
                  <a:srgbClr val="FFFF00"/>
                </a:solidFill>
              </a:rPr>
              <a:t> 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 </a:t>
            </a:r>
            <a:r>
              <a:rPr lang="uk-UA" sz="3200" b="1" dirty="0">
                <a:solidFill>
                  <a:srgbClr val="FFFF00"/>
                </a:solidFill>
              </a:rPr>
              <a:t>масами у </a:t>
            </a:r>
            <a:r>
              <a:rPr lang="uk-UA" sz="3200" b="1" dirty="0" smtClean="0">
                <a:solidFill>
                  <a:srgbClr val="FFFF00"/>
                </a:solidFill>
              </a:rPr>
              <a:t>мільйони </a:t>
            </a:r>
            <a:r>
              <a:rPr lang="uk-UA" sz="3200" b="1" dirty="0">
                <a:solidFill>
                  <a:srgbClr val="FFFF00"/>
                </a:solidFill>
              </a:rPr>
              <a:t>мас Сонця.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Припускають</a:t>
            </a:r>
            <a:r>
              <a:rPr lang="uk-UA" sz="3200" b="1" dirty="0">
                <a:solidFill>
                  <a:srgbClr val="FF0000"/>
                </a:solidFill>
              </a:rPr>
              <a:t>, що надмасивні чорні діри існують 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в </a:t>
            </a:r>
            <a:r>
              <a:rPr lang="uk-UA" sz="3200" b="1" dirty="0">
                <a:solidFill>
                  <a:srgbClr val="FF0000"/>
                </a:solidFill>
              </a:rPr>
              <a:t>центрах більшості галактик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Незважаючи на невидимість, </a:t>
            </a:r>
            <a:r>
              <a:rPr lang="uk-UA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присутність </a:t>
            </a:r>
          </a:p>
          <a:p>
            <a:pPr algn="ctr"/>
            <a:r>
              <a:rPr lang="uk-UA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чорної </a:t>
            </a:r>
            <a:r>
              <a:rPr lang="uk-UA" sz="32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діри може бути виявлена </a:t>
            </a:r>
            <a:r>
              <a:rPr lang="uk-UA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через </a:t>
            </a:r>
            <a:r>
              <a:rPr lang="uk-UA" sz="32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її </a:t>
            </a:r>
            <a:endParaRPr lang="uk-UA" sz="3200" b="1" i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uk-UA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взаємодію </a:t>
            </a:r>
            <a:r>
              <a:rPr lang="uk-UA" sz="32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з іншою матерією або світлом</a:t>
            </a:r>
            <a:endParaRPr lang="ru-RU" sz="32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lex\Desktop\презентація\20180327_2_1-768x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83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479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FFFF00"/>
                </a:solidFill>
              </a:rPr>
              <a:t>Зоряний попіл для </a:t>
            </a:r>
            <a:r>
              <a:rPr lang="uk-UA" sz="3600" b="1" i="1" dirty="0" smtClean="0">
                <a:solidFill>
                  <a:srgbClr val="FFFF00"/>
                </a:solidFill>
              </a:rPr>
              <a:t>нас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 спалахах наднових у її оболонці утворюються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всі </a:t>
            </a:r>
            <a:r>
              <a:rPr lang="uk-UA" sz="3200" b="1" dirty="0">
                <a:solidFill>
                  <a:schemeClr val="bg1"/>
                </a:solidFill>
              </a:rPr>
              <a:t>хімічні елементи з таблиці Менделєєва,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які </a:t>
            </a:r>
            <a:r>
              <a:rPr lang="uk-UA" sz="3200" b="1" dirty="0">
                <a:solidFill>
                  <a:schemeClr val="bg1"/>
                </a:solidFill>
              </a:rPr>
              <a:t>потрапляють у міжзоряний </a:t>
            </a:r>
            <a:r>
              <a:rPr lang="uk-UA" sz="3200" b="1" dirty="0" smtClean="0">
                <a:solidFill>
                  <a:schemeClr val="bg1"/>
                </a:solidFill>
              </a:rPr>
              <a:t>простір.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FFFF00"/>
                </a:solidFill>
              </a:rPr>
              <a:t>Тільки через вибухи наднових міжзоряне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середовище </a:t>
            </a:r>
            <a:r>
              <a:rPr lang="uk-UA" sz="3200" b="1" i="1" dirty="0">
                <a:solidFill>
                  <a:srgbClr val="FFFF00"/>
                </a:solidFill>
              </a:rPr>
              <a:t>збагачується важкими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елементами</a:t>
            </a:r>
            <a:r>
              <a:rPr lang="uk-UA" sz="3200" b="1" i="1" dirty="0">
                <a:solidFill>
                  <a:srgbClr val="FFFF00"/>
                </a:solidFill>
              </a:rPr>
              <a:t>, з яких утворюють потім інші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зоряні </a:t>
            </a:r>
            <a:r>
              <a:rPr lang="uk-UA" sz="3200" b="1" i="1" dirty="0">
                <a:solidFill>
                  <a:srgbClr val="FFFF00"/>
                </a:solidFill>
              </a:rPr>
              <a:t>та планетні системи, зокрема наше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Сонце </a:t>
            </a:r>
            <a:r>
              <a:rPr lang="uk-UA" sz="3200" b="1" i="1" dirty="0">
                <a:solidFill>
                  <a:srgbClr val="FFFF00"/>
                </a:solidFill>
              </a:rPr>
              <a:t>і Сонячна </a:t>
            </a:r>
            <a:r>
              <a:rPr lang="uk-UA" sz="3200" b="1" i="1" dirty="0" smtClean="0">
                <a:solidFill>
                  <a:srgbClr val="FFFF00"/>
                </a:solidFill>
              </a:rPr>
              <a:t>система.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25144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Отже, те, що ми створені з попелу давно згаслих </a:t>
            </a:r>
            <a:endParaRPr lang="uk-UA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зір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- не просто красива фраза. </a:t>
            </a:r>
            <a:endParaRPr lang="uk-UA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Вона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відображає події еволюції зір, </a:t>
            </a:r>
            <a:endParaRPr lang="uk-UA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що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відбуваються у </a:t>
            </a:r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Всесвіті.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lex\Desktop\презентація\s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Закріплення набутих знань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Alex\Desktop\презентація\LP-40-365-NWKZKA-Sardi-Pax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6045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Використана література: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293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https://v-kosmose.com/zvezdyi-vselennoi/peremennyie/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http://light-science.ru/kosmos/vselennaya/tsefeida.html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https://subject.com.ua/astronomy/golovko/32.html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http://www.bolshoyvopros.ru/questions/3176042-chem-otlichaetsja-pulsar-ot-nejtronnoj-zvezdy.html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https://m.habr.com/ru/post/411917/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https://fainaidea.com/kosmos/astronomija/obnaruzhena-novaya-nejtronnaya-chrezvychajno-massivnaya-zvezda-177083.html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https://v-kosmose.com/chernyie-dyiryi-dlya-detey/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https://my-astronomy.ucoz.ua/index/zhittja_zir/0-22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0872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rgbClr val="FFFF00"/>
                </a:solidFill>
              </a:rPr>
              <a:t>Климишин</a:t>
            </a:r>
            <a:r>
              <a:rPr lang="uk-UA" sz="2400" dirty="0" smtClean="0">
                <a:solidFill>
                  <a:srgbClr val="FFFF00"/>
                </a:solidFill>
              </a:rPr>
              <a:t> І.А., Крячко І.П. Астрономія: Підручник для 11 класу загальноосвітніх навчальних закладів. К: Знання України, 2002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uk-UA" sz="2400" dirty="0" err="1" smtClean="0">
                <a:solidFill>
                  <a:srgbClr val="FFFF00"/>
                </a:solidFill>
              </a:rPr>
              <a:t>Пришляк</a:t>
            </a:r>
            <a:r>
              <a:rPr lang="uk-UA" sz="2400" dirty="0" smtClean="0">
                <a:solidFill>
                  <a:srgbClr val="FFFF00"/>
                </a:solidFill>
              </a:rPr>
              <a:t> М.П. астрономія: 11 кл. підручник для </a:t>
            </a:r>
            <a:r>
              <a:rPr lang="uk-UA" sz="2400" dirty="0" err="1" smtClean="0">
                <a:solidFill>
                  <a:srgbClr val="FFFF00"/>
                </a:solidFill>
              </a:rPr>
              <a:t>загальноосвіт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err="1" smtClean="0">
                <a:solidFill>
                  <a:srgbClr val="FFFF00"/>
                </a:solidFill>
              </a:rPr>
              <a:t>навч</a:t>
            </a:r>
            <a:r>
              <a:rPr lang="uk-UA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err="1" smtClean="0">
                <a:solidFill>
                  <a:srgbClr val="FFFF00"/>
                </a:solidFill>
              </a:rPr>
              <a:t>закл</a:t>
            </a:r>
            <a:r>
              <a:rPr lang="uk-UA" sz="2400" dirty="0" smtClean="0">
                <a:solidFill>
                  <a:srgbClr val="FFFF00"/>
                </a:solidFill>
              </a:rPr>
              <a:t>.: рівень стандарту, академічний рівень; за аг. Ред.. Я.С. </a:t>
            </a:r>
            <a:r>
              <a:rPr lang="uk-UA" sz="2400" dirty="0" err="1" smtClean="0">
                <a:solidFill>
                  <a:srgbClr val="FFFF00"/>
                </a:solidFill>
              </a:rPr>
              <a:t>Яцківа</a:t>
            </a:r>
            <a:r>
              <a:rPr lang="uk-UA" sz="2400" dirty="0" smtClean="0">
                <a:solidFill>
                  <a:srgbClr val="FFFF00"/>
                </a:solidFill>
              </a:rPr>
              <a:t>. – Х.: Вид-во «ранок», 2011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lex\Desktop\презентація\c13e47f618938ca546642b2e35effe4878cac2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651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" y="62068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entury Schoolbook"/>
                <a:ea typeface="Times New Roman" pitchFamily="18" charset="0"/>
                <a:cs typeface="Century Schoolbook"/>
              </a:rPr>
              <a:t>змінні зорі –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entury Schoolbook"/>
                <a:ea typeface="Times New Roman" pitchFamily="18" charset="0"/>
                <a:cs typeface="Century Schoolbook"/>
              </a:rPr>
              <a:t>зорі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entury Schoolbook"/>
                <a:ea typeface="Times New Roman" pitchFamily="18" charset="0"/>
                <a:cs typeface="Century Schoolbook"/>
              </a:rPr>
              <a:t>, у яких спостерігається зміна блиску,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Century Schoolbook"/>
              <a:ea typeface="Times New Roman" pitchFamily="18" charset="0"/>
              <a:cs typeface="Century Schoolbook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entury Schoolbook"/>
                <a:ea typeface="Times New Roman" pitchFamily="18" charset="0"/>
                <a:cs typeface="Century Schoolbook"/>
              </a:rPr>
              <a:t>що зумовлена процесами,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Century Schoolbook"/>
              <a:ea typeface="Times New Roman" pitchFamily="18" charset="0"/>
              <a:cs typeface="Century Schoolbook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entury Schoolbook"/>
                <a:ea typeface="Times New Roman" pitchFamily="18" charset="0"/>
                <a:cs typeface="Century Schoolbook"/>
              </a:rPr>
              <a:t>які відбуваються у їхніх надрах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71600" y="4653136"/>
            <a:ext cx="73708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Фізично змінні зорі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Schoolbook" charset="-52"/>
              <a:ea typeface="Times New Roman" pitchFamily="18" charset="0"/>
              <a:cs typeface="Century Schoolbook" charset="-52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поділяються на дві основні групи –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Schoolbook" charset="-52"/>
              <a:ea typeface="Times New Roman" pitchFamily="18" charset="0"/>
              <a:cs typeface="Century Schoolbook" charset="-52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пульсуючі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та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спалахуючи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змінні зорі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ex\Desktop\презентація\cefei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538" y="260648"/>
            <a:ext cx="894546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Найвідомішими серед пульсуючих змінних зір є </a:t>
            </a:r>
            <a:endParaRPr lang="en-US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3600" b="1" i="1" dirty="0" smtClean="0">
                <a:solidFill>
                  <a:srgbClr val="FF0000"/>
                </a:solidFill>
              </a:rPr>
              <a:t>цефеїди</a:t>
            </a:r>
            <a:r>
              <a:rPr lang="uk-UA" sz="2800" b="1" i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– це зорі, оболонки яких здатні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нагромаджувати енергію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з глибин</a:t>
            </a:r>
            <a:r>
              <a:rPr lang="uk-UA" sz="2800" b="1" dirty="0">
                <a:solidFill>
                  <a:srgbClr val="FFFF00"/>
                </a:solidFill>
              </a:rPr>
              <a:t>, а потім віддавати </a:t>
            </a:r>
            <a:r>
              <a:rPr lang="uk-UA" sz="2800" b="1" dirty="0" smtClean="0">
                <a:solidFill>
                  <a:srgbClr val="FFFF00"/>
                </a:solidFill>
              </a:rPr>
              <a:t>її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2636912"/>
            <a:ext cx="60853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Calibri" pitchFamily="34" charset="0"/>
              </a:rPr>
              <a:t>Зоря періодично стискається,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Calibri" pitchFamily="34" charset="0"/>
              </a:rPr>
              <a:t>розігріваючись, і розширюється,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Calibri" pitchFamily="34" charset="0"/>
              </a:rPr>
              <a:t>охолоджуючись.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cs typeface="Calibri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01317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Світність цефеїди змінюється в кілька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разів з періодом у кілька діб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363" grpId="0"/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lex\Desktop\презентація\Heic1323a_-1243686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err="1" smtClean="0">
                <a:solidFill>
                  <a:srgbClr val="FFFF00"/>
                </a:solidFill>
              </a:rPr>
              <a:t>Спалахуючими</a:t>
            </a:r>
            <a:r>
              <a:rPr lang="uk-UA" sz="4800" b="1" i="1" dirty="0" smtClean="0">
                <a:solidFill>
                  <a:srgbClr val="FFFF00"/>
                </a:solidFill>
              </a:rPr>
              <a:t> змінними зорями є </a:t>
            </a:r>
            <a:r>
              <a:rPr lang="uk-UA" sz="6000" b="1" i="1" dirty="0" smtClean="0">
                <a:solidFill>
                  <a:srgbClr val="FF0000"/>
                </a:solidFill>
              </a:rPr>
              <a:t>нові</a:t>
            </a:r>
            <a:r>
              <a:rPr lang="uk-UA" sz="4800" b="1" i="1" dirty="0" smtClean="0">
                <a:solidFill>
                  <a:srgbClr val="FFFF00"/>
                </a:solidFill>
              </a:rPr>
              <a:t> та </a:t>
            </a:r>
            <a:r>
              <a:rPr lang="uk-UA" sz="6000" b="1" i="1" dirty="0" smtClean="0">
                <a:solidFill>
                  <a:srgbClr val="FF0000"/>
                </a:solidFill>
              </a:rPr>
              <a:t>наднові</a:t>
            </a:r>
            <a:r>
              <a:rPr lang="uk-UA" sz="4800" b="1" i="1" dirty="0" smtClean="0">
                <a:solidFill>
                  <a:srgbClr val="FFFF00"/>
                </a:solidFill>
              </a:rPr>
              <a:t> зорі.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lex\Desktop\презентація\f453975c133951f30904a8cbc6d3e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16632"/>
            <a:ext cx="761522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Нові зорі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– </a:t>
            </a:r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зорі, блиск яких раптово </a:t>
            </a:r>
            <a:endParaRPr lang="uk-UA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зростає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тисячі й навіть мільйони разів </a:t>
            </a:r>
            <a:endParaRPr lang="uk-UA" sz="32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 </a:t>
            </a:r>
            <a:r>
              <a:rPr lang="uk-UA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періодичними </a:t>
            </a:r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повтореннями</a:t>
            </a:r>
            <a:r>
              <a:rPr lang="uk-UA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331640" y="3429000"/>
            <a:ext cx="76683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Речовина зорі у тісній подвійній системі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перетікає на сусідню зорю і накопичується там,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збільшуючи її масу і температуру,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поки не розпочнеться термоядерна реакція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41168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</a:rPr>
              <a:t>При цьому виділяється величезна енергія, </a:t>
            </a:r>
            <a:endParaRPr lang="uk-UA" sz="3200" b="1" dirty="0" smtClean="0">
              <a:solidFill>
                <a:srgbClr val="00B0F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що </a:t>
            </a:r>
            <a:r>
              <a:rPr lang="uk-UA" sz="3200" b="1" dirty="0">
                <a:solidFill>
                  <a:srgbClr val="00B0F0"/>
                </a:solidFill>
              </a:rPr>
              <a:t>й спостерігається як вибух нової </a:t>
            </a:r>
            <a:r>
              <a:rPr lang="uk-UA" sz="3200" b="1" dirty="0" smtClean="0">
                <a:solidFill>
                  <a:srgbClr val="00B0F0"/>
                </a:solidFill>
              </a:rPr>
              <a:t>зорі </a:t>
            </a:r>
            <a:endParaRPr lang="ru-RU" sz="3200" b="1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180528" y="6021288"/>
            <a:ext cx="94684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Після спалаху процес повторюються багато разів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388" grpId="0"/>
      <p:bldP spid="10" grpId="0"/>
      <p:bldP spid="16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lex\Desktop\презентація\field_image_62167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Наднові зорі </a:t>
            </a:r>
            <a:endParaRPr lang="uk-UA" sz="40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  <a:r>
              <a:rPr lang="uk-UA" sz="3200" b="1" dirty="0">
                <a:solidFill>
                  <a:srgbClr val="FFFF00"/>
                </a:solidFill>
              </a:rPr>
              <a:t>це зорі, блиск </a:t>
            </a:r>
            <a:r>
              <a:rPr lang="uk-UA" sz="3200" b="1" dirty="0" smtClean="0">
                <a:solidFill>
                  <a:srgbClr val="FFFF00"/>
                </a:solidFill>
              </a:rPr>
              <a:t>яких </a:t>
            </a:r>
            <a:r>
              <a:rPr lang="uk-UA" sz="3200" b="1" dirty="0">
                <a:solidFill>
                  <a:srgbClr val="FFFF00"/>
                </a:solidFill>
              </a:rPr>
              <a:t>під час спалаху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Збільшується на </a:t>
            </a:r>
            <a:r>
              <a:rPr lang="uk-UA" sz="3200" b="1" dirty="0">
                <a:solidFill>
                  <a:srgbClr val="FFFF00"/>
                </a:solidFill>
              </a:rPr>
              <a:t>десятки зоряних величин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упродовж </a:t>
            </a:r>
            <a:r>
              <a:rPr lang="uk-UA" sz="3200" b="1" dirty="0">
                <a:solidFill>
                  <a:srgbClr val="FFFF00"/>
                </a:solidFill>
              </a:rPr>
              <a:t>кількох </a:t>
            </a:r>
            <a:r>
              <a:rPr lang="uk-UA" sz="3200" b="1" dirty="0" smtClean="0">
                <a:solidFill>
                  <a:srgbClr val="FFFF00"/>
                </a:solidFill>
              </a:rPr>
              <a:t>діб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6916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Ця короткочасна астрономічна подія </a:t>
            </a:r>
            <a:endParaRPr lang="uk-UA" sz="3200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відбувається </a:t>
            </a:r>
            <a:r>
              <a:rPr lang="uk-UA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кінцевих стадіях еволюції </a:t>
            </a:r>
            <a:r>
              <a:rPr lang="uk-UA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зір</a:t>
            </a:r>
          </a:p>
          <a:p>
            <a:pPr algn="ctr"/>
            <a:r>
              <a:rPr lang="uk-UA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 масою у кілька разів більшою, ніж </a:t>
            </a:r>
            <a:r>
              <a:rPr lang="uk-UA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сонячна</a:t>
            </a:r>
            <a:endParaRPr lang="ru-RU" sz="32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lex\Desktop\презентація\Crab_N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34" y="0"/>
            <a:ext cx="9098966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Найвідоміша </a:t>
            </a:r>
            <a:r>
              <a:rPr lang="uk-UA" sz="2800" b="1" i="1" dirty="0">
                <a:solidFill>
                  <a:srgbClr val="FFFF00"/>
                </a:solidFill>
              </a:rPr>
              <a:t>серед них </a:t>
            </a:r>
            <a:r>
              <a:rPr lang="uk-UA" sz="2800" b="1" i="1" dirty="0" err="1" smtClean="0">
                <a:solidFill>
                  <a:srgbClr val="FFFF00"/>
                </a:solidFill>
              </a:rPr>
              <a:t>-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Крабоподібна</a:t>
            </a:r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  <a:r>
              <a:rPr lang="uk-UA" sz="3200" b="1" i="1" dirty="0">
                <a:solidFill>
                  <a:srgbClr val="FF0000"/>
                </a:solidFill>
              </a:rPr>
              <a:t>туманність</a:t>
            </a:r>
            <a:r>
              <a:rPr lang="uk-UA" sz="2800" b="1" i="1" dirty="0">
                <a:solidFill>
                  <a:srgbClr val="FFFF00"/>
                </a:solidFill>
              </a:rPr>
              <a:t>. </a:t>
            </a:r>
            <a:endParaRPr lang="uk-UA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Вона </a:t>
            </a:r>
            <a:r>
              <a:rPr lang="uk-UA" sz="2800" b="1" i="1" dirty="0">
                <a:solidFill>
                  <a:schemeClr val="bg1"/>
                </a:solidFill>
              </a:rPr>
              <a:t>розширюється зі швидкістю біля 1 200 км/с і </a:t>
            </a:r>
            <a:endParaRPr lang="uk-UA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є </a:t>
            </a:r>
            <a:r>
              <a:rPr lang="uk-UA" sz="2800" b="1" i="1" dirty="0">
                <a:solidFill>
                  <a:schemeClr val="bg1"/>
                </a:solidFill>
              </a:rPr>
              <a:t>одним із найпотужніших джерел </a:t>
            </a:r>
            <a:endParaRPr lang="uk-UA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радіовипромінювання у </a:t>
            </a:r>
            <a:r>
              <a:rPr lang="uk-UA" sz="2800" b="1" i="1" dirty="0">
                <a:solidFill>
                  <a:schemeClr val="bg1"/>
                </a:solidFill>
              </a:rPr>
              <a:t>нашій </a:t>
            </a:r>
            <a:r>
              <a:rPr lang="uk-UA" sz="2800" b="1" i="1" dirty="0" smtClean="0">
                <a:solidFill>
                  <a:schemeClr val="bg1"/>
                </a:solidFill>
              </a:rPr>
              <a:t>Галактиці</a:t>
            </a:r>
            <a:endParaRPr lang="ru-RU" sz="2800" b="1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903893"/>
            <a:ext cx="8603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У видимій частині нашої Галактики явище наднової </a:t>
            </a:r>
            <a:endParaRPr lang="uk-UA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трапляється </a:t>
            </a:r>
            <a:r>
              <a:rPr lang="uk-UA" sz="2800" b="1" i="1" dirty="0">
                <a:solidFill>
                  <a:srgbClr val="FFFF00"/>
                </a:solidFill>
              </a:rPr>
              <a:t>один раз на 200-300 </a:t>
            </a:r>
            <a:r>
              <a:rPr lang="uk-UA" sz="2800" b="1" i="1" dirty="0" smtClean="0">
                <a:solidFill>
                  <a:srgbClr val="FFFF00"/>
                </a:solidFill>
              </a:rPr>
              <a:t>років</a:t>
            </a:r>
            <a:r>
              <a:rPr lang="uk-UA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Alex\Desktop\презентація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773865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Зорі головної послідовності </a:t>
            </a:r>
            <a:r>
              <a:rPr lang="uk-UA" sz="2400" b="1" dirty="0">
                <a:solidFill>
                  <a:srgbClr val="FFFF00"/>
                </a:solidFill>
              </a:rPr>
              <a:t>— це більшість всіх зір,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що </a:t>
            </a:r>
            <a:r>
              <a:rPr lang="uk-UA" sz="2400" b="1" dirty="0">
                <a:solidFill>
                  <a:srgbClr val="FFFF00"/>
                </a:solidFill>
              </a:rPr>
              <a:t>перебувають у найстабільнішій фазі свого життя,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коли </a:t>
            </a:r>
            <a:r>
              <a:rPr lang="uk-UA" sz="2400" b="1" dirty="0">
                <a:solidFill>
                  <a:srgbClr val="FFFF00"/>
                </a:solidFill>
              </a:rPr>
              <a:t>в їхніх ядрах відбувається синтез гелію з </a:t>
            </a:r>
            <a:r>
              <a:rPr lang="uk-UA" sz="2400" b="1" dirty="0" smtClean="0">
                <a:solidFill>
                  <a:srgbClr val="FFFF00"/>
                </a:solidFill>
              </a:rPr>
              <a:t>водню</a:t>
            </a:r>
            <a:r>
              <a:rPr lang="uk-UA" sz="2400" b="1" dirty="0" smtClean="0"/>
              <a:t> 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494090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Після вигорання водню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центрі зорі вона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роздувається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червоніє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перетворюється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червоний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гігант, поступово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зміщуючись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 правий верхній </a:t>
            </a:r>
            <a:endParaRPr lang="uk-UA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кут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діаграми </a:t>
            </a:r>
            <a:r>
              <a:rPr lang="uk-UA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спектр-світність </a:t>
            </a:r>
            <a:endParaRPr lang="ru-RU" sz="2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73005"/>
            <a:ext cx="86426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Червоний гігант </a:t>
            </a:r>
            <a:r>
              <a:rPr lang="uk-UA" sz="2400" b="1" dirty="0">
                <a:solidFill>
                  <a:srgbClr val="FFFF00"/>
                </a:solidFill>
              </a:rPr>
              <a:t>- це велика зірка </a:t>
            </a:r>
            <a:r>
              <a:rPr lang="uk-UA" sz="2400" b="1" dirty="0" smtClean="0">
                <a:solidFill>
                  <a:srgbClr val="FFFF00"/>
                </a:solidFill>
              </a:rPr>
              <a:t>червоного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кольору </a:t>
            </a:r>
            <a:r>
              <a:rPr lang="uk-UA" sz="2400" b="1" dirty="0">
                <a:solidFill>
                  <a:srgbClr val="FFFF00"/>
                </a:solidFill>
              </a:rPr>
              <a:t>в пізньої стадії еволюції, коли запаси водню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r>
              <a:rPr lang="uk-UA" sz="2400" b="1" dirty="0" smtClean="0">
                <a:solidFill>
                  <a:srgbClr val="FFFF00"/>
                </a:solidFill>
              </a:rPr>
              <a:t>закінчились і </a:t>
            </a:r>
            <a:r>
              <a:rPr lang="uk-UA" sz="2400" b="1" dirty="0">
                <a:solidFill>
                  <a:srgbClr val="FFFF00"/>
                </a:solidFill>
              </a:rPr>
              <a:t>гелій починає перетворюватися </a:t>
            </a:r>
            <a:r>
              <a:rPr lang="uk-UA" sz="2400" b="1" dirty="0" smtClean="0">
                <a:solidFill>
                  <a:srgbClr val="FFFF00"/>
                </a:solidFill>
              </a:rPr>
              <a:t>в </a:t>
            </a:r>
            <a:r>
              <a:rPr lang="uk-UA" sz="2400" b="1" dirty="0">
                <a:solidFill>
                  <a:srgbClr val="FFFF00"/>
                </a:solidFill>
              </a:rPr>
              <a:t>інші </a:t>
            </a:r>
            <a:r>
              <a:rPr lang="uk-UA" sz="2400" b="1" dirty="0" smtClean="0">
                <a:solidFill>
                  <a:srgbClr val="FFFF00"/>
                </a:solidFill>
              </a:rPr>
              <a:t>елементи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lex\Desktop\презентація\08b00a9126b3bfdc51716c71a93ef3ab_resized_width_fadfc657fc1cd45adb16f307a819826b_500_q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309"/>
            <a:ext cx="9144000" cy="68743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solidFill>
                  <a:srgbClr val="FFFF00"/>
                </a:solidFill>
              </a:rPr>
              <a:t>Подальша </a:t>
            </a:r>
            <a:r>
              <a:rPr lang="uk-UA" sz="3600" b="1" i="1" dirty="0" smtClean="0">
                <a:solidFill>
                  <a:srgbClr val="FFFF00"/>
                </a:solidFill>
              </a:rPr>
              <a:t>еволюція </a:t>
            </a:r>
            <a:r>
              <a:rPr lang="uk-UA" sz="3600" b="1" i="1" dirty="0" err="1" smtClean="0">
                <a:solidFill>
                  <a:srgbClr val="FFFF00"/>
                </a:solidFill>
              </a:rPr>
              <a:t>зорь</a:t>
            </a:r>
            <a:r>
              <a:rPr lang="uk-UA" sz="3600" b="1" i="1" dirty="0" smtClean="0">
                <a:solidFill>
                  <a:srgbClr val="FFFF00"/>
                </a:solidFill>
              </a:rPr>
              <a:t> </a:t>
            </a:r>
            <a:r>
              <a:rPr lang="uk-UA" sz="3600" b="1" i="1" dirty="0">
                <a:solidFill>
                  <a:srgbClr val="FFFF00"/>
                </a:solidFill>
              </a:rPr>
              <a:t>залежить </a:t>
            </a:r>
            <a:r>
              <a:rPr lang="uk-UA" sz="3600" b="1" i="1" dirty="0" smtClean="0">
                <a:solidFill>
                  <a:srgbClr val="FFFF00"/>
                </a:solidFill>
              </a:rPr>
              <a:t>від 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їх маси: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44824"/>
            <a:ext cx="936589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Зорі з масою меншою, ніж </a:t>
            </a:r>
            <a:r>
              <a:rPr lang="en-US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10</a:t>
            </a:r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36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МСонця</a:t>
            </a:r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uk-UA" sz="36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поступово </a:t>
            </a:r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втрачають свою оболонку і стають </a:t>
            </a:r>
            <a:endParaRPr lang="uk-UA" sz="36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білими </a:t>
            </a:r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карликами </a:t>
            </a:r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компактним </a:t>
            </a:r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об'єктом із </a:t>
            </a:r>
            <a:endParaRPr lang="uk-UA" sz="36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розмірами</a:t>
            </a:r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які можуть бути навіть </a:t>
            </a:r>
            <a:endParaRPr lang="uk-UA" sz="36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меншими </a:t>
            </a:r>
            <a:r>
              <a:rPr lang="uk-UA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від розмірів Землі в десятки </a:t>
            </a:r>
            <a:r>
              <a:rPr lang="uk-UA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разів</a:t>
            </a: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6647" y="5445224"/>
            <a:ext cx="91506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Густина речовини білих карликів може становити </a:t>
            </a:r>
            <a:endParaRPr lang="uk-UA" sz="3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 </a:t>
            </a:r>
            <a:r>
              <a:rPr lang="uk-UA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 кг/см</a:t>
            </a:r>
            <a:r>
              <a:rPr lang="uk-UA" sz="3200" b="1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r>
              <a:rPr lang="uk-UA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100 т/см</a:t>
            </a:r>
            <a:r>
              <a:rPr lang="uk-UA" sz="3200" b="1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769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55</cp:revision>
  <dcterms:created xsi:type="dcterms:W3CDTF">2021-04-20T13:05:53Z</dcterms:created>
  <dcterms:modified xsi:type="dcterms:W3CDTF">2021-04-21T17:48:02Z</dcterms:modified>
</cp:coreProperties>
</file>