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81" r:id="rId16"/>
    <p:sldId id="282" r:id="rId17"/>
    <p:sldId id="280" r:id="rId18"/>
    <p:sldId id="284" r:id="rId19"/>
    <p:sldId id="283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F15764-5C7F-474C-A814-19A806EC4E82}" type="doc">
      <dgm:prSet loTypeId="urn:microsoft.com/office/officeart/2005/8/layout/target3" loCatId="list" qsTypeId="urn:microsoft.com/office/officeart/2005/8/quickstyle/simple5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6F106D51-8DD3-4C8A-B75E-49ECE6134509}">
      <dgm:prSet phldrT="[Текст]"/>
      <dgm:spPr/>
      <dgm:t>
        <a:bodyPr/>
        <a:lstStyle/>
        <a:p>
          <a:r>
            <a:rPr lang="uk-UA" noProof="0" dirty="0" smtClean="0">
              <a:latin typeface="Arial" panose="020B0604020202020204" pitchFamily="34" charset="0"/>
              <a:cs typeface="Arial" panose="020B0604020202020204" pitchFamily="34" charset="0"/>
            </a:rPr>
            <a:t>	Арифметико-логічний  пристрій  для  виконання  арифметичних  і  логічних операцій із даними;</a:t>
          </a:r>
          <a:endParaRPr lang="uk-UA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D57A5E-B7C4-436E-9DC0-2917BFA41AD2}" type="parTrans" cxnId="{785F18B8-C6BB-4D26-95D1-C787F75DFE88}">
      <dgm:prSet/>
      <dgm:spPr/>
      <dgm:t>
        <a:bodyPr/>
        <a:lstStyle/>
        <a:p>
          <a:endParaRPr lang="ru-RU"/>
        </a:p>
      </dgm:t>
    </dgm:pt>
    <dgm:pt modelId="{092CF829-7D9B-4006-AB3D-E28FA0C06B05}" type="sibTrans" cxnId="{785F18B8-C6BB-4D26-95D1-C787F75DFE88}">
      <dgm:prSet/>
      <dgm:spPr/>
      <dgm:t>
        <a:bodyPr/>
        <a:lstStyle/>
        <a:p>
          <a:endParaRPr lang="ru-RU"/>
        </a:p>
      </dgm:t>
    </dgm:pt>
    <dgm:pt modelId="{9AAC6125-827A-4F96-AC9A-DDF7D8CF2E90}">
      <dgm:prSet/>
      <dgm:spPr/>
      <dgm:t>
        <a:bodyPr/>
        <a:lstStyle/>
        <a:p>
          <a:r>
            <a:rPr lang="uk-UA" noProof="0" dirty="0" smtClean="0">
              <a:latin typeface="Arial" panose="020B0604020202020204" pitchFamily="34" charset="0"/>
              <a:cs typeface="Arial" panose="020B0604020202020204" pitchFamily="34" charset="0"/>
            </a:rPr>
            <a:t>	Пристрій керування для забезпечення функціонування всіх складових комп’ютера;</a:t>
          </a:r>
          <a:endParaRPr lang="uk-UA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4847A1-AAF5-4212-9385-646204C1E782}" type="parTrans" cxnId="{D6274C25-9EB6-49B5-A40C-D62CE398C628}">
      <dgm:prSet/>
      <dgm:spPr/>
      <dgm:t>
        <a:bodyPr/>
        <a:lstStyle/>
        <a:p>
          <a:endParaRPr lang="ru-RU"/>
        </a:p>
      </dgm:t>
    </dgm:pt>
    <dgm:pt modelId="{1D4E9A33-CB29-4EC7-92DE-59AA73B96E73}" type="sibTrans" cxnId="{D6274C25-9EB6-49B5-A40C-D62CE398C628}">
      <dgm:prSet/>
      <dgm:spPr/>
      <dgm:t>
        <a:bodyPr/>
        <a:lstStyle/>
        <a:p>
          <a:endParaRPr lang="ru-RU"/>
        </a:p>
      </dgm:t>
    </dgm:pt>
    <dgm:pt modelId="{3E4471B1-0E88-4137-94AC-739E626FFB28}">
      <dgm:prSet/>
      <dgm:spPr/>
      <dgm:t>
        <a:bodyPr/>
        <a:lstStyle/>
        <a:p>
          <a:r>
            <a:rPr lang="uk-UA" noProof="0" dirty="0" smtClean="0">
              <a:latin typeface="Arial" panose="020B0604020202020204" pitchFamily="34" charset="0"/>
              <a:cs typeface="Arial" panose="020B0604020202020204" pitchFamily="34" charset="0"/>
            </a:rPr>
            <a:t>	Кеш –пам</a:t>
          </a:r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ru-RU" noProof="0" dirty="0" smtClean="0">
              <a:latin typeface="Arial" panose="020B0604020202020204" pitchFamily="34" charset="0"/>
              <a:cs typeface="Arial" panose="020B0604020202020204" pitchFamily="34" charset="0"/>
            </a:rPr>
            <a:t>ять - </a:t>
          </a:r>
          <a:r>
            <a:rPr lang="uk-UA" b="0" noProof="0" dirty="0" smtClean="0">
              <a:latin typeface="Arial" panose="020B0604020202020204" pitchFamily="34" charset="0"/>
              <a:cs typeface="Arial" panose="020B0604020202020204" pitchFamily="34" charset="0"/>
            </a:rPr>
            <a:t>це внутрішня пам’ять процесора, яка дає можливість зберігати проміжні дані.</a:t>
          </a:r>
          <a:endParaRPr lang="uk-UA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815F8-C5CA-4851-AAE3-8D0B952B21F5}" type="parTrans" cxnId="{E8FB35CD-962C-4CEE-AE03-D88D1FE491ED}">
      <dgm:prSet/>
      <dgm:spPr/>
      <dgm:t>
        <a:bodyPr/>
        <a:lstStyle/>
        <a:p>
          <a:endParaRPr lang="ru-RU"/>
        </a:p>
      </dgm:t>
    </dgm:pt>
    <dgm:pt modelId="{973048D6-34D4-4057-A0E9-A69688BEB976}" type="sibTrans" cxnId="{E8FB35CD-962C-4CEE-AE03-D88D1FE491ED}">
      <dgm:prSet/>
      <dgm:spPr/>
      <dgm:t>
        <a:bodyPr/>
        <a:lstStyle/>
        <a:p>
          <a:endParaRPr lang="ru-RU"/>
        </a:p>
      </dgm:t>
    </dgm:pt>
    <dgm:pt modelId="{804A604E-CC31-451C-BDA8-CF0EB1C37474}" type="pres">
      <dgm:prSet presAssocID="{00F15764-5C7F-474C-A814-19A806EC4E8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61807A0-B8F0-41D9-9C88-237D12037676}" type="pres">
      <dgm:prSet presAssocID="{6F106D51-8DD3-4C8A-B75E-49ECE6134509}" presName="circle1" presStyleLbl="node1" presStyleIdx="0" presStyleCnt="3"/>
      <dgm:spPr/>
    </dgm:pt>
    <dgm:pt modelId="{02A051A7-A293-431A-8C84-ACFDCC78A5CD}" type="pres">
      <dgm:prSet presAssocID="{6F106D51-8DD3-4C8A-B75E-49ECE6134509}" presName="space" presStyleCnt="0"/>
      <dgm:spPr/>
    </dgm:pt>
    <dgm:pt modelId="{3A791414-1E46-4EFC-8D87-2818CE785A44}" type="pres">
      <dgm:prSet presAssocID="{6F106D51-8DD3-4C8A-B75E-49ECE6134509}" presName="rect1" presStyleLbl="alignAcc1" presStyleIdx="0" presStyleCnt="3"/>
      <dgm:spPr/>
      <dgm:t>
        <a:bodyPr/>
        <a:lstStyle/>
        <a:p>
          <a:endParaRPr lang="uk-UA"/>
        </a:p>
      </dgm:t>
    </dgm:pt>
    <dgm:pt modelId="{A89786FB-464E-4A87-8A3E-5444A6CFA3D9}" type="pres">
      <dgm:prSet presAssocID="{9AAC6125-827A-4F96-AC9A-DDF7D8CF2E90}" presName="vertSpace2" presStyleLbl="node1" presStyleIdx="0" presStyleCnt="3"/>
      <dgm:spPr/>
    </dgm:pt>
    <dgm:pt modelId="{BEF3A470-B476-4635-AB9C-79F5DBB677E8}" type="pres">
      <dgm:prSet presAssocID="{9AAC6125-827A-4F96-AC9A-DDF7D8CF2E90}" presName="circle2" presStyleLbl="node1" presStyleIdx="1" presStyleCnt="3" custLinFactNeighborX="10442" custLinFactNeighborY="67"/>
      <dgm:spPr/>
    </dgm:pt>
    <dgm:pt modelId="{CBE30354-02EC-4162-BD38-AB3184FCC1EB}" type="pres">
      <dgm:prSet presAssocID="{9AAC6125-827A-4F96-AC9A-DDF7D8CF2E90}" presName="rect2" presStyleLbl="alignAcc1" presStyleIdx="1" presStyleCnt="3"/>
      <dgm:spPr/>
      <dgm:t>
        <a:bodyPr/>
        <a:lstStyle/>
        <a:p>
          <a:endParaRPr lang="uk-UA"/>
        </a:p>
      </dgm:t>
    </dgm:pt>
    <dgm:pt modelId="{3DFA2114-E44C-4DB5-AC1F-A589579F2321}" type="pres">
      <dgm:prSet presAssocID="{3E4471B1-0E88-4137-94AC-739E626FFB28}" presName="vertSpace3" presStyleLbl="node1" presStyleIdx="1" presStyleCnt="3"/>
      <dgm:spPr/>
    </dgm:pt>
    <dgm:pt modelId="{3AFC6237-83C2-4FA6-BD5E-2B1092A63094}" type="pres">
      <dgm:prSet presAssocID="{3E4471B1-0E88-4137-94AC-739E626FFB28}" presName="circle3" presStyleLbl="node1" presStyleIdx="2" presStyleCnt="3"/>
      <dgm:spPr/>
    </dgm:pt>
    <dgm:pt modelId="{59958DBA-3E97-4923-AF56-31598A8758F6}" type="pres">
      <dgm:prSet presAssocID="{3E4471B1-0E88-4137-94AC-739E626FFB28}" presName="rect3" presStyleLbl="alignAcc1" presStyleIdx="2" presStyleCnt="3"/>
      <dgm:spPr/>
      <dgm:t>
        <a:bodyPr/>
        <a:lstStyle/>
        <a:p>
          <a:endParaRPr lang="uk-UA"/>
        </a:p>
      </dgm:t>
    </dgm:pt>
    <dgm:pt modelId="{E2644068-219C-40E4-90A3-FB43450FE26C}" type="pres">
      <dgm:prSet presAssocID="{6F106D51-8DD3-4C8A-B75E-49ECE6134509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C7B4B7-CD09-4188-9298-2B9CBBF5FC8A}" type="pres">
      <dgm:prSet presAssocID="{9AAC6125-827A-4F96-AC9A-DDF7D8CF2E90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4B535E-B3FF-4A59-9A4C-6EEBA4ADE8C5}" type="pres">
      <dgm:prSet presAssocID="{3E4471B1-0E88-4137-94AC-739E626FFB28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1149F45-DA68-4305-A1DB-C28863C5AAC4}" type="presOf" srcId="{9AAC6125-827A-4F96-AC9A-DDF7D8CF2E90}" destId="{D5C7B4B7-CD09-4188-9298-2B9CBBF5FC8A}" srcOrd="1" destOrd="0" presId="urn:microsoft.com/office/officeart/2005/8/layout/target3"/>
    <dgm:cxn modelId="{D6274C25-9EB6-49B5-A40C-D62CE398C628}" srcId="{00F15764-5C7F-474C-A814-19A806EC4E82}" destId="{9AAC6125-827A-4F96-AC9A-DDF7D8CF2E90}" srcOrd="1" destOrd="0" parTransId="{C84847A1-AAF5-4212-9385-646204C1E782}" sibTransId="{1D4E9A33-CB29-4EC7-92DE-59AA73B96E73}"/>
    <dgm:cxn modelId="{6BBE6086-030B-46DC-9FB3-975EEDDF246D}" type="presOf" srcId="{3E4471B1-0E88-4137-94AC-739E626FFB28}" destId="{0E4B535E-B3FF-4A59-9A4C-6EEBA4ADE8C5}" srcOrd="1" destOrd="0" presId="urn:microsoft.com/office/officeart/2005/8/layout/target3"/>
    <dgm:cxn modelId="{E8FB35CD-962C-4CEE-AE03-D88D1FE491ED}" srcId="{00F15764-5C7F-474C-A814-19A806EC4E82}" destId="{3E4471B1-0E88-4137-94AC-739E626FFB28}" srcOrd="2" destOrd="0" parTransId="{EC6815F8-C5CA-4851-AAE3-8D0B952B21F5}" sibTransId="{973048D6-34D4-4057-A0E9-A69688BEB976}"/>
    <dgm:cxn modelId="{217A935E-B789-4ADA-9314-A39650B2FD77}" type="presOf" srcId="{9AAC6125-827A-4F96-AC9A-DDF7D8CF2E90}" destId="{CBE30354-02EC-4162-BD38-AB3184FCC1EB}" srcOrd="0" destOrd="0" presId="urn:microsoft.com/office/officeart/2005/8/layout/target3"/>
    <dgm:cxn modelId="{DD7BAADE-F20E-4A9F-90A4-48FB86B1D8AC}" type="presOf" srcId="{3E4471B1-0E88-4137-94AC-739E626FFB28}" destId="{59958DBA-3E97-4923-AF56-31598A8758F6}" srcOrd="0" destOrd="0" presId="urn:microsoft.com/office/officeart/2005/8/layout/target3"/>
    <dgm:cxn modelId="{255E2696-8C90-4806-8409-62755E442FDD}" type="presOf" srcId="{6F106D51-8DD3-4C8A-B75E-49ECE6134509}" destId="{E2644068-219C-40E4-90A3-FB43450FE26C}" srcOrd="1" destOrd="0" presId="urn:microsoft.com/office/officeart/2005/8/layout/target3"/>
    <dgm:cxn modelId="{785F18B8-C6BB-4D26-95D1-C787F75DFE88}" srcId="{00F15764-5C7F-474C-A814-19A806EC4E82}" destId="{6F106D51-8DD3-4C8A-B75E-49ECE6134509}" srcOrd="0" destOrd="0" parTransId="{E9D57A5E-B7C4-436E-9DC0-2917BFA41AD2}" sibTransId="{092CF829-7D9B-4006-AB3D-E28FA0C06B05}"/>
    <dgm:cxn modelId="{CDE48759-1FFB-47DC-B951-23E5F69C2D2A}" type="presOf" srcId="{00F15764-5C7F-474C-A814-19A806EC4E82}" destId="{804A604E-CC31-451C-BDA8-CF0EB1C37474}" srcOrd="0" destOrd="0" presId="urn:microsoft.com/office/officeart/2005/8/layout/target3"/>
    <dgm:cxn modelId="{51405AB8-80E1-42B4-96C7-8994E0B95225}" type="presOf" srcId="{6F106D51-8DD3-4C8A-B75E-49ECE6134509}" destId="{3A791414-1E46-4EFC-8D87-2818CE785A44}" srcOrd="0" destOrd="0" presId="urn:microsoft.com/office/officeart/2005/8/layout/target3"/>
    <dgm:cxn modelId="{A7254AD6-D26B-47F9-90BF-B37A9B2D0B78}" type="presParOf" srcId="{804A604E-CC31-451C-BDA8-CF0EB1C37474}" destId="{661807A0-B8F0-41D9-9C88-237D12037676}" srcOrd="0" destOrd="0" presId="urn:microsoft.com/office/officeart/2005/8/layout/target3"/>
    <dgm:cxn modelId="{AEC12F73-DCA1-4A73-BF5B-9654EC69D92E}" type="presParOf" srcId="{804A604E-CC31-451C-BDA8-CF0EB1C37474}" destId="{02A051A7-A293-431A-8C84-ACFDCC78A5CD}" srcOrd="1" destOrd="0" presId="urn:microsoft.com/office/officeart/2005/8/layout/target3"/>
    <dgm:cxn modelId="{73E7D648-B3B5-48F7-8EA7-3C9CBA19DBCA}" type="presParOf" srcId="{804A604E-CC31-451C-BDA8-CF0EB1C37474}" destId="{3A791414-1E46-4EFC-8D87-2818CE785A44}" srcOrd="2" destOrd="0" presId="urn:microsoft.com/office/officeart/2005/8/layout/target3"/>
    <dgm:cxn modelId="{327AFBE0-3239-4B6C-8DB9-FA5D0340980B}" type="presParOf" srcId="{804A604E-CC31-451C-BDA8-CF0EB1C37474}" destId="{A89786FB-464E-4A87-8A3E-5444A6CFA3D9}" srcOrd="3" destOrd="0" presId="urn:microsoft.com/office/officeart/2005/8/layout/target3"/>
    <dgm:cxn modelId="{7129D0EB-DDE2-4C55-AFB1-BBB37D24B9A6}" type="presParOf" srcId="{804A604E-CC31-451C-BDA8-CF0EB1C37474}" destId="{BEF3A470-B476-4635-AB9C-79F5DBB677E8}" srcOrd="4" destOrd="0" presId="urn:microsoft.com/office/officeart/2005/8/layout/target3"/>
    <dgm:cxn modelId="{445E6F9E-8818-4C8C-BFD3-9CB35F1DCAED}" type="presParOf" srcId="{804A604E-CC31-451C-BDA8-CF0EB1C37474}" destId="{CBE30354-02EC-4162-BD38-AB3184FCC1EB}" srcOrd="5" destOrd="0" presId="urn:microsoft.com/office/officeart/2005/8/layout/target3"/>
    <dgm:cxn modelId="{E9B09AB0-D883-4062-A8FB-B949B246CDA4}" type="presParOf" srcId="{804A604E-CC31-451C-BDA8-CF0EB1C37474}" destId="{3DFA2114-E44C-4DB5-AC1F-A589579F2321}" srcOrd="6" destOrd="0" presId="urn:microsoft.com/office/officeart/2005/8/layout/target3"/>
    <dgm:cxn modelId="{2FA39F5E-52AD-44EE-80F0-82C274B1E96A}" type="presParOf" srcId="{804A604E-CC31-451C-BDA8-CF0EB1C37474}" destId="{3AFC6237-83C2-4FA6-BD5E-2B1092A63094}" srcOrd="7" destOrd="0" presId="urn:microsoft.com/office/officeart/2005/8/layout/target3"/>
    <dgm:cxn modelId="{9BB910B5-32BE-4F18-A981-0B36E6DCF6A1}" type="presParOf" srcId="{804A604E-CC31-451C-BDA8-CF0EB1C37474}" destId="{59958DBA-3E97-4923-AF56-31598A8758F6}" srcOrd="8" destOrd="0" presId="urn:microsoft.com/office/officeart/2005/8/layout/target3"/>
    <dgm:cxn modelId="{CCE7354F-81D7-494D-912E-773B0E7E2B0A}" type="presParOf" srcId="{804A604E-CC31-451C-BDA8-CF0EB1C37474}" destId="{E2644068-219C-40E4-90A3-FB43450FE26C}" srcOrd="9" destOrd="0" presId="urn:microsoft.com/office/officeart/2005/8/layout/target3"/>
    <dgm:cxn modelId="{A72C784D-6D87-467A-8E95-9E8214B8F3E0}" type="presParOf" srcId="{804A604E-CC31-451C-BDA8-CF0EB1C37474}" destId="{D5C7B4B7-CD09-4188-9298-2B9CBBF5FC8A}" srcOrd="10" destOrd="0" presId="urn:microsoft.com/office/officeart/2005/8/layout/target3"/>
    <dgm:cxn modelId="{4FD6035E-8919-4216-8B83-F7A7064E20AA}" type="presParOf" srcId="{804A604E-CC31-451C-BDA8-CF0EB1C37474}" destId="{0E4B535E-B3FF-4A59-9A4C-6EEBA4ADE8C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642A62-05C0-4E39-AB5A-9F1000126EDD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3FE622A-8DDC-4011-B239-72C535CA5EAB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Модель</a:t>
          </a:r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—  відповідно  до  фірми-виробника  розрізняють  процесори  </a:t>
          </a:r>
          <a:r>
            <a:rPr lang="de-DE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Intel (Pentium,  Celeron,  Core  2  Duo  </a:t>
          </a:r>
          <a:r>
            <a:rPr lang="ru-RU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 </a:t>
          </a:r>
          <a:r>
            <a:rPr lang="de-DE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AMD  (AMD64,  </a:t>
          </a:r>
          <a:r>
            <a:rPr lang="de-DE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Duron</a:t>
          </a:r>
          <a:r>
            <a:rPr lang="de-DE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Athlon </a:t>
          </a:r>
          <a:r>
            <a:rPr lang="ru-RU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та </a:t>
          </a:r>
          <a:r>
            <a:rPr lang="ru-RU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інші</a:t>
          </a:r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dirty="0"/>
        </a:p>
      </dgm:t>
    </dgm:pt>
    <dgm:pt modelId="{153971AC-CF21-4CB7-BF33-D636C62A0B7F}" type="parTrans" cxnId="{68B61E71-591C-4D00-95EC-1725BFBC2D84}">
      <dgm:prSet/>
      <dgm:spPr/>
      <dgm:t>
        <a:bodyPr/>
        <a:lstStyle/>
        <a:p>
          <a:endParaRPr lang="ru-RU"/>
        </a:p>
      </dgm:t>
    </dgm:pt>
    <dgm:pt modelId="{C729B210-D441-43D0-B26C-258F635DBB4D}" type="sibTrans" cxnId="{68B61E71-591C-4D00-95EC-1725BFBC2D84}">
      <dgm:prSet/>
      <dgm:spPr/>
      <dgm:t>
        <a:bodyPr/>
        <a:lstStyle/>
        <a:p>
          <a:endParaRPr lang="ru-RU"/>
        </a:p>
      </dgm:t>
    </dgm:pt>
    <dgm:pt modelId="{1C8677CB-C903-442B-B484-E0D57A2B41B9}">
      <dgm:prSet/>
      <dgm:spPr/>
      <dgm:t>
        <a:bodyPr/>
        <a:lstStyle/>
        <a:p>
          <a:r>
            <a:rPr lang="uk-UA" b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Тактова  частота </a:t>
          </a:r>
          <a:r>
            <a:rPr lang="uk-UA" b="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—  визначає  кількість  виконуваних  елементарних операцій за одну секунду, тобто швидкодію процесора; тактова частота сучасних процесорів вимірюється в </a:t>
          </a:r>
          <a:r>
            <a:rPr lang="uk-UA" b="0" noProof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гігагерцах</a:t>
          </a:r>
          <a:r>
            <a:rPr lang="uk-UA" b="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uk-UA" b="0" noProof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ГГц</a:t>
          </a:r>
          <a:r>
            <a:rPr lang="uk-UA" b="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); уже розроблено процесори з частотою понад 3 </a:t>
          </a:r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ГГц;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7AD9FD-B5F4-41A0-B7BB-47A606FB7B51}" type="parTrans" cxnId="{0D43DA37-FE93-437B-95BD-AE461BB30AFF}">
      <dgm:prSet/>
      <dgm:spPr/>
      <dgm:t>
        <a:bodyPr/>
        <a:lstStyle/>
        <a:p>
          <a:endParaRPr lang="ru-RU"/>
        </a:p>
      </dgm:t>
    </dgm:pt>
    <dgm:pt modelId="{D3F003F9-A2A0-4201-97C0-55B06960541D}" type="sibTrans" cxnId="{0D43DA37-FE93-437B-95BD-AE461BB30AFF}">
      <dgm:prSet/>
      <dgm:spPr/>
      <dgm:t>
        <a:bodyPr/>
        <a:lstStyle/>
        <a:p>
          <a:endParaRPr lang="ru-RU"/>
        </a:p>
      </dgm:t>
    </dgm:pt>
    <dgm:pt modelId="{42CDFD71-DA47-4F3A-9BFF-B78FB0DAB102}">
      <dgm:prSet/>
      <dgm:spPr/>
      <dgm:t>
        <a:bodyPr/>
        <a:lstStyle/>
        <a:p>
          <a:r>
            <a:rPr lang="uk-UA" b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Розрядність</a:t>
          </a:r>
          <a:r>
            <a:rPr lang="uk-UA" b="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—  максимальна  довжина  двійкового  коду,  який  може опрацьовуватись або передаватися процесором; чим вищою є розрядність, тим потужніший процесор; (64 біти, 32 біти)</a:t>
          </a:r>
          <a:endParaRPr lang="uk-UA" b="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186AD-1F5C-4274-A910-81E92AACBDDF}" type="parTrans" cxnId="{6AC6F46F-9834-4E36-AADC-79D93DE10CBF}">
      <dgm:prSet/>
      <dgm:spPr/>
      <dgm:t>
        <a:bodyPr/>
        <a:lstStyle/>
        <a:p>
          <a:endParaRPr lang="ru-RU"/>
        </a:p>
      </dgm:t>
    </dgm:pt>
    <dgm:pt modelId="{A6847279-B7E9-4530-B752-52AE614355F4}" type="sibTrans" cxnId="{6AC6F46F-9834-4E36-AADC-79D93DE10CBF}">
      <dgm:prSet/>
      <dgm:spPr/>
      <dgm:t>
        <a:bodyPr/>
        <a:lstStyle/>
        <a:p>
          <a:endParaRPr lang="ru-RU"/>
        </a:p>
      </dgm:t>
    </dgm:pt>
    <dgm:pt modelId="{81381776-BE76-4C88-A2EA-FB034418942E}">
      <dgm:prSet/>
      <dgm:spPr/>
      <dgm:t>
        <a:bodyPr/>
        <a:lstStyle/>
        <a:p>
          <a:r>
            <a:rPr lang="uk-UA" b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Кількість ядер</a:t>
          </a:r>
          <a:r>
            <a:rPr lang="uk-UA" b="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— це кількість однакових за структурою процесорів, що об</a:t>
          </a:r>
          <a:r>
            <a:rPr lang="en-US" b="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’</a:t>
          </a:r>
          <a:r>
            <a:rPr lang="uk-UA" b="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єднанні в один пристрій(4, 8).</a:t>
          </a:r>
          <a:endParaRPr lang="uk-UA" b="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4662F-4DA8-4A9C-94D0-D89D0EC6CE14}" type="parTrans" cxnId="{90D13193-43F6-48F6-BAB9-EE55A8CDE367}">
      <dgm:prSet/>
      <dgm:spPr/>
      <dgm:t>
        <a:bodyPr/>
        <a:lstStyle/>
        <a:p>
          <a:endParaRPr lang="ru-RU"/>
        </a:p>
      </dgm:t>
    </dgm:pt>
    <dgm:pt modelId="{ECA7E484-ADCC-49A8-BCDA-E7024AA649B1}" type="sibTrans" cxnId="{90D13193-43F6-48F6-BAB9-EE55A8CDE367}">
      <dgm:prSet/>
      <dgm:spPr/>
      <dgm:t>
        <a:bodyPr/>
        <a:lstStyle/>
        <a:p>
          <a:endParaRPr lang="ru-RU"/>
        </a:p>
      </dgm:t>
    </dgm:pt>
    <dgm:pt modelId="{626F55B1-81AC-405C-92FF-83E911D36DCB}">
      <dgm:prSet phldrT="[Текст]"/>
      <dgm:spPr/>
      <dgm:t>
        <a:bodyPr/>
        <a:lstStyle/>
        <a:p>
          <a:endParaRPr lang="ru-RU" dirty="0"/>
        </a:p>
      </dgm:t>
    </dgm:pt>
    <dgm:pt modelId="{A50A7B3E-2DB1-4562-9E5B-8321E98FC63D}" type="parTrans" cxnId="{74D33F66-F3EB-457F-BCDB-572AB3EF40D3}">
      <dgm:prSet/>
      <dgm:spPr/>
      <dgm:t>
        <a:bodyPr/>
        <a:lstStyle/>
        <a:p>
          <a:endParaRPr lang="ru-RU"/>
        </a:p>
      </dgm:t>
    </dgm:pt>
    <dgm:pt modelId="{5F7FAF44-4C50-4745-89E3-34E261850B26}" type="sibTrans" cxnId="{74D33F66-F3EB-457F-BCDB-572AB3EF40D3}">
      <dgm:prSet/>
      <dgm:spPr/>
      <dgm:t>
        <a:bodyPr/>
        <a:lstStyle/>
        <a:p>
          <a:endParaRPr lang="ru-RU"/>
        </a:p>
      </dgm:t>
    </dgm:pt>
    <dgm:pt modelId="{88153B5E-8F74-43E3-985E-A675BCB7AB62}">
      <dgm:prSet/>
      <dgm:spPr/>
      <dgm:t>
        <a:bodyPr/>
        <a:lstStyle/>
        <a:p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43A39-926A-4FEE-B66E-88930EAF8124}" type="parTrans" cxnId="{336D10FB-8829-4DD5-9C11-D2FAF27DC3C7}">
      <dgm:prSet/>
      <dgm:spPr/>
      <dgm:t>
        <a:bodyPr/>
        <a:lstStyle/>
        <a:p>
          <a:endParaRPr lang="ru-RU"/>
        </a:p>
      </dgm:t>
    </dgm:pt>
    <dgm:pt modelId="{EEECE754-17EE-40C1-B763-ADBC1D0E2AF2}" type="sibTrans" cxnId="{336D10FB-8829-4DD5-9C11-D2FAF27DC3C7}">
      <dgm:prSet/>
      <dgm:spPr/>
      <dgm:t>
        <a:bodyPr/>
        <a:lstStyle/>
        <a:p>
          <a:endParaRPr lang="ru-RU"/>
        </a:p>
      </dgm:t>
    </dgm:pt>
    <dgm:pt modelId="{E47ED0C2-1948-4E59-B11B-3A1AECA4145F}">
      <dgm:prSet/>
      <dgm:spPr/>
      <dgm:t>
        <a:bodyPr/>
        <a:lstStyle/>
        <a:p>
          <a:endParaRPr lang="uk-UA" b="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FE77FA-DA3A-4AD4-ACA2-A65524236C6F}" type="parTrans" cxnId="{5B588F80-B5E1-472A-A040-21BAD8EB1377}">
      <dgm:prSet/>
      <dgm:spPr/>
      <dgm:t>
        <a:bodyPr/>
        <a:lstStyle/>
        <a:p>
          <a:endParaRPr lang="ru-RU"/>
        </a:p>
      </dgm:t>
    </dgm:pt>
    <dgm:pt modelId="{A71E76A6-FDD4-4320-ACB4-16C693AE9F40}" type="sibTrans" cxnId="{5B588F80-B5E1-472A-A040-21BAD8EB1377}">
      <dgm:prSet/>
      <dgm:spPr/>
      <dgm:t>
        <a:bodyPr/>
        <a:lstStyle/>
        <a:p>
          <a:endParaRPr lang="ru-RU"/>
        </a:p>
      </dgm:t>
    </dgm:pt>
    <dgm:pt modelId="{46C77DF2-97A2-4672-88F9-25FE3D789071}" type="pres">
      <dgm:prSet presAssocID="{09642A62-05C0-4E39-AB5A-9F1000126E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53686C-85CA-4952-B98B-738CF074A4CC}" type="pres">
      <dgm:prSet presAssocID="{53FE622A-8DDC-4011-B239-72C535CA5EAB}" presName="parentText" presStyleLbl="node1" presStyleIdx="0" presStyleCnt="4" custScaleY="119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E0919-E06E-4A7A-B521-BC75CD17DA78}" type="pres">
      <dgm:prSet presAssocID="{53FE622A-8DDC-4011-B239-72C535CA5EAB}" presName="childText" presStyleLbl="revTx" presStyleIdx="0" presStyleCnt="3" custScaleY="11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92125-9DC6-4671-A0C8-BBE2A5E3113D}" type="pres">
      <dgm:prSet presAssocID="{1C8677CB-C903-442B-B484-E0D57A2B41B9}" presName="parentText" presStyleLbl="node1" presStyleIdx="1" presStyleCnt="4" custScaleY="119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A8D59-B742-4BB0-821D-191307F61F27}" type="pres">
      <dgm:prSet presAssocID="{1C8677CB-C903-442B-B484-E0D57A2B41B9}" presName="childText" presStyleLbl="revTx" presStyleIdx="1" presStyleCnt="3" custScaleY="11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3740C-82E0-496E-9128-758909119754}" type="pres">
      <dgm:prSet presAssocID="{42CDFD71-DA47-4F3A-9BFF-B78FB0DAB102}" presName="parentText" presStyleLbl="node1" presStyleIdx="2" presStyleCnt="4" custScaleY="119109" custLinFactY="100000" custLinFactNeighborX="232" custLinFactNeighborY="1627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026300-3850-4A69-B444-6AA16AFC4871}" type="pres">
      <dgm:prSet presAssocID="{42CDFD71-DA47-4F3A-9BFF-B78FB0DAB102}" presName="childText" presStyleLbl="revTx" presStyleIdx="2" presStyleCnt="3" custScaleY="119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6688A-7CE0-4C95-B45A-1A7B67778091}" type="pres">
      <dgm:prSet presAssocID="{81381776-BE76-4C88-A2EA-FB034418942E}" presName="parentText" presStyleLbl="node1" presStyleIdx="3" presStyleCnt="4" custScaleY="119109" custLinFactY="-104179" custLinFactNeighborX="23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44F120-1FB8-40CB-A8C8-1A51C31E7BB5}" type="presOf" srcId="{81381776-BE76-4C88-A2EA-FB034418942E}" destId="{7066688A-7CE0-4C95-B45A-1A7B67778091}" srcOrd="0" destOrd="0" presId="urn:microsoft.com/office/officeart/2005/8/layout/vList2"/>
    <dgm:cxn modelId="{8927E7F6-BC68-46A3-8FA8-83CD373877C7}" type="presOf" srcId="{88153B5E-8F74-43E3-985E-A675BCB7AB62}" destId="{70EA8D59-B742-4BB0-821D-191307F61F27}" srcOrd="0" destOrd="0" presId="urn:microsoft.com/office/officeart/2005/8/layout/vList2"/>
    <dgm:cxn modelId="{3FCDEE28-BC4D-44E6-B802-ECF68EA27969}" type="presOf" srcId="{42CDFD71-DA47-4F3A-9BFF-B78FB0DAB102}" destId="{E263740C-82E0-496E-9128-758909119754}" srcOrd="0" destOrd="0" presId="urn:microsoft.com/office/officeart/2005/8/layout/vList2"/>
    <dgm:cxn modelId="{720ADD4E-F90F-4EDB-9755-7650EDA367B0}" type="presOf" srcId="{E47ED0C2-1948-4E59-B11B-3A1AECA4145F}" destId="{59026300-3850-4A69-B444-6AA16AFC4871}" srcOrd="0" destOrd="0" presId="urn:microsoft.com/office/officeart/2005/8/layout/vList2"/>
    <dgm:cxn modelId="{4C4FBA4B-687A-4D4F-BD6A-3737917174AB}" type="presOf" srcId="{09642A62-05C0-4E39-AB5A-9F1000126EDD}" destId="{46C77DF2-97A2-4672-88F9-25FE3D789071}" srcOrd="0" destOrd="0" presId="urn:microsoft.com/office/officeart/2005/8/layout/vList2"/>
    <dgm:cxn modelId="{D53C41BC-68B0-4FE5-9FE7-BEA468FD5A33}" type="presOf" srcId="{1C8677CB-C903-442B-B484-E0D57A2B41B9}" destId="{32C92125-9DC6-4671-A0C8-BBE2A5E3113D}" srcOrd="0" destOrd="0" presId="urn:microsoft.com/office/officeart/2005/8/layout/vList2"/>
    <dgm:cxn modelId="{74D33F66-F3EB-457F-BCDB-572AB3EF40D3}" srcId="{53FE622A-8DDC-4011-B239-72C535CA5EAB}" destId="{626F55B1-81AC-405C-92FF-83E911D36DCB}" srcOrd="0" destOrd="0" parTransId="{A50A7B3E-2DB1-4562-9E5B-8321E98FC63D}" sibTransId="{5F7FAF44-4C50-4745-89E3-34E261850B26}"/>
    <dgm:cxn modelId="{DDC73547-5D03-48EC-A522-918CFE7A423A}" type="presOf" srcId="{53FE622A-8DDC-4011-B239-72C535CA5EAB}" destId="{DA53686C-85CA-4952-B98B-738CF074A4CC}" srcOrd="0" destOrd="0" presId="urn:microsoft.com/office/officeart/2005/8/layout/vList2"/>
    <dgm:cxn modelId="{5B588F80-B5E1-472A-A040-21BAD8EB1377}" srcId="{42CDFD71-DA47-4F3A-9BFF-B78FB0DAB102}" destId="{E47ED0C2-1948-4E59-B11B-3A1AECA4145F}" srcOrd="0" destOrd="0" parTransId="{00FE77FA-DA3A-4AD4-ACA2-A65524236C6F}" sibTransId="{A71E76A6-FDD4-4320-ACB4-16C693AE9F40}"/>
    <dgm:cxn modelId="{336D10FB-8829-4DD5-9C11-D2FAF27DC3C7}" srcId="{1C8677CB-C903-442B-B484-E0D57A2B41B9}" destId="{88153B5E-8F74-43E3-985E-A675BCB7AB62}" srcOrd="0" destOrd="0" parTransId="{67843A39-926A-4FEE-B66E-88930EAF8124}" sibTransId="{EEECE754-17EE-40C1-B763-ADBC1D0E2AF2}"/>
    <dgm:cxn modelId="{90D13193-43F6-48F6-BAB9-EE55A8CDE367}" srcId="{09642A62-05C0-4E39-AB5A-9F1000126EDD}" destId="{81381776-BE76-4C88-A2EA-FB034418942E}" srcOrd="3" destOrd="0" parTransId="{F944662F-4DA8-4A9C-94D0-D89D0EC6CE14}" sibTransId="{ECA7E484-ADCC-49A8-BCDA-E7024AA649B1}"/>
    <dgm:cxn modelId="{68B61E71-591C-4D00-95EC-1725BFBC2D84}" srcId="{09642A62-05C0-4E39-AB5A-9F1000126EDD}" destId="{53FE622A-8DDC-4011-B239-72C535CA5EAB}" srcOrd="0" destOrd="0" parTransId="{153971AC-CF21-4CB7-BF33-D636C62A0B7F}" sibTransId="{C729B210-D441-43D0-B26C-258F635DBB4D}"/>
    <dgm:cxn modelId="{ED5C6280-5ED0-403B-A444-E894FB8E45B6}" type="presOf" srcId="{626F55B1-81AC-405C-92FF-83E911D36DCB}" destId="{B35E0919-E06E-4A7A-B521-BC75CD17DA78}" srcOrd="0" destOrd="0" presId="urn:microsoft.com/office/officeart/2005/8/layout/vList2"/>
    <dgm:cxn modelId="{6AC6F46F-9834-4E36-AADC-79D93DE10CBF}" srcId="{09642A62-05C0-4E39-AB5A-9F1000126EDD}" destId="{42CDFD71-DA47-4F3A-9BFF-B78FB0DAB102}" srcOrd="2" destOrd="0" parTransId="{FCD186AD-1F5C-4274-A910-81E92AACBDDF}" sibTransId="{A6847279-B7E9-4530-B752-52AE614355F4}"/>
    <dgm:cxn modelId="{0D43DA37-FE93-437B-95BD-AE461BB30AFF}" srcId="{09642A62-05C0-4E39-AB5A-9F1000126EDD}" destId="{1C8677CB-C903-442B-B484-E0D57A2B41B9}" srcOrd="1" destOrd="0" parTransId="{757AD9FD-B5F4-41A0-B7BB-47A606FB7B51}" sibTransId="{D3F003F9-A2A0-4201-97C0-55B06960541D}"/>
    <dgm:cxn modelId="{E763019B-D547-46B4-8460-B2A9E3623473}" type="presParOf" srcId="{46C77DF2-97A2-4672-88F9-25FE3D789071}" destId="{DA53686C-85CA-4952-B98B-738CF074A4CC}" srcOrd="0" destOrd="0" presId="urn:microsoft.com/office/officeart/2005/8/layout/vList2"/>
    <dgm:cxn modelId="{CD6EC145-D11F-434D-B368-35451CF3457D}" type="presParOf" srcId="{46C77DF2-97A2-4672-88F9-25FE3D789071}" destId="{B35E0919-E06E-4A7A-B521-BC75CD17DA78}" srcOrd="1" destOrd="0" presId="urn:microsoft.com/office/officeart/2005/8/layout/vList2"/>
    <dgm:cxn modelId="{80313BDF-2C87-425D-9379-106836DEE2B2}" type="presParOf" srcId="{46C77DF2-97A2-4672-88F9-25FE3D789071}" destId="{32C92125-9DC6-4671-A0C8-BBE2A5E3113D}" srcOrd="2" destOrd="0" presId="urn:microsoft.com/office/officeart/2005/8/layout/vList2"/>
    <dgm:cxn modelId="{2B508A76-90D8-4EF6-AFB4-3CAC43A45568}" type="presParOf" srcId="{46C77DF2-97A2-4672-88F9-25FE3D789071}" destId="{70EA8D59-B742-4BB0-821D-191307F61F27}" srcOrd="3" destOrd="0" presId="urn:microsoft.com/office/officeart/2005/8/layout/vList2"/>
    <dgm:cxn modelId="{FA96735A-63FD-4F45-B292-6F4CDAF76597}" type="presParOf" srcId="{46C77DF2-97A2-4672-88F9-25FE3D789071}" destId="{E263740C-82E0-496E-9128-758909119754}" srcOrd="4" destOrd="0" presId="urn:microsoft.com/office/officeart/2005/8/layout/vList2"/>
    <dgm:cxn modelId="{B571357B-36C4-4FF8-9D50-EBAE981A0B4E}" type="presParOf" srcId="{46C77DF2-97A2-4672-88F9-25FE3D789071}" destId="{59026300-3850-4A69-B444-6AA16AFC4871}" srcOrd="5" destOrd="0" presId="urn:microsoft.com/office/officeart/2005/8/layout/vList2"/>
    <dgm:cxn modelId="{60977D2E-5493-43E0-BB33-9309165691C5}" type="presParOf" srcId="{46C77DF2-97A2-4672-88F9-25FE3D789071}" destId="{7066688A-7CE0-4C95-B45A-1A7B6777809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807A0-B8F0-41D9-9C88-237D12037676}">
      <dsp:nvSpPr>
        <dsp:cNvPr id="0" name=""/>
        <dsp:cNvSpPr/>
      </dsp:nvSpPr>
      <dsp:spPr>
        <a:xfrm>
          <a:off x="0" y="1260139"/>
          <a:ext cx="3240360" cy="324036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791414-1E46-4EFC-8D87-2818CE785A44}">
      <dsp:nvSpPr>
        <dsp:cNvPr id="0" name=""/>
        <dsp:cNvSpPr/>
      </dsp:nvSpPr>
      <dsp:spPr>
        <a:xfrm>
          <a:off x="1620180" y="1260139"/>
          <a:ext cx="3780420" cy="32403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	Арифметико-логічний  пристрій  для  виконання  арифметичних  і  логічних операцій із даними;</a:t>
          </a:r>
          <a:endParaRPr lang="uk-UA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20180" y="1260139"/>
        <a:ext cx="3780420" cy="972110"/>
      </dsp:txXfrm>
    </dsp:sp>
    <dsp:sp modelId="{BEF3A470-B476-4635-AB9C-79F5DBB677E8}">
      <dsp:nvSpPr>
        <dsp:cNvPr id="0" name=""/>
        <dsp:cNvSpPr/>
      </dsp:nvSpPr>
      <dsp:spPr>
        <a:xfrm>
          <a:off x="786996" y="2233661"/>
          <a:ext cx="2106231" cy="21062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E30354-02EC-4162-BD38-AB3184FCC1EB}">
      <dsp:nvSpPr>
        <dsp:cNvPr id="0" name=""/>
        <dsp:cNvSpPr/>
      </dsp:nvSpPr>
      <dsp:spPr>
        <a:xfrm>
          <a:off x="1620180" y="2232250"/>
          <a:ext cx="3780420" cy="21062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	Пристрій керування для забезпечення функціонування всіх складових комп’ютера;</a:t>
          </a:r>
          <a:endParaRPr lang="uk-UA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20180" y="2232250"/>
        <a:ext cx="3780420" cy="972106"/>
      </dsp:txXfrm>
    </dsp:sp>
    <dsp:sp modelId="{3AFC6237-83C2-4FA6-BD5E-2B1092A63094}">
      <dsp:nvSpPr>
        <dsp:cNvPr id="0" name=""/>
        <dsp:cNvSpPr/>
      </dsp:nvSpPr>
      <dsp:spPr>
        <a:xfrm>
          <a:off x="1134126" y="3204356"/>
          <a:ext cx="972107" cy="97210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958DBA-3E97-4923-AF56-31598A8758F6}">
      <dsp:nvSpPr>
        <dsp:cNvPr id="0" name=""/>
        <dsp:cNvSpPr/>
      </dsp:nvSpPr>
      <dsp:spPr>
        <a:xfrm>
          <a:off x="1620180" y="3204356"/>
          <a:ext cx="3780420" cy="9721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	Кеш –пам</a:t>
          </a: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ru-RU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ять - </a:t>
          </a:r>
          <a:r>
            <a:rPr lang="uk-UA" sz="1600" b="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це внутрішня пам’ять процесора, яка дає можливість зберігати проміжні дані.</a:t>
          </a:r>
          <a:endParaRPr lang="uk-UA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20180" y="3204356"/>
        <a:ext cx="3780420" cy="972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3686C-85CA-4952-B98B-738CF074A4CC}">
      <dsp:nvSpPr>
        <dsp:cNvPr id="0" name=""/>
        <dsp:cNvSpPr/>
      </dsp:nvSpPr>
      <dsp:spPr>
        <a:xfrm>
          <a:off x="0" y="203441"/>
          <a:ext cx="7920880" cy="10117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Модель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—  відповідно  до  фірми-виробника  розрізняють  процесори  </a:t>
          </a:r>
          <a:r>
            <a:rPr lang="de-DE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Intel (Pentium,  Celeron,  Core  2  Duo  </a:t>
          </a:r>
          <a:r>
            <a:rPr lang="ru-RU" sz="16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 </a:t>
          </a:r>
          <a:r>
            <a:rPr lang="de-DE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AMD  (AMD64,  </a:t>
          </a:r>
          <a:r>
            <a:rPr lang="de-DE" sz="16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Duron</a:t>
          </a:r>
          <a:r>
            <a:rPr lang="de-DE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Athlon </a:t>
          </a:r>
          <a:r>
            <a:rPr lang="ru-RU" sz="16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та </a:t>
          </a:r>
          <a:r>
            <a:rPr lang="ru-RU" sz="16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інші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kern="1200" dirty="0"/>
        </a:p>
      </dsp:txBody>
      <dsp:txXfrm>
        <a:off x="49389" y="252830"/>
        <a:ext cx="7822102" cy="912957"/>
      </dsp:txXfrm>
    </dsp:sp>
    <dsp:sp modelId="{B35E0919-E06E-4A7A-B521-BC75CD17DA78}">
      <dsp:nvSpPr>
        <dsp:cNvPr id="0" name=""/>
        <dsp:cNvSpPr/>
      </dsp:nvSpPr>
      <dsp:spPr>
        <a:xfrm>
          <a:off x="0" y="1215177"/>
          <a:ext cx="7920880" cy="315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kern="1200" dirty="0"/>
        </a:p>
      </dsp:txBody>
      <dsp:txXfrm>
        <a:off x="0" y="1215177"/>
        <a:ext cx="7920880" cy="315591"/>
      </dsp:txXfrm>
    </dsp:sp>
    <dsp:sp modelId="{32C92125-9DC6-4671-A0C8-BBE2A5E3113D}">
      <dsp:nvSpPr>
        <dsp:cNvPr id="0" name=""/>
        <dsp:cNvSpPr/>
      </dsp:nvSpPr>
      <dsp:spPr>
        <a:xfrm>
          <a:off x="0" y="1530768"/>
          <a:ext cx="7920880" cy="1011735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Тактова  частота </a:t>
          </a:r>
          <a:r>
            <a:rPr lang="uk-UA" sz="1600" b="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—  визначає  кількість  виконуваних  елементарних операцій за одну секунду, тобто швидкодію процесора; тактова частота сучасних процесорів вимірюється в </a:t>
          </a:r>
          <a:r>
            <a:rPr lang="uk-UA" sz="1600" b="0" kern="1200" noProof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гігагерцах</a:t>
          </a:r>
          <a:r>
            <a:rPr lang="uk-UA" sz="1600" b="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uk-UA" sz="1600" b="0" kern="1200" noProof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ГГц</a:t>
          </a:r>
          <a:r>
            <a:rPr lang="uk-UA" sz="1600" b="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); уже розроблено процесори з частотою понад 3 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ГГц;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89" y="1580157"/>
        <a:ext cx="7822102" cy="912957"/>
      </dsp:txXfrm>
    </dsp:sp>
    <dsp:sp modelId="{70EA8D59-B742-4BB0-821D-191307F61F27}">
      <dsp:nvSpPr>
        <dsp:cNvPr id="0" name=""/>
        <dsp:cNvSpPr/>
      </dsp:nvSpPr>
      <dsp:spPr>
        <a:xfrm>
          <a:off x="0" y="2542504"/>
          <a:ext cx="7920880" cy="315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42504"/>
        <a:ext cx="7920880" cy="315591"/>
      </dsp:txXfrm>
    </dsp:sp>
    <dsp:sp modelId="{E263740C-82E0-496E-9128-758909119754}">
      <dsp:nvSpPr>
        <dsp:cNvPr id="0" name=""/>
        <dsp:cNvSpPr/>
      </dsp:nvSpPr>
      <dsp:spPr>
        <a:xfrm>
          <a:off x="0" y="4138735"/>
          <a:ext cx="7920880" cy="101173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Розрядність</a:t>
          </a:r>
          <a:r>
            <a:rPr lang="uk-UA" sz="1600" b="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—  максимальна  довжина  двійкового  коду,  який  може опрацьовуватись або передаватися процесором; чим вищою є розрядність, тим потужніший процесор; (64 біти, 32 біти)</a:t>
          </a:r>
          <a:endParaRPr lang="uk-UA" sz="1600" b="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89" y="4188124"/>
        <a:ext cx="7822102" cy="912957"/>
      </dsp:txXfrm>
    </dsp:sp>
    <dsp:sp modelId="{59026300-3850-4A69-B444-6AA16AFC4871}">
      <dsp:nvSpPr>
        <dsp:cNvPr id="0" name=""/>
        <dsp:cNvSpPr/>
      </dsp:nvSpPr>
      <dsp:spPr>
        <a:xfrm>
          <a:off x="0" y="3869831"/>
          <a:ext cx="7920880" cy="315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uk-UA" sz="1200" b="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69831"/>
        <a:ext cx="7920880" cy="315591"/>
      </dsp:txXfrm>
    </dsp:sp>
    <dsp:sp modelId="{7066688A-7CE0-4C95-B45A-1A7B67778091}">
      <dsp:nvSpPr>
        <dsp:cNvPr id="0" name=""/>
        <dsp:cNvSpPr/>
      </dsp:nvSpPr>
      <dsp:spPr>
        <a:xfrm>
          <a:off x="0" y="2770585"/>
          <a:ext cx="7920880" cy="101173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Кількість ядер</a:t>
          </a:r>
          <a:r>
            <a:rPr lang="uk-UA" sz="1600" b="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— це кількість однакових за структурою процесорів, що об</a:t>
          </a:r>
          <a:r>
            <a:rPr lang="en-US" sz="1600" b="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’</a:t>
          </a:r>
          <a:r>
            <a:rPr lang="uk-UA" sz="1600" b="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єднанні в один пристрій(4, 8).</a:t>
          </a:r>
          <a:endParaRPr lang="uk-UA" sz="1600" b="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89" y="2819974"/>
        <a:ext cx="7822102" cy="912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23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1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97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5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92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2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4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6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45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7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7303-F95A-4E6F-9427-1468B4E6E627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D097B-FFA0-41B4-AEB7-46D5C5A812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56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системный бл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3"/>
            <a:ext cx="3384451" cy="3384451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36732"/>
            <a:ext cx="8352928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800" b="1" dirty="0" smtClean="0">
                <a:ln w="31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АРХІТЕКТУРА КОМП</a:t>
            </a:r>
            <a:r>
              <a:rPr lang="en-US" sz="4800" b="1" dirty="0" smtClean="0">
                <a:ln w="31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uk-UA" sz="4800" b="1" dirty="0" smtClean="0">
                <a:ln w="31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ЮТЕРА.</a:t>
            </a:r>
            <a:br>
              <a:rPr lang="uk-UA" sz="4800" b="1" dirty="0" smtClean="0">
                <a:ln w="31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4800" b="1" dirty="0" smtClean="0">
                <a:ln w="31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ТЕХНІЧНІ ХАРАКТЕРИСТИКИ СКЛАДОВИХ КОМП</a:t>
            </a:r>
            <a:r>
              <a:rPr lang="en-US" sz="4800" b="1" dirty="0" smtClean="0">
                <a:ln w="31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uk-UA" sz="4800" b="1" dirty="0" smtClean="0">
                <a:ln w="317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rgbClr val="FFFF00"/>
                    </a:gs>
                    <a:gs pos="50000">
                      <a:srgbClr val="FFC000"/>
                    </a:gs>
                    <a:gs pos="75000">
                      <a:srgbClr val="FFFF00"/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ЮТЕРА</a:t>
            </a:r>
            <a:endParaRPr lang="ru-RU" sz="4800" b="1" dirty="0">
              <a:ln w="317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rgbClr val="FFFF00"/>
                  </a:gs>
                  <a:gs pos="50000">
                    <a:srgbClr val="FFC000"/>
                  </a:gs>
                  <a:gs pos="75000">
                    <a:srgbClr val="FFFF00"/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476672"/>
            <a:ext cx="21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Інформатика 8 клас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2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854096"/>
            <a:ext cx="9000567" cy="545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88640"/>
            <a:ext cx="3836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Пам</a:t>
            </a:r>
            <a:r>
              <a:rPr lang="en-US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’</a:t>
            </a:r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ять комп</a:t>
            </a:r>
            <a:r>
              <a:rPr lang="en-US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’</a:t>
            </a:r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ютера</a:t>
            </a:r>
            <a:endParaRPr lang="ru-RU" sz="32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645024"/>
            <a:ext cx="299817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19"/>
            <a:ext cx="6696744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71800" y="211095"/>
            <a:ext cx="3649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Материнська плата</a:t>
            </a:r>
            <a:endParaRPr lang="ru-RU" sz="32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551723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Материнська плата</a:t>
            </a:r>
            <a:r>
              <a:rPr lang="ru-RU" sz="2400" dirty="0"/>
              <a:t> </a:t>
            </a:r>
            <a:r>
              <a:rPr lang="ru-RU" sz="2400" dirty="0" smtClean="0"/>
              <a:t>– основна </a:t>
            </a:r>
            <a:r>
              <a:rPr lang="ru-RU" sz="2400" dirty="0"/>
              <a:t>складова сучасних комп</a:t>
            </a:r>
            <a:r>
              <a:rPr lang="en-US" sz="2400" dirty="0"/>
              <a:t>’</a:t>
            </a:r>
            <a:r>
              <a:rPr lang="uk-UA" sz="2400" dirty="0"/>
              <a:t>ютерів, яка забезпечує передачу даних між пристоями комп</a:t>
            </a:r>
            <a:r>
              <a:rPr lang="en-US" sz="2400" dirty="0"/>
              <a:t>’</a:t>
            </a:r>
            <a:r>
              <a:rPr lang="ru-RU" sz="2400" dirty="0"/>
              <a:t>ютера.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369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188640"/>
            <a:ext cx="381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Оперативна пам</a:t>
            </a:r>
            <a:r>
              <a:rPr lang="en-US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’</a:t>
            </a:r>
            <a:r>
              <a:rPr lang="ru-RU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ять</a:t>
            </a:r>
            <a:endParaRPr lang="ru-RU" sz="32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8194" name="Picture 2" descr="Картинки по запросу оперативная памя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552728" cy="37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3" y="5085184"/>
            <a:ext cx="8604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	</a:t>
            </a:r>
            <a:r>
              <a:rPr lang="ru-RU" sz="2400" b="1" dirty="0" smtClean="0"/>
              <a:t>В </a:t>
            </a:r>
            <a:r>
              <a:rPr lang="ru-RU" sz="2400" b="1" dirty="0"/>
              <a:t>оперативній пам’яті </a:t>
            </a:r>
            <a:r>
              <a:rPr lang="ru-RU" sz="2400" dirty="0"/>
              <a:t>розміщуються програми і дані, які вподальшому опрацьовує процесор.</a:t>
            </a:r>
            <a:r>
              <a:rPr lang="ru-RU" sz="2400" b="1" dirty="0"/>
              <a:t> </a:t>
            </a:r>
            <a:r>
              <a:rPr lang="ru-RU" sz="2400" dirty="0"/>
              <a:t> Виготовляється у вигляді блоку мікросхем, який встановлюється у спеціальні роз'єми (слоти) на материнській платі. </a:t>
            </a:r>
            <a:endParaRPr lang="ru-RU" sz="2400" b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40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211095"/>
            <a:ext cx="3235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Постійна пам</a:t>
            </a:r>
            <a:r>
              <a:rPr lang="en-US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’</a:t>
            </a:r>
            <a:r>
              <a:rPr lang="ru-RU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ять</a:t>
            </a:r>
            <a:endParaRPr lang="ru-RU" sz="32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10244" name="Picture 4" descr="Картинки по запросу постоянная памя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2" y="766748"/>
            <a:ext cx="4762500" cy="26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66" y="814507"/>
            <a:ext cx="3241179" cy="226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492" y="3573016"/>
            <a:ext cx="84329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	</a:t>
            </a:r>
            <a:r>
              <a:rPr lang="uk-UA" sz="2400" b="1" dirty="0" smtClean="0"/>
              <a:t>Постійна </a:t>
            </a:r>
            <a:r>
              <a:rPr lang="uk-UA" sz="2400" b="1" dirty="0"/>
              <a:t>пам'ять </a:t>
            </a:r>
            <a:r>
              <a:rPr lang="uk-UA" sz="2400" dirty="0"/>
              <a:t>виготовляється у вигляді однієї або двох мікросхем, що вставляються у спеціальні гнізда – сокети, іноді її впаюють у материнську плату.</a:t>
            </a:r>
            <a:endParaRPr lang="ru-RU" sz="2400" dirty="0"/>
          </a:p>
          <a:p>
            <a:r>
              <a:rPr lang="uk-UA" sz="2400" dirty="0" smtClean="0"/>
              <a:t>	Основне </a:t>
            </a:r>
            <a:r>
              <a:rPr lang="uk-UA" sz="2400" dirty="0"/>
              <a:t>призначення постійної пам’яті  полягає в тому, щоб перевірити склад та працездатність операційної системи та забезпечити взаємодію з клавіатурою, монітором та зовнішніми запам’ятовуючими пристроями</a:t>
            </a:r>
            <a:r>
              <a:rPr lang="uk-UA" sz="2000" dirty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227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1246" y="332656"/>
            <a:ext cx="6284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Зовнішні запам</a:t>
            </a:r>
            <a:r>
              <a:rPr lang="en-US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’</a:t>
            </a:r>
            <a:r>
              <a:rPr lang="ru-RU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ятовуючі пристро</a:t>
            </a:r>
            <a:r>
              <a:rPr lang="uk-UA" sz="32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ї</a:t>
            </a:r>
            <a:endParaRPr lang="ru-RU" sz="32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6" y="1052736"/>
            <a:ext cx="884658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098" y="429309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До </a:t>
            </a:r>
            <a:r>
              <a:rPr lang="uk-UA" sz="2400" dirty="0"/>
              <a:t>зовнішніх запам’ятовуючими пристроями відносять:</a:t>
            </a:r>
            <a:endParaRPr lang="ru-RU" sz="2400" dirty="0"/>
          </a:p>
          <a:p>
            <a:pPr lvl="0"/>
            <a:r>
              <a:rPr lang="uk-UA" sz="2400" dirty="0" smtClean="0"/>
              <a:t> - накопичувачі </a:t>
            </a:r>
            <a:r>
              <a:rPr lang="uk-UA" sz="2400" dirty="0"/>
              <a:t>на жорстких магнітних дисках(вінчестери);</a:t>
            </a:r>
            <a:endParaRPr lang="ru-RU" sz="2400" dirty="0"/>
          </a:p>
          <a:p>
            <a:pPr lvl="0"/>
            <a:r>
              <a:rPr lang="uk-UA" sz="2400" dirty="0" smtClean="0"/>
              <a:t> - флеш </a:t>
            </a:r>
            <a:r>
              <a:rPr lang="uk-UA" sz="2400" dirty="0"/>
              <a:t>пам'ять;</a:t>
            </a:r>
            <a:endParaRPr lang="ru-RU" sz="2400" dirty="0"/>
          </a:p>
          <a:p>
            <a:pPr lvl="0"/>
            <a:r>
              <a:rPr lang="uk-UA" sz="2400" dirty="0" smtClean="0"/>
              <a:t> - оптичні </a:t>
            </a:r>
            <a:r>
              <a:rPr lang="uk-UA" sz="2400" dirty="0"/>
              <a:t>диски;</a:t>
            </a:r>
            <a:endParaRPr lang="ru-RU" sz="2400" dirty="0"/>
          </a:p>
          <a:p>
            <a:pPr lvl="0"/>
            <a:r>
              <a:rPr lang="uk-UA" sz="2400" dirty="0" smtClean="0"/>
              <a:t> - твердотілі </a:t>
            </a:r>
            <a:r>
              <a:rPr lang="uk-UA" sz="2400" dirty="0"/>
              <a:t>накопичувачі або </a:t>
            </a:r>
            <a:r>
              <a:rPr lang="en-US" sz="2400" dirty="0"/>
              <a:t>SSD</a:t>
            </a:r>
            <a:r>
              <a:rPr lang="ru-RU" sz="2400" dirty="0"/>
              <a:t> – </a:t>
            </a:r>
            <a:r>
              <a:rPr lang="uk-UA" sz="2400" dirty="0"/>
              <a:t>диски.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9926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32" y="-1"/>
            <a:ext cx="9166331" cy="68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2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3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Вартість комп’ютера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124182"/>
              </p:ext>
            </p:extLst>
          </p:nvPr>
        </p:nvGraphicFramePr>
        <p:xfrm>
          <a:off x="1799692" y="1268760"/>
          <a:ext cx="5544616" cy="4525963"/>
        </p:xfrm>
        <a:graphic>
          <a:graphicData uri="http://schemas.openxmlformats.org/drawingml/2006/table">
            <a:tbl>
              <a:tblPr/>
              <a:tblGrid>
                <a:gridCol w="4158462">
                  <a:extLst>
                    <a:ext uri="{9D8B030D-6E8A-4147-A177-3AD203B41FA5}">
                      <a16:colId xmlns:a16="http://schemas.microsoft.com/office/drawing/2014/main" val="3310798806"/>
                    </a:ext>
                  </a:extLst>
                </a:gridCol>
                <a:gridCol w="1386154">
                  <a:extLst>
                    <a:ext uri="{9D8B030D-6E8A-4147-A177-3AD203B41FA5}">
                      <a16:colId xmlns:a16="http://schemas.microsoft.com/office/drawing/2014/main" val="1873425100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Материнська плата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99111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Процесор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86969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Оперативна пам'ять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57636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64836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3926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93788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9893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54208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42205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60839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12564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7126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Всього</a:t>
                      </a: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704" marR="8704" marT="8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70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7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uk-UA" b="1" i="1" u="sng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Підсумок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60440"/>
          </a:xfrm>
        </p:spPr>
        <p:txBody>
          <a:bodyPr>
            <a:normAutofit/>
          </a:bodyPr>
          <a:lstStyle/>
          <a:p>
            <a:r>
              <a:rPr lang="ru-RU" dirty="0" smtClean="0"/>
              <a:t>Ознакомились з </a:t>
            </a:r>
            <a:r>
              <a:rPr lang="uk-UA" dirty="0" smtClean="0"/>
              <a:t>поняттями</a:t>
            </a:r>
            <a:r>
              <a:rPr lang="ru-RU" dirty="0" smtClean="0"/>
              <a:t>: архітектура </a:t>
            </a:r>
            <a:r>
              <a:rPr lang="ru-RU" dirty="0"/>
              <a:t>комп'ютера, процесор, </a:t>
            </a:r>
            <a:r>
              <a:rPr lang="ru-RU" dirty="0" smtClean="0"/>
              <a:t>пам‘ять</a:t>
            </a:r>
            <a:r>
              <a:rPr lang="ru-RU" dirty="0"/>
              <a:t>,  </a:t>
            </a:r>
            <a:r>
              <a:rPr lang="uk-UA" dirty="0" smtClean="0"/>
              <a:t>конфігурація комп'ютера</a:t>
            </a:r>
          </a:p>
          <a:p>
            <a:endParaRPr lang="ru-RU" dirty="0" smtClean="0"/>
          </a:p>
          <a:p>
            <a:r>
              <a:rPr lang="uk-UA" dirty="0" smtClean="0"/>
              <a:t>Визначили основні складові </a:t>
            </a:r>
            <a:r>
              <a:rPr lang="ru-RU" dirty="0" err="1" smtClean="0"/>
              <a:t>комп'ютера</a:t>
            </a:r>
            <a:endParaRPr lang="ru-RU" dirty="0"/>
          </a:p>
          <a:p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7127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Метод  </a:t>
            </a:r>
            <a:b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«Відкритий  мікрофон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uk-UA" dirty="0"/>
              <a:t>Давайте згадаємо, які основні складові комп</a:t>
            </a:r>
            <a:r>
              <a:rPr lang="ru-RU" dirty="0"/>
              <a:t>’</a:t>
            </a:r>
            <a:r>
              <a:rPr lang="uk-UA" dirty="0" smtClean="0"/>
              <a:t>ютера? </a:t>
            </a:r>
            <a:r>
              <a:rPr lang="ru-RU" dirty="0" smtClean="0"/>
              <a:t>Для </a:t>
            </a:r>
            <a:r>
              <a:rPr lang="ru-RU" dirty="0"/>
              <a:t>чого вони призначені</a:t>
            </a:r>
            <a:r>
              <a:rPr lang="ru-RU" dirty="0" smtClean="0"/>
              <a:t>?</a:t>
            </a:r>
            <a:endParaRPr lang="en-US" dirty="0" smtClean="0"/>
          </a:p>
          <a:p>
            <a:pPr lvl="0"/>
            <a:r>
              <a:rPr lang="uk-UA" dirty="0"/>
              <a:t>Назвіть </a:t>
            </a:r>
            <a:r>
              <a:rPr lang="uk-UA" dirty="0" smtClean="0"/>
              <a:t>пристрої </a:t>
            </a:r>
            <a:r>
              <a:rPr lang="uk-UA" dirty="0"/>
              <a:t>введення </a:t>
            </a:r>
            <a:r>
              <a:rPr lang="uk-UA" dirty="0" smtClean="0"/>
              <a:t>інформації</a:t>
            </a:r>
            <a:r>
              <a:rPr lang="uk-UA" dirty="0"/>
              <a:t>?</a:t>
            </a:r>
            <a:endParaRPr lang="ru-RU" dirty="0"/>
          </a:p>
          <a:p>
            <a:pPr lvl="0"/>
            <a:r>
              <a:rPr lang="uk-UA" dirty="0"/>
              <a:t>Назвіть </a:t>
            </a:r>
            <a:r>
              <a:rPr lang="uk-UA" dirty="0" smtClean="0"/>
              <a:t>пристрої </a:t>
            </a:r>
            <a:r>
              <a:rPr lang="uk-UA" dirty="0"/>
              <a:t>виведення </a:t>
            </a:r>
            <a:r>
              <a:rPr lang="uk-UA" dirty="0" smtClean="0"/>
              <a:t>інформації?</a:t>
            </a:r>
            <a:endParaRPr lang="ru-RU" dirty="0"/>
          </a:p>
          <a:p>
            <a:r>
              <a:rPr lang="ru-RU" dirty="0"/>
              <a:t>Назвіть інформаційні </a:t>
            </a:r>
            <a:r>
              <a:rPr lang="ru-RU" dirty="0" smtClean="0"/>
              <a:t>процеси</a:t>
            </a:r>
            <a:r>
              <a:rPr lang="uk-UA" dirty="0" smtClean="0"/>
              <a:t>?</a:t>
            </a:r>
            <a:endParaRPr lang="ru-RU" dirty="0"/>
          </a:p>
          <a:p>
            <a:pPr lvl="0"/>
            <a:r>
              <a:rPr lang="ru-RU" dirty="0" smtClean="0"/>
              <a:t>Який </a:t>
            </a:r>
            <a:r>
              <a:rPr lang="ru-RU" dirty="0"/>
              <a:t>пристрій комп’ютера виконує опрацювання </a:t>
            </a:r>
            <a:r>
              <a:rPr lang="ru-RU" dirty="0" smtClean="0"/>
              <a:t>даних?Де</a:t>
            </a:r>
            <a:r>
              <a:rPr lang="ru-RU" dirty="0"/>
              <a:t>, зазвичай, він розміщується?</a:t>
            </a:r>
          </a:p>
          <a:p>
            <a:pPr lvl="0"/>
            <a:r>
              <a:rPr lang="ru-RU" dirty="0" smtClean="0"/>
              <a:t>Які </a:t>
            </a:r>
            <a:r>
              <a:rPr lang="ru-RU" dirty="0"/>
              <a:t>пристрої комп’ютера забезпечують збереження даних?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0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83" y="0"/>
            <a:ext cx="92415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Картинки по запросу умная кни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6101"/>
            <a:ext cx="3347864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59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1080119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Відеоролик «Якось у магазині комп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’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ютерної техн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іки»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4" name="Видео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484784"/>
            <a:ext cx="8352928" cy="48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uk-UA" b="1" i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Тема уроку</a:t>
            </a:r>
            <a:r>
              <a:rPr lang="uk-UA" b="1" i="1" u="sng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uk-UA" b="1" i="1" dirty="0">
                <a:latin typeface="Arial" panose="020B0604020202020204" pitchFamily="34" charset="0"/>
                <a:cs typeface="Arial" panose="020B0604020202020204" pitchFamily="34" charset="0"/>
              </a:rPr>
              <a:t>Архітектура ПК. Технічні характеристики складових комп’ютера</a:t>
            </a:r>
            <a:r>
              <a:rPr lang="uk-UA" b="1" i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60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i="1" u="sng" dirty="0" smtClean="0"/>
              <a:t>Мета уроку: </a:t>
            </a:r>
          </a:p>
          <a:p>
            <a:r>
              <a:rPr lang="ru-RU" b="1" i="1" dirty="0" smtClean="0"/>
              <a:t>Навчальна</a:t>
            </a:r>
            <a:r>
              <a:rPr lang="ru-RU" b="1" i="1" dirty="0"/>
              <a:t>.</a:t>
            </a:r>
            <a:r>
              <a:rPr lang="ru-RU" dirty="0"/>
              <a:t> Формувати поняття: </a:t>
            </a:r>
            <a:r>
              <a:rPr lang="ru-RU" dirty="0" smtClean="0"/>
              <a:t>архітектура </a:t>
            </a:r>
            <a:r>
              <a:rPr lang="ru-RU" dirty="0"/>
              <a:t>комп'ютера, процесор, </a:t>
            </a:r>
            <a:r>
              <a:rPr lang="ru-RU" dirty="0" smtClean="0"/>
              <a:t>пам‘ять</a:t>
            </a:r>
            <a:r>
              <a:rPr lang="ru-RU" dirty="0"/>
              <a:t>,  конфігурація комп'ютера; </a:t>
            </a:r>
            <a:r>
              <a:rPr lang="ru-RU" dirty="0" err="1" smtClean="0"/>
              <a:t>класифікувати</a:t>
            </a:r>
            <a:r>
              <a:rPr lang="ru-RU" dirty="0" smtClean="0"/>
              <a:t> </a:t>
            </a:r>
            <a:r>
              <a:rPr lang="ru-RU" dirty="0"/>
              <a:t>пристрої за різними </a:t>
            </a:r>
            <a:r>
              <a:rPr lang="ru-RU" dirty="0" smtClean="0"/>
              <a:t>ознаками</a:t>
            </a:r>
            <a:endParaRPr lang="ru-RU" dirty="0"/>
          </a:p>
          <a:p>
            <a:r>
              <a:rPr lang="ru-RU" b="1" i="1" dirty="0"/>
              <a:t> Розвиваюча. </a:t>
            </a:r>
            <a:r>
              <a:rPr lang="ru-RU" dirty="0"/>
              <a:t>Розвивати логічне мислення.</a:t>
            </a:r>
          </a:p>
          <a:p>
            <a:r>
              <a:rPr lang="ru-RU" b="1" i="1" dirty="0"/>
              <a:t> </a:t>
            </a:r>
            <a:r>
              <a:rPr lang="ru-RU" b="1" i="1" dirty="0" smtClean="0"/>
              <a:t>Виховна</a:t>
            </a:r>
            <a:r>
              <a:rPr lang="ru-RU" b="1" i="1" dirty="0"/>
              <a:t>. </a:t>
            </a:r>
            <a:r>
              <a:rPr lang="ru-RU" dirty="0"/>
              <a:t>Виховувати в учнів інформаційну культури та культуру мовлення.</a:t>
            </a:r>
          </a:p>
          <a:p>
            <a:pPr marL="0" indent="0">
              <a:buNone/>
            </a:pPr>
            <a:r>
              <a:rPr lang="ru-RU" b="1" i="1" u="sng" dirty="0"/>
              <a:t>Тип уроку</a:t>
            </a:r>
            <a:r>
              <a:rPr lang="ru-RU" b="1" dirty="0"/>
              <a:t>: </a:t>
            </a:r>
            <a:r>
              <a:rPr lang="ru-RU" dirty="0"/>
              <a:t>вивчення нового матеріалу</a:t>
            </a:r>
          </a:p>
          <a:p>
            <a:pPr marL="0" indent="0">
              <a:buNone/>
            </a:pP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33556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480720" cy="135416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Схема Джона фон Неймана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1" y="1988840"/>
            <a:ext cx="878497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Картинки по запросу фон нейм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5" y="5715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85667"/>
            <a:ext cx="1314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57092"/>
            <a:ext cx="1333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19" y="4857167"/>
            <a:ext cx="26098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57092"/>
            <a:ext cx="2638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29723 -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-0.33159 0.000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Арх</a:t>
            </a:r>
            <a:r>
              <a:rPr lang="uk-UA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і</a:t>
            </a:r>
            <a:r>
              <a:rPr lang="ru-RU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тектура ПК</a:t>
            </a:r>
            <a:br>
              <a:rPr lang="ru-RU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</a:b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" y="1124744"/>
            <a:ext cx="9144000" cy="53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4153" y="663079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Архітектура ПК – принципи роботи та взаємодії основних пристроїв комп’ютера: процесора ,внутрішньої й зовнішньої пам’яті та пристроїв введення й виведення даних. 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211960" y="2420888"/>
            <a:ext cx="57606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300192" y="2933328"/>
            <a:ext cx="86409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367464" y="3112332"/>
            <a:ext cx="7200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211960" y="3758826"/>
            <a:ext cx="1296144" cy="82230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494240" y="4102830"/>
            <a:ext cx="288032" cy="627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876256" y="4193424"/>
            <a:ext cx="288032" cy="6037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300192" y="4008790"/>
            <a:ext cx="67272" cy="7883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206208" y="4193424"/>
            <a:ext cx="432048" cy="78469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727504" y="4318588"/>
            <a:ext cx="292768" cy="4785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14737" y="4149324"/>
            <a:ext cx="0" cy="6478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79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7537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Процесор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746872"/>
            <a:ext cx="7620000" cy="5391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808" y="754156"/>
            <a:ext cx="7620000" cy="5391150"/>
          </a:xfrm>
          <a:prstGeom prst="rect">
            <a:avLst/>
          </a:prstGeom>
        </p:spPr>
      </p:pic>
      <p:pic>
        <p:nvPicPr>
          <p:cNvPr id="2056" name="Picture 8" descr="Картинки по запросу процес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327329" cy="28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4365104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Процесор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називають електронним «мозком» комп’ютера. Він є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пристроєм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, що забезпечує виконання комп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терних програм.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1018019"/>
            <a:ext cx="753519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/>
              <a:t>Процесор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de-DE" dirty="0"/>
              <a:t>CPU —  </a:t>
            </a:r>
            <a:r>
              <a:rPr lang="ru-RU" dirty="0" err="1"/>
              <a:t>від</a:t>
            </a:r>
            <a:r>
              <a:rPr lang="ru-RU" dirty="0"/>
              <a:t>  англ. </a:t>
            </a:r>
            <a:r>
              <a:rPr lang="de-DE" dirty="0" smtClean="0"/>
              <a:t>Central  </a:t>
            </a:r>
            <a:r>
              <a:rPr lang="de-DE" dirty="0"/>
              <a:t>Processing  Unit </a:t>
            </a:r>
            <a:r>
              <a:rPr lang="de-DE" dirty="0" smtClean="0"/>
              <a:t>— </a:t>
            </a:r>
            <a:r>
              <a:rPr lang="ru-RU" dirty="0"/>
              <a:t>модуль центрального </a:t>
            </a:r>
            <a:r>
              <a:rPr lang="ru-RU" dirty="0" err="1" smtClean="0"/>
              <a:t>процесора</a:t>
            </a:r>
            <a:r>
              <a:rPr lang="ru-RU" dirty="0"/>
              <a:t>.</a:t>
            </a:r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94077"/>
              </p:ext>
            </p:extLst>
          </p:nvPr>
        </p:nvGraphicFramePr>
        <p:xfrm>
          <a:off x="3635896" y="836712"/>
          <a:ext cx="5400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6"/>
          <a:stretch/>
        </p:blipFill>
        <p:spPr bwMode="auto">
          <a:xfrm>
            <a:off x="971600" y="2038578"/>
            <a:ext cx="2088232" cy="341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2"/>
          <p:cNvSpPr>
            <a:spLocks noGrp="1"/>
          </p:cNvSpPr>
          <p:nvPr/>
        </p:nvSpPr>
        <p:spPr>
          <a:xfrm>
            <a:off x="683568" y="5445224"/>
            <a:ext cx="3008313" cy="419512"/>
          </a:xfrm>
          <a:prstGeom prst="rect">
            <a:avLst/>
          </a:prstGeom>
        </p:spPr>
        <p:txBody>
          <a:bodyPr rot="0" spcFirstLastPara="0" vert="horz" wrap="square" lIns="45720" tIns="0" rIns="0" bIns="0" numCol="1" spcCol="0" rtlCol="0" fromWordArt="0" anchor="t" anchorCtr="0" forceAA="0" compatLnSpc="1">
            <a:normAutofit lnSpcReduction="10000"/>
          </a:bodyPr>
          <a:lstStyle>
            <a:lvl1pPr marL="0" indent="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uk-UA" dirty="0" smtClean="0"/>
              <a:t>Сучасний процесор (вигляд з обох сторін) 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17537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Процесор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3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/>
        </p:nvSpPr>
        <p:spPr>
          <a:xfrm>
            <a:off x="449928" y="116632"/>
            <a:ext cx="8280920" cy="68580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400" cap="none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400" cap="none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ru-RU" sz="3400" cap="none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процесорів</a:t>
            </a:r>
            <a:r>
              <a:rPr lang="ru-RU" sz="3400" cap="none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803486"/>
              </p:ext>
            </p:extLst>
          </p:nvPr>
        </p:nvGraphicFramePr>
        <p:xfrm>
          <a:off x="611560" y="802432"/>
          <a:ext cx="79208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4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377</Words>
  <Application>Microsoft Office PowerPoint</Application>
  <PresentationFormat>Экран (4:3)</PresentationFormat>
  <Paragraphs>77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 2</vt:lpstr>
      <vt:lpstr>Тема Office</vt:lpstr>
      <vt:lpstr>АРХІТЕКТУРА КОМП’ЮТЕРА. ТЕХНІЧНІ ХАРАКТЕРИСТИКИ СКЛАДОВИХ КОМП’ЮТЕРА</vt:lpstr>
      <vt:lpstr>Метод   «Відкритий  мікрофон</vt:lpstr>
      <vt:lpstr>Презентация PowerPoint</vt:lpstr>
      <vt:lpstr>Тема уроку: Архітектура ПК. Технічні характеристики складових комп’ютера  </vt:lpstr>
      <vt:lpstr>Схема Джона фон Неймана </vt:lpstr>
      <vt:lpstr>Архітектура ПК </vt:lpstr>
      <vt:lpstr>Процесор</vt:lpstr>
      <vt:lpstr>Процесор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Зовнішні запам’ятовуючі пристрої</vt:lpstr>
      <vt:lpstr>Презентация PowerPoint</vt:lpstr>
      <vt:lpstr>Презентация PowerPoint</vt:lpstr>
      <vt:lpstr>Презентация PowerPoint</vt:lpstr>
      <vt:lpstr>Вартість комп’ютера</vt:lpstr>
      <vt:lpstr>Підсумок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kostia-pk</dc:creator>
  <cp:lastModifiedBy>Найдьон Костя</cp:lastModifiedBy>
  <cp:revision>45</cp:revision>
  <dcterms:created xsi:type="dcterms:W3CDTF">2016-11-21T16:46:01Z</dcterms:created>
  <dcterms:modified xsi:type="dcterms:W3CDTF">2021-04-24T17:34:25Z</dcterms:modified>
</cp:coreProperties>
</file>